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Play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vZ/Q88psBmSgHM0mepM0zMKQ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DC7AFD-1251-4774-9A3A-9E02322497AA}">
  <a:tblStyle styleId="{8CDC7AFD-1251-4774-9A3A-9E02322497AA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lay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32104" y="1122363"/>
            <a:ext cx="10954512" cy="2387600"/>
          </a:xfrm>
          <a:prstGeom prst="rect">
            <a:avLst/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Experience: Approach &amp; Plan of action for Establishment of Centre of Excellence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4079875"/>
            <a:ext cx="9144000" cy="1655762"/>
          </a:xfrm>
          <a:prstGeom prst="rect">
            <a:avLst/>
          </a:prstGeom>
          <a:gradFill>
            <a:gsLst>
              <a:gs pos="0">
                <a:srgbClr val="9ACEF4"/>
              </a:gs>
              <a:gs pos="50000">
                <a:srgbClr val="8DC3EA"/>
              </a:gs>
              <a:gs pos="100000">
                <a:srgbClr val="78BDED"/>
              </a:gs>
            </a:gsLst>
            <a:lin ang="5400000" scaled="0"/>
          </a:gra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Usha Joshi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General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Sickle Cell Institute Chhattisgarh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134620" y="464185"/>
            <a:ext cx="11910060" cy="571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2. CHC Level Training: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Additional training of Medical Officers/specialists, Counselors, Lab technicians, and Data entry Operators at all the Community Health Centers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of the State.</a:t>
            </a:r>
            <a:endParaRPr/>
          </a:p>
          <a:p>
            <a:pPr indent="0" lvl="1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Provided TOT training under Sickle Cell Anemia Elimination Mission in coordination with NHM Chhattisgarh for -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1. Sickle Cell screening and confirmation training.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2.  Data entry in online portal training.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7950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888" y="520995"/>
            <a:ext cx="9973340" cy="566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idx="1" type="body"/>
          </p:nvPr>
        </p:nvSpPr>
        <p:spPr>
          <a:xfrm>
            <a:off x="0" y="723900"/>
            <a:ext cx="12058015" cy="5993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To provide quality health services to the patient suffering from Haemoglobinpathy in Chhattisgarh ,the Sickle Cell Institute Chattisgarh in Raipur will be developed as a center of Excellance.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primary Objective is to-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Provide quality healthcare services to patients with hemoglobinopathy CSCD, thallesemia, hemophilia.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Enhance their quality of life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Increase life expectancy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4. Mitigate the psychological and social stigma with these conditions.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635" y="0"/>
            <a:ext cx="12190730" cy="1002030"/>
          </a:xfrm>
          <a:prstGeom prst="rect">
            <a:avLst/>
          </a:prstGeom>
          <a:solidFill>
            <a:srgbClr val="E59DDC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plan of action for centre of Excellance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9535" y="1004570"/>
            <a:ext cx="11968480" cy="5172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Advanced diagnostic facility and appropriate treatment.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Emergency Care.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Prenatal and New born diagnosis.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4. OPD and ICU services.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5. Bone marrow transplant facility.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6. Blood tranfusion facility (blood bank) in accordance with BMT unit.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7. Genetic counselling and psychological support.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8. Advanced Research facility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9. National level training facility.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0" y="0"/>
            <a:ext cx="12192000" cy="1412240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services which will be offered by the Centre of excellance </a:t>
            </a: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idx="1" type="body"/>
          </p:nvPr>
        </p:nvSpPr>
        <p:spPr>
          <a:xfrm>
            <a:off x="0" y="175895"/>
            <a:ext cx="12192635" cy="66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b="1" lang="en-US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Centre of Excellence Infrastructure</a:t>
            </a:r>
            <a:endParaRPr sz="4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OPD service        Advanced research    Offices for             Recreational               For training                         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Bone Marrow      Facility                     Administrative       Activity area               purpose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 Transplant Unit    Prenatal and              work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Blood bank         Newborn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ICU                    diagnosis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Casuality           DNA Sequencing 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Facility                 </a:t>
            </a:r>
            <a:endParaRPr/>
          </a:p>
        </p:txBody>
      </p:sp>
      <p:cxnSp>
        <p:nvCxnSpPr>
          <p:cNvPr id="169" name="Google Shape;169;p14"/>
          <p:cNvCxnSpPr/>
          <p:nvPr/>
        </p:nvCxnSpPr>
        <p:spPr>
          <a:xfrm>
            <a:off x="6134100" y="657225"/>
            <a:ext cx="10795" cy="65849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1305560" y="1315720"/>
            <a:ext cx="4839335" cy="1079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14"/>
          <p:cNvCxnSpPr/>
          <p:nvPr/>
        </p:nvCxnSpPr>
        <p:spPr>
          <a:xfrm flipH="1" rot="10800000">
            <a:off x="6167120" y="1315720"/>
            <a:ext cx="4652645" cy="1079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14"/>
          <p:cNvCxnSpPr/>
          <p:nvPr/>
        </p:nvCxnSpPr>
        <p:spPr>
          <a:xfrm flipH="1">
            <a:off x="1294765" y="1326515"/>
            <a:ext cx="10795" cy="6807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14"/>
          <p:cNvCxnSpPr/>
          <p:nvPr/>
        </p:nvCxnSpPr>
        <p:spPr>
          <a:xfrm flipH="1">
            <a:off x="6134100" y="1326515"/>
            <a:ext cx="10795" cy="6807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14"/>
          <p:cNvCxnSpPr/>
          <p:nvPr/>
        </p:nvCxnSpPr>
        <p:spPr>
          <a:xfrm flipH="1">
            <a:off x="10808970" y="1315720"/>
            <a:ext cx="10795" cy="6807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14"/>
          <p:cNvCxnSpPr/>
          <p:nvPr/>
        </p:nvCxnSpPr>
        <p:spPr>
          <a:xfrm flipH="1">
            <a:off x="8471535" y="1326515"/>
            <a:ext cx="10795" cy="6807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14"/>
          <p:cNvCxnSpPr/>
          <p:nvPr/>
        </p:nvCxnSpPr>
        <p:spPr>
          <a:xfrm flipH="1">
            <a:off x="3669665" y="1326515"/>
            <a:ext cx="10795" cy="6807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4"/>
          <p:cNvSpPr txBox="1"/>
          <p:nvPr/>
        </p:nvSpPr>
        <p:spPr>
          <a:xfrm>
            <a:off x="0" y="1996440"/>
            <a:ext cx="2703195" cy="37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 wing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2622550" y="1997075"/>
            <a:ext cx="208915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wing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5059045" y="2018030"/>
            <a:ext cx="21336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block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7472045" y="2007235"/>
            <a:ext cx="2310765" cy="5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Recreational wing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10062210" y="2007235"/>
            <a:ext cx="4338955" cy="51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wing</a:t>
            </a:r>
            <a:endParaRPr/>
          </a:p>
        </p:txBody>
      </p:sp>
      <p:cxnSp>
        <p:nvCxnSpPr>
          <p:cNvPr id="182" name="Google Shape;182;p14"/>
          <p:cNvCxnSpPr/>
          <p:nvPr/>
        </p:nvCxnSpPr>
        <p:spPr>
          <a:xfrm>
            <a:off x="1305560" y="2375535"/>
            <a:ext cx="0" cy="40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3" name="Google Shape;183;p14"/>
          <p:cNvCxnSpPr/>
          <p:nvPr/>
        </p:nvCxnSpPr>
        <p:spPr>
          <a:xfrm>
            <a:off x="3669665" y="2402205"/>
            <a:ext cx="0" cy="40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4" name="Google Shape;184;p14"/>
          <p:cNvCxnSpPr/>
          <p:nvPr/>
        </p:nvCxnSpPr>
        <p:spPr>
          <a:xfrm>
            <a:off x="6167120" y="2402205"/>
            <a:ext cx="0" cy="40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5" name="Google Shape;185;p14"/>
          <p:cNvCxnSpPr/>
          <p:nvPr/>
        </p:nvCxnSpPr>
        <p:spPr>
          <a:xfrm>
            <a:off x="8482330" y="2402205"/>
            <a:ext cx="0" cy="40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6" name="Google Shape;186;p14"/>
          <p:cNvCxnSpPr/>
          <p:nvPr/>
        </p:nvCxnSpPr>
        <p:spPr>
          <a:xfrm>
            <a:off x="10836275" y="2402205"/>
            <a:ext cx="0" cy="40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4455"/>
            <a:ext cx="12192635" cy="694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197" name="Google Shape;197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0330" y="-23495"/>
            <a:ext cx="12292965" cy="686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D photo" id="198" name="Google Shape;198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8540" y="2685415"/>
            <a:ext cx="2530475" cy="164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-635" y="-635"/>
            <a:ext cx="12192635" cy="1089025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Sickle Cell Disease?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73355" y="1228725"/>
            <a:ext cx="11844655" cy="505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 inherited red blood cell (RBC) disorder caused by substitution of valine for glutamic acid in beta-globin chain of Hb due to point mutation.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Causing abnormal haemoglobin production leads to sickle shaped RBC and haemolytic anaemia, episodes of pain, increased risk of infection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Complication includes sickle cell crisis and organ damage.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Types: 1. Sickle cell anaemia (HbSS)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           2. Sickle- Haemoglobin C Disease (HbSC)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           3. Sickle beta- thalassemia (HbSβ)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           4. Other rare forms: HbSD, HbSE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13312140" y="5586730"/>
            <a:ext cx="4064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635" y="0"/>
            <a:ext cx="12190730" cy="1251585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Sickle Cell Institute, Chhattisgarh (SCIC)-Raipur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163195" y="1617345"/>
            <a:ext cx="5932805" cy="4979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 Autonomous institute established in the year 2013 to improve health services and research for sickle cell patients.</a:t>
            </a:r>
            <a:endParaRPr/>
          </a:p>
          <a:p>
            <a:pPr indent="-6413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Functions under the Health and Family Welfare Department, Government of Chhattisgarh.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270" y="1881962"/>
            <a:ext cx="5571460" cy="470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-635" y="0"/>
            <a:ext cx="12192635" cy="1325880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 and Objectives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349885" y="1723390"/>
            <a:ext cx="11706860" cy="435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To provide free diagnosis, treatment and counselling to all sickle cell patients.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To raise public awareness about this genetic disorder.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Training for all healthcare provider on diagnostic, treatment and counselling services.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Advanced research on various aspects of the disease.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-635" y="0"/>
            <a:ext cx="12192635" cy="1691005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provided by Sickle Cell Instiute Chhattisgarh (SCIC) 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361315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There are three main divisions of SCIC: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Medical Division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Division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Training division</a:t>
            </a:r>
            <a:endParaRPr/>
          </a:p>
          <a:p>
            <a:pPr indent="-3365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0" y="0"/>
            <a:ext cx="12192000" cy="1206500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Division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316229" y="1337187"/>
            <a:ext cx="11629965" cy="5357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Free diagnostic, treatment and counselling services to patients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Daily patient footfall: approximately 80-100 patients per day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52,387 persons has been screened on OPD basis till today, out of which 8491 were SS and 25898 were AS (Sickle cell Carriers)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Data from Screening camps organised by institute (since August 2021 to till date), reveals a total of 36079 persons has been screened, out of which AS were 2693 &amp; SS were 82 cases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School children were screened under Sickle Cell project from 2008 – 2017- about 17 lakhs</a:t>
            </a:r>
            <a:endParaRPr/>
          </a:p>
          <a:p>
            <a:pPr indent="-6413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0" y="0"/>
            <a:ext cx="12192000" cy="1325880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Division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339090" y="16910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Conducts extensive research and organizes training initiatives.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research division  actively participates in the development of training materials and serving as resource persons for all programs.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Currently, 18 Non funded research studies have been published.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Funded research projects completed are 04 and 02 are ongoing.</a:t>
            </a:r>
            <a:endParaRPr/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0" y="0"/>
            <a:ext cx="12192635" cy="682625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Division</a:t>
            </a:r>
            <a:endParaRPr/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374015" y="682625"/>
            <a:ext cx="11580495" cy="6174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Institute conducts training programs on sickle cell disease for stake holders like specialist doctors/medical officers, Lab technicians, Counsellors, Data entry operators.  Total training data : </a:t>
            </a:r>
            <a:endParaRPr/>
          </a:p>
        </p:txBody>
      </p:sp>
      <p:graphicFrame>
        <p:nvGraphicFramePr>
          <p:cNvPr id="135" name="Google Shape;135;p8"/>
          <p:cNvGraphicFramePr/>
          <p:nvPr/>
        </p:nvGraphicFramePr>
        <p:xfrm>
          <a:off x="1597660" y="22091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{8CDC7AFD-1251-4774-9A3A-9E02322497AA}</a:tableStyleId>
              </a:tblPr>
              <a:tblGrid>
                <a:gridCol w="1175375"/>
                <a:gridCol w="4512950"/>
                <a:gridCol w="2844175"/>
              </a:tblGrid>
              <a:tr h="4572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Sickle cell Institute Chhattisgarh, Raipur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Data Year 2014 to 2024   </a:t>
                      </a:r>
                      <a:r>
                        <a:rPr lang="en-US" sz="1800" u="none" cap="none" strike="noStrike"/>
                        <a:t>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S.No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Designation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participants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Medical Officer/specialists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Medical Lab technologist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Counsellor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entry Operator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Nursing College Raipur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Medical Students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Grand total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2438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0" y="0"/>
            <a:ext cx="12192635" cy="1003300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Sickle Cell Institute Chhattisgarh: Key Actions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236455" y="1582994"/>
            <a:ext cx="11876405" cy="4022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AutoNum type="arabicPeriod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Provided Training &amp; established “Sickle Cell Prabandhan Kendra”: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Implemented in all the district hospitals of Chhattisgarh as per State Government’s instructions.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Specialized training provided to Medical Officers, Counsellors, Lab technicians, Data entry operators from each district.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Distributed IEC materials, necessary reagents, etc.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2024-10-18T10:09:00Z</dcterms:created>
  <dc:creator>Amit Dewangan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1B950BE9E9154794BF37BA9FF2ECAA59_13</vt:lpwstr>
  </property>
  <property fmtid="{D5CDD505-2E9C-101B-9397-08002B2CF9AE}" pid="3" name="KSOProductBuildVer">
    <vt:lpwstr>1033-12.2.0.13472</vt:lpwstr>
  </property>
</Properties>
</file>