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69" r:id="rId3"/>
    <p:sldId id="270" r:id="rId4"/>
    <p:sldId id="286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57" r:id="rId24"/>
    <p:sldId id="258" r:id="rId25"/>
    <p:sldId id="259" r:id="rId26"/>
    <p:sldId id="260" r:id="rId27"/>
    <p:sldId id="263" r:id="rId28"/>
    <p:sldId id="261" r:id="rId29"/>
    <p:sldId id="265" r:id="rId30"/>
    <p:sldId id="266" r:id="rId31"/>
    <p:sldId id="275" r:id="rId32"/>
    <p:sldId id="276" r:id="rId33"/>
    <p:sldId id="277" r:id="rId34"/>
    <p:sldId id="262" r:id="rId35"/>
    <p:sldId id="273" r:id="rId36"/>
    <p:sldId id="272" r:id="rId37"/>
    <p:sldId id="264" r:id="rId38"/>
    <p:sldId id="267" r:id="rId39"/>
    <p:sldId id="268" r:id="rId40"/>
    <p:sldId id="274" r:id="rId41"/>
    <p:sldId id="281" r:id="rId42"/>
    <p:sldId id="282" r:id="rId43"/>
    <p:sldId id="271" r:id="rId44"/>
    <p:sldId id="278" r:id="rId45"/>
    <p:sldId id="279" r:id="rId46"/>
    <p:sldId id="280" r:id="rId47"/>
    <p:sldId id="283" r:id="rId48"/>
    <p:sldId id="284" r:id="rId49"/>
    <p:sldId id="287" r:id="rId50"/>
    <p:sldId id="28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378A2-5132-46A1-B747-1DC5CDF8D299}" v="23" dt="2024-10-24T04:03:27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26" autoAdjust="0"/>
    <p:restoredTop sz="94660"/>
  </p:normalViewPr>
  <p:slideViewPr>
    <p:cSldViewPr>
      <p:cViewPr varScale="1">
        <p:scale>
          <a:sx n="83" d="100"/>
          <a:sy n="83" d="100"/>
        </p:scale>
        <p:origin x="-151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1A8B4-52D0-4267-9BAB-2AA1BDE6A6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4233B-FCBB-4C82-9998-683DCA78F112}">
      <dgm:prSet custT="1"/>
      <dgm:spPr/>
      <dgm:t>
        <a:bodyPr/>
        <a:lstStyle/>
        <a:p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Suitable for Facility based screening (</a:t>
          </a:r>
          <a:r>
            <a:rPr lang="en-US" altLang="en-US" sz="2000" b="1" kern="1200" dirty="0" err="1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PHCs,CHCs,SDHs</a:t>
          </a:r>
          <a:r>
            <a:rPr lang="en-US" altLang="en-US" sz="2000" b="1" kern="1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)</a:t>
          </a:r>
          <a:endParaRPr lang="en-US" altLang="en-US" sz="2000" b="1" kern="1200" dirty="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AFE2EB04-13EF-4EF9-992B-C3A96397F7F9}" type="parTrans" cxnId="{8E94BAA5-98E4-496A-8276-25421410171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5DA4F750-A3D6-4596-A3DF-BE922881E3B4}" type="sibTrans" cxnId="{8E94BAA5-98E4-496A-8276-25421410171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D5F3A74A-F312-4DE9-97B9-B9502FEB0C87}">
      <dgm:prSet custT="1"/>
      <dgm:spPr/>
      <dgm:t>
        <a:bodyPr/>
        <a:lstStyle/>
        <a:p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Samples to results in 10 </a:t>
          </a:r>
          <a:r>
            <a:rPr lang="en-US" altLang="en-US" sz="2000" b="1" kern="1200" dirty="0" err="1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mins</a:t>
          </a:r>
          <a:endParaRPr lang="en-US" altLang="en-US" sz="2000" b="1" kern="1200" dirty="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18B24586-517B-4D22-B368-78FAA8A81958}" type="parTrans" cxnId="{FC1097C6-140A-4A06-96CF-240A332235A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8DE68A0E-9344-4634-BA04-7113D5A08D24}" type="sibTrans" cxnId="{FC1097C6-140A-4A06-96CF-240A332235A3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C19F95C9-F3B4-4285-86FE-2A100AE0028E}">
      <dgm:prSet custT="1"/>
      <dgm:spPr/>
      <dgm:t>
        <a:bodyPr/>
        <a:lstStyle/>
        <a:p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All patients and carriers can be tested- newborns, children, adults, premarital adults and pregnant females. </a:t>
          </a:r>
        </a:p>
      </dgm:t>
    </dgm:pt>
    <dgm:pt modelId="{1F3C83F2-4157-4CE6-A2C2-2712C2FBECF9}" type="parTrans" cxnId="{684E8A34-2AF8-415D-80A9-D0AF16BD490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F253FEC7-7FF1-453A-BD35-D58ACC520A39}" type="sibTrans" cxnId="{684E8A34-2AF8-415D-80A9-D0AF16BD490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337F18F7-B154-458E-9628-916416DDF23C}">
      <dgm:prSet custT="1"/>
      <dgm:spPr/>
      <dgm:t>
        <a:bodyPr/>
        <a:lstStyle/>
        <a:p>
          <a:r>
            <a:rPr lang="en-US" altLang="en-US" sz="2000" b="1" kern="1200" dirty="0" err="1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Fingerprick</a:t>
          </a:r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and venous blood</a:t>
          </a:r>
        </a:p>
      </dgm:t>
    </dgm:pt>
    <dgm:pt modelId="{B5676295-13FC-47B9-B1D8-93EDF94F5AF2}" type="parTrans" cxnId="{9E0F6C0C-5697-4B6A-9221-40BACEECC81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77D58286-1642-4241-AA00-5F88B409A8D0}" type="sibTrans" cxnId="{9E0F6C0C-5697-4B6A-9221-40BACEECC81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C9439194-09CE-4107-8E51-C09B1536D1B6}">
      <dgm:prSet custT="1"/>
      <dgm:spPr/>
      <dgm:t>
        <a:bodyPr/>
        <a:lstStyle/>
        <a:p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Quantitative</a:t>
          </a:r>
        </a:p>
      </dgm:t>
    </dgm:pt>
    <dgm:pt modelId="{E263BFC6-DDC5-4472-A6F3-EF63ADF0B6F1}" type="parTrans" cxnId="{82AC066E-A9E3-44D9-ACA6-08C45A17080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1891CCA7-A5F5-4156-89A9-37A8BA833934}" type="sibTrans" cxnId="{82AC066E-A9E3-44D9-ACA6-08C45A17080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34587E7A-5B77-4CB6-9FE8-DB8838B6E5DD}">
      <dgm:prSet custT="1"/>
      <dgm:spPr/>
      <dgm:t>
        <a:bodyPr/>
        <a:lstStyle/>
        <a:p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Detection of Sickle cell, Beta </a:t>
          </a:r>
          <a:r>
            <a:rPr lang="en-US" altLang="en-US" sz="2000" b="1" kern="1200" dirty="0" err="1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Thalassemia</a:t>
          </a:r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&amp; </a:t>
          </a:r>
          <a:r>
            <a:rPr lang="en-US" altLang="en-US" sz="2000" b="1" kern="1200" dirty="0" err="1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Hb</a:t>
          </a:r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E on one platform</a:t>
          </a:r>
        </a:p>
      </dgm:t>
    </dgm:pt>
    <dgm:pt modelId="{557E3A83-0328-4ACD-8067-068EA8E1FD66}" type="parTrans" cxnId="{F982E69F-EE69-4676-B8DA-8E0559ACE4E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5702DBB1-D0C1-4D88-BE1C-E1354BC5BC9A}" type="sibTrans" cxnId="{F982E69F-EE69-4676-B8DA-8E0559ACE4E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2AEFA6A6-489D-433A-B62F-B70BC0B10955}">
      <dgm:prSet custT="1"/>
      <dgm:spPr/>
      <dgm:t>
        <a:bodyPr/>
        <a:lstStyle/>
        <a:p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Automated Interpretation</a:t>
          </a:r>
        </a:p>
      </dgm:t>
    </dgm:pt>
    <dgm:pt modelId="{39BF78CC-0B88-4F3B-9955-8CC9F7B754AC}" type="parTrans" cxnId="{995CEFDD-AE82-4BDA-ACA9-47ED3EF53B0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2A855452-663F-41C0-826A-58140B46CD1E}" type="sibTrans" cxnId="{995CEFDD-AE82-4BDA-ACA9-47ED3EF53B05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3AA7F0AF-46EE-4476-AD7A-1CF4878459A3}">
      <dgm:prSet custT="1"/>
      <dgm:spPr/>
      <dgm:t>
        <a:bodyPr/>
        <a:lstStyle/>
        <a:p>
          <a:r>
            <a:rPr lang="en-US" altLang="en-US" sz="2000" b="1" kern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Battery operated and printable patient report</a:t>
          </a:r>
        </a:p>
      </dgm:t>
    </dgm:pt>
    <dgm:pt modelId="{1760B19F-E928-4F83-BC10-B9EBA85D3862}" type="parTrans" cxnId="{1C956FCD-D101-44CC-B78D-5CF3E2B904B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C8C10EEF-445C-4A64-87E8-3E241BC37252}" type="sibTrans" cxnId="{1C956FCD-D101-44CC-B78D-5CF3E2B904B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itchFamily="34" charset="0"/>
            <a:ea typeface="Calibri" pitchFamily="34" charset="0"/>
            <a:cs typeface="Calibri" pitchFamily="34" charset="0"/>
          </a:endParaRPr>
        </a:p>
      </dgm:t>
    </dgm:pt>
    <dgm:pt modelId="{67658471-6F75-4596-AE35-7900B9D9C6E7}" type="pres">
      <dgm:prSet presAssocID="{0C41A8B4-52D0-4267-9BAB-2AA1BDE6A6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7458D88-DF52-4AE2-A269-9CC581A32192}" type="pres">
      <dgm:prSet presAssocID="{DC44233B-FCBB-4C82-9998-683DCA78F112}" presName="thickLine" presStyleLbl="alignNode1" presStyleIdx="0" presStyleCnt="8"/>
      <dgm:spPr/>
    </dgm:pt>
    <dgm:pt modelId="{CA470CB9-FD64-4C74-A73E-0ACA32720FC7}" type="pres">
      <dgm:prSet presAssocID="{DC44233B-FCBB-4C82-9998-683DCA78F112}" presName="horz1" presStyleCnt="0"/>
      <dgm:spPr/>
    </dgm:pt>
    <dgm:pt modelId="{BD86E75B-F5C9-4B3C-9D54-B8ABD9DD70E0}" type="pres">
      <dgm:prSet presAssocID="{DC44233B-FCBB-4C82-9998-683DCA78F112}" presName="tx1" presStyleLbl="revTx" presStyleIdx="0" presStyleCnt="8"/>
      <dgm:spPr/>
      <dgm:t>
        <a:bodyPr/>
        <a:lstStyle/>
        <a:p>
          <a:endParaRPr lang="en-US"/>
        </a:p>
      </dgm:t>
    </dgm:pt>
    <dgm:pt modelId="{9A4F30E2-D750-4C8C-827F-135E54915B75}" type="pres">
      <dgm:prSet presAssocID="{DC44233B-FCBB-4C82-9998-683DCA78F112}" presName="vert1" presStyleCnt="0"/>
      <dgm:spPr/>
    </dgm:pt>
    <dgm:pt modelId="{6C0B89E5-BFC2-48D0-95C2-D8BD8AE3DE04}" type="pres">
      <dgm:prSet presAssocID="{D5F3A74A-F312-4DE9-97B9-B9502FEB0C87}" presName="thickLine" presStyleLbl="alignNode1" presStyleIdx="1" presStyleCnt="8"/>
      <dgm:spPr/>
    </dgm:pt>
    <dgm:pt modelId="{EE470D59-A607-41EF-B2D2-13F4E99B6D23}" type="pres">
      <dgm:prSet presAssocID="{D5F3A74A-F312-4DE9-97B9-B9502FEB0C87}" presName="horz1" presStyleCnt="0"/>
      <dgm:spPr/>
    </dgm:pt>
    <dgm:pt modelId="{519CB38E-964F-4C1D-9F5B-4E6DAAD56EB8}" type="pres">
      <dgm:prSet presAssocID="{D5F3A74A-F312-4DE9-97B9-B9502FEB0C87}" presName="tx1" presStyleLbl="revTx" presStyleIdx="1" presStyleCnt="8"/>
      <dgm:spPr/>
      <dgm:t>
        <a:bodyPr/>
        <a:lstStyle/>
        <a:p>
          <a:endParaRPr lang="en-US"/>
        </a:p>
      </dgm:t>
    </dgm:pt>
    <dgm:pt modelId="{CCDD3DF8-FDEC-45F2-9B05-B2ABD1D48E15}" type="pres">
      <dgm:prSet presAssocID="{D5F3A74A-F312-4DE9-97B9-B9502FEB0C87}" presName="vert1" presStyleCnt="0"/>
      <dgm:spPr/>
    </dgm:pt>
    <dgm:pt modelId="{98B12A8F-C73B-41CA-973F-1FF7C93EFA7C}" type="pres">
      <dgm:prSet presAssocID="{C19F95C9-F3B4-4285-86FE-2A100AE0028E}" presName="thickLine" presStyleLbl="alignNode1" presStyleIdx="2" presStyleCnt="8"/>
      <dgm:spPr/>
    </dgm:pt>
    <dgm:pt modelId="{E881E71C-2E17-4722-985C-CA777884A453}" type="pres">
      <dgm:prSet presAssocID="{C19F95C9-F3B4-4285-86FE-2A100AE0028E}" presName="horz1" presStyleCnt="0"/>
      <dgm:spPr/>
    </dgm:pt>
    <dgm:pt modelId="{9134794C-A1F7-4BC8-8A7D-847D7875DB41}" type="pres">
      <dgm:prSet presAssocID="{C19F95C9-F3B4-4285-86FE-2A100AE0028E}" presName="tx1" presStyleLbl="revTx" presStyleIdx="2" presStyleCnt="8"/>
      <dgm:spPr/>
      <dgm:t>
        <a:bodyPr/>
        <a:lstStyle/>
        <a:p>
          <a:endParaRPr lang="en-US"/>
        </a:p>
      </dgm:t>
    </dgm:pt>
    <dgm:pt modelId="{0778C22D-D3ED-49A9-B283-9F35048990FC}" type="pres">
      <dgm:prSet presAssocID="{C19F95C9-F3B4-4285-86FE-2A100AE0028E}" presName="vert1" presStyleCnt="0"/>
      <dgm:spPr/>
    </dgm:pt>
    <dgm:pt modelId="{0191E120-6DD0-48EE-BFD3-08E5BC4722BB}" type="pres">
      <dgm:prSet presAssocID="{337F18F7-B154-458E-9628-916416DDF23C}" presName="thickLine" presStyleLbl="alignNode1" presStyleIdx="3" presStyleCnt="8"/>
      <dgm:spPr/>
    </dgm:pt>
    <dgm:pt modelId="{61754317-6ADA-4426-AABF-FDE535015DF1}" type="pres">
      <dgm:prSet presAssocID="{337F18F7-B154-458E-9628-916416DDF23C}" presName="horz1" presStyleCnt="0"/>
      <dgm:spPr/>
    </dgm:pt>
    <dgm:pt modelId="{C1D82D05-C4BE-4AE8-BAD2-8710C8932634}" type="pres">
      <dgm:prSet presAssocID="{337F18F7-B154-458E-9628-916416DDF23C}" presName="tx1" presStyleLbl="revTx" presStyleIdx="3" presStyleCnt="8"/>
      <dgm:spPr/>
      <dgm:t>
        <a:bodyPr/>
        <a:lstStyle/>
        <a:p>
          <a:endParaRPr lang="en-US"/>
        </a:p>
      </dgm:t>
    </dgm:pt>
    <dgm:pt modelId="{15607E6F-CA54-4971-B9FF-70E41A0A26E5}" type="pres">
      <dgm:prSet presAssocID="{337F18F7-B154-458E-9628-916416DDF23C}" presName="vert1" presStyleCnt="0"/>
      <dgm:spPr/>
    </dgm:pt>
    <dgm:pt modelId="{122AAA7E-28CA-464D-9574-0E6653186F8B}" type="pres">
      <dgm:prSet presAssocID="{C9439194-09CE-4107-8E51-C09B1536D1B6}" presName="thickLine" presStyleLbl="alignNode1" presStyleIdx="4" presStyleCnt="8"/>
      <dgm:spPr/>
    </dgm:pt>
    <dgm:pt modelId="{47816541-D3A1-4D3F-BF9C-6398AE9E9781}" type="pres">
      <dgm:prSet presAssocID="{C9439194-09CE-4107-8E51-C09B1536D1B6}" presName="horz1" presStyleCnt="0"/>
      <dgm:spPr/>
    </dgm:pt>
    <dgm:pt modelId="{A339A15F-D7E2-4CDC-9F53-E0F1C04763F4}" type="pres">
      <dgm:prSet presAssocID="{C9439194-09CE-4107-8E51-C09B1536D1B6}" presName="tx1" presStyleLbl="revTx" presStyleIdx="4" presStyleCnt="8"/>
      <dgm:spPr/>
      <dgm:t>
        <a:bodyPr/>
        <a:lstStyle/>
        <a:p>
          <a:endParaRPr lang="en-US"/>
        </a:p>
      </dgm:t>
    </dgm:pt>
    <dgm:pt modelId="{C8D53968-4F36-4708-948B-E3ABA9DE56E4}" type="pres">
      <dgm:prSet presAssocID="{C9439194-09CE-4107-8E51-C09B1536D1B6}" presName="vert1" presStyleCnt="0"/>
      <dgm:spPr/>
    </dgm:pt>
    <dgm:pt modelId="{78569876-6B28-433A-874A-E1E8201579E7}" type="pres">
      <dgm:prSet presAssocID="{34587E7A-5B77-4CB6-9FE8-DB8838B6E5DD}" presName="thickLine" presStyleLbl="alignNode1" presStyleIdx="5" presStyleCnt="8"/>
      <dgm:spPr/>
    </dgm:pt>
    <dgm:pt modelId="{06120EC4-FF6B-4662-91FD-2F41C6D54422}" type="pres">
      <dgm:prSet presAssocID="{34587E7A-5B77-4CB6-9FE8-DB8838B6E5DD}" presName="horz1" presStyleCnt="0"/>
      <dgm:spPr/>
    </dgm:pt>
    <dgm:pt modelId="{C2327746-EC26-421C-90FA-BDC8D98FDA33}" type="pres">
      <dgm:prSet presAssocID="{34587E7A-5B77-4CB6-9FE8-DB8838B6E5DD}" presName="tx1" presStyleLbl="revTx" presStyleIdx="5" presStyleCnt="8"/>
      <dgm:spPr/>
      <dgm:t>
        <a:bodyPr/>
        <a:lstStyle/>
        <a:p>
          <a:endParaRPr lang="en-US"/>
        </a:p>
      </dgm:t>
    </dgm:pt>
    <dgm:pt modelId="{18C69A4B-AA73-4C30-B8F7-4E36FCE6B4EB}" type="pres">
      <dgm:prSet presAssocID="{34587E7A-5B77-4CB6-9FE8-DB8838B6E5DD}" presName="vert1" presStyleCnt="0"/>
      <dgm:spPr/>
    </dgm:pt>
    <dgm:pt modelId="{96952922-ACE4-435A-91F6-A36201C10D12}" type="pres">
      <dgm:prSet presAssocID="{2AEFA6A6-489D-433A-B62F-B70BC0B10955}" presName="thickLine" presStyleLbl="alignNode1" presStyleIdx="6" presStyleCnt="8"/>
      <dgm:spPr/>
    </dgm:pt>
    <dgm:pt modelId="{99B816CE-67B0-422D-8726-A780BE9924CD}" type="pres">
      <dgm:prSet presAssocID="{2AEFA6A6-489D-433A-B62F-B70BC0B10955}" presName="horz1" presStyleCnt="0"/>
      <dgm:spPr/>
    </dgm:pt>
    <dgm:pt modelId="{705DE08D-99CB-4252-83B8-EC003CD2A2B4}" type="pres">
      <dgm:prSet presAssocID="{2AEFA6A6-489D-433A-B62F-B70BC0B10955}" presName="tx1" presStyleLbl="revTx" presStyleIdx="6" presStyleCnt="8"/>
      <dgm:spPr/>
      <dgm:t>
        <a:bodyPr/>
        <a:lstStyle/>
        <a:p>
          <a:endParaRPr lang="en-US"/>
        </a:p>
      </dgm:t>
    </dgm:pt>
    <dgm:pt modelId="{AD60CAEF-C7EA-42F2-9034-B3E1A5EADA82}" type="pres">
      <dgm:prSet presAssocID="{2AEFA6A6-489D-433A-B62F-B70BC0B10955}" presName="vert1" presStyleCnt="0"/>
      <dgm:spPr/>
    </dgm:pt>
    <dgm:pt modelId="{6776C53A-A6F5-4E12-89ED-063061B41166}" type="pres">
      <dgm:prSet presAssocID="{3AA7F0AF-46EE-4476-AD7A-1CF4878459A3}" presName="thickLine" presStyleLbl="alignNode1" presStyleIdx="7" presStyleCnt="8"/>
      <dgm:spPr/>
    </dgm:pt>
    <dgm:pt modelId="{3CCE4B25-368F-4536-A10A-A60AC9144F48}" type="pres">
      <dgm:prSet presAssocID="{3AA7F0AF-46EE-4476-AD7A-1CF4878459A3}" presName="horz1" presStyleCnt="0"/>
      <dgm:spPr/>
    </dgm:pt>
    <dgm:pt modelId="{450A607D-D559-4AB8-83A4-CF98BBA5C6D7}" type="pres">
      <dgm:prSet presAssocID="{3AA7F0AF-46EE-4476-AD7A-1CF4878459A3}" presName="tx1" presStyleLbl="revTx" presStyleIdx="7" presStyleCnt="8"/>
      <dgm:spPr/>
      <dgm:t>
        <a:bodyPr/>
        <a:lstStyle/>
        <a:p>
          <a:endParaRPr lang="en-US"/>
        </a:p>
      </dgm:t>
    </dgm:pt>
    <dgm:pt modelId="{C1DF1524-4B8A-4A2A-B32B-9C637A5C0BC1}" type="pres">
      <dgm:prSet presAssocID="{3AA7F0AF-46EE-4476-AD7A-1CF4878459A3}" presName="vert1" presStyleCnt="0"/>
      <dgm:spPr/>
    </dgm:pt>
  </dgm:ptLst>
  <dgm:cxnLst>
    <dgm:cxn modelId="{BB57B39A-BB83-46E0-BEE4-FEC80DB8157A}" type="presOf" srcId="{34587E7A-5B77-4CB6-9FE8-DB8838B6E5DD}" destId="{C2327746-EC26-421C-90FA-BDC8D98FDA33}" srcOrd="0" destOrd="0" presId="urn:microsoft.com/office/officeart/2008/layout/LinedList"/>
    <dgm:cxn modelId="{397FC9F5-39B3-4562-BA63-CDDBF3595DB7}" type="presOf" srcId="{337F18F7-B154-458E-9628-916416DDF23C}" destId="{C1D82D05-C4BE-4AE8-BAD2-8710C8932634}" srcOrd="0" destOrd="0" presId="urn:microsoft.com/office/officeart/2008/layout/LinedList"/>
    <dgm:cxn modelId="{82AC066E-A9E3-44D9-ACA6-08C45A170804}" srcId="{0C41A8B4-52D0-4267-9BAB-2AA1BDE6A665}" destId="{C9439194-09CE-4107-8E51-C09B1536D1B6}" srcOrd="4" destOrd="0" parTransId="{E263BFC6-DDC5-4472-A6F3-EF63ADF0B6F1}" sibTransId="{1891CCA7-A5F5-4156-89A9-37A8BA833934}"/>
    <dgm:cxn modelId="{684E8A34-2AF8-415D-80A9-D0AF16BD490A}" srcId="{0C41A8B4-52D0-4267-9BAB-2AA1BDE6A665}" destId="{C19F95C9-F3B4-4285-86FE-2A100AE0028E}" srcOrd="2" destOrd="0" parTransId="{1F3C83F2-4157-4CE6-A2C2-2712C2FBECF9}" sibTransId="{F253FEC7-7FF1-453A-BD35-D58ACC520A39}"/>
    <dgm:cxn modelId="{9E0F6C0C-5697-4B6A-9221-40BACEECC815}" srcId="{0C41A8B4-52D0-4267-9BAB-2AA1BDE6A665}" destId="{337F18F7-B154-458E-9628-916416DDF23C}" srcOrd="3" destOrd="0" parTransId="{B5676295-13FC-47B9-B1D8-93EDF94F5AF2}" sibTransId="{77D58286-1642-4241-AA00-5F88B409A8D0}"/>
    <dgm:cxn modelId="{995CEFDD-AE82-4BDA-ACA9-47ED3EF53B05}" srcId="{0C41A8B4-52D0-4267-9BAB-2AA1BDE6A665}" destId="{2AEFA6A6-489D-433A-B62F-B70BC0B10955}" srcOrd="6" destOrd="0" parTransId="{39BF78CC-0B88-4F3B-9955-8CC9F7B754AC}" sibTransId="{2A855452-663F-41C0-826A-58140B46CD1E}"/>
    <dgm:cxn modelId="{5034A6B8-DBF9-4B84-AC0A-F0002BCF42B9}" type="presOf" srcId="{C19F95C9-F3B4-4285-86FE-2A100AE0028E}" destId="{9134794C-A1F7-4BC8-8A7D-847D7875DB41}" srcOrd="0" destOrd="0" presId="urn:microsoft.com/office/officeart/2008/layout/LinedList"/>
    <dgm:cxn modelId="{FB66288E-8F82-4946-A6CA-DCB4DEF20250}" type="presOf" srcId="{2AEFA6A6-489D-433A-B62F-B70BC0B10955}" destId="{705DE08D-99CB-4252-83B8-EC003CD2A2B4}" srcOrd="0" destOrd="0" presId="urn:microsoft.com/office/officeart/2008/layout/LinedList"/>
    <dgm:cxn modelId="{0885A48B-6631-428B-A6AA-47F2C5846784}" type="presOf" srcId="{3AA7F0AF-46EE-4476-AD7A-1CF4878459A3}" destId="{450A607D-D559-4AB8-83A4-CF98BBA5C6D7}" srcOrd="0" destOrd="0" presId="urn:microsoft.com/office/officeart/2008/layout/LinedList"/>
    <dgm:cxn modelId="{9FEE98B1-7579-4969-A7A1-6047DF3FC916}" type="presOf" srcId="{DC44233B-FCBB-4C82-9998-683DCA78F112}" destId="{BD86E75B-F5C9-4B3C-9D54-B8ABD9DD70E0}" srcOrd="0" destOrd="0" presId="urn:microsoft.com/office/officeart/2008/layout/LinedList"/>
    <dgm:cxn modelId="{8E94BAA5-98E4-496A-8276-25421410171C}" srcId="{0C41A8B4-52D0-4267-9BAB-2AA1BDE6A665}" destId="{DC44233B-FCBB-4C82-9998-683DCA78F112}" srcOrd="0" destOrd="0" parTransId="{AFE2EB04-13EF-4EF9-992B-C3A96397F7F9}" sibTransId="{5DA4F750-A3D6-4596-A3DF-BE922881E3B4}"/>
    <dgm:cxn modelId="{FC1097C6-140A-4A06-96CF-240A332235A3}" srcId="{0C41A8B4-52D0-4267-9BAB-2AA1BDE6A665}" destId="{D5F3A74A-F312-4DE9-97B9-B9502FEB0C87}" srcOrd="1" destOrd="0" parTransId="{18B24586-517B-4D22-B368-78FAA8A81958}" sibTransId="{8DE68A0E-9344-4634-BA04-7113D5A08D24}"/>
    <dgm:cxn modelId="{B720712B-7E50-47A5-AA03-714029ABF7FD}" type="presOf" srcId="{C9439194-09CE-4107-8E51-C09B1536D1B6}" destId="{A339A15F-D7E2-4CDC-9F53-E0F1C04763F4}" srcOrd="0" destOrd="0" presId="urn:microsoft.com/office/officeart/2008/layout/LinedList"/>
    <dgm:cxn modelId="{02CCB83F-5269-4FD9-BC15-CB4827748214}" type="presOf" srcId="{0C41A8B4-52D0-4267-9BAB-2AA1BDE6A665}" destId="{67658471-6F75-4596-AE35-7900B9D9C6E7}" srcOrd="0" destOrd="0" presId="urn:microsoft.com/office/officeart/2008/layout/LinedList"/>
    <dgm:cxn modelId="{F9A83D4F-9310-4BA6-AECF-44E42B53C4B3}" type="presOf" srcId="{D5F3A74A-F312-4DE9-97B9-B9502FEB0C87}" destId="{519CB38E-964F-4C1D-9F5B-4E6DAAD56EB8}" srcOrd="0" destOrd="0" presId="urn:microsoft.com/office/officeart/2008/layout/LinedList"/>
    <dgm:cxn modelId="{F982E69F-EE69-4676-B8DA-8E0559ACE4E2}" srcId="{0C41A8B4-52D0-4267-9BAB-2AA1BDE6A665}" destId="{34587E7A-5B77-4CB6-9FE8-DB8838B6E5DD}" srcOrd="5" destOrd="0" parTransId="{557E3A83-0328-4ACD-8067-068EA8E1FD66}" sibTransId="{5702DBB1-D0C1-4D88-BE1C-E1354BC5BC9A}"/>
    <dgm:cxn modelId="{1C956FCD-D101-44CC-B78D-5CF3E2B904B1}" srcId="{0C41A8B4-52D0-4267-9BAB-2AA1BDE6A665}" destId="{3AA7F0AF-46EE-4476-AD7A-1CF4878459A3}" srcOrd="7" destOrd="0" parTransId="{1760B19F-E928-4F83-BC10-B9EBA85D3862}" sibTransId="{C8C10EEF-445C-4A64-87E8-3E241BC37252}"/>
    <dgm:cxn modelId="{779DAE88-F2F0-4F3C-AC71-DFF25164E80C}" type="presParOf" srcId="{67658471-6F75-4596-AE35-7900B9D9C6E7}" destId="{D7458D88-DF52-4AE2-A269-9CC581A32192}" srcOrd="0" destOrd="0" presId="urn:microsoft.com/office/officeart/2008/layout/LinedList"/>
    <dgm:cxn modelId="{90614673-6557-452D-BA48-F413B7FC0C6F}" type="presParOf" srcId="{67658471-6F75-4596-AE35-7900B9D9C6E7}" destId="{CA470CB9-FD64-4C74-A73E-0ACA32720FC7}" srcOrd="1" destOrd="0" presId="urn:microsoft.com/office/officeart/2008/layout/LinedList"/>
    <dgm:cxn modelId="{016BC6E2-BE72-4B7B-9169-449B7782A77D}" type="presParOf" srcId="{CA470CB9-FD64-4C74-A73E-0ACA32720FC7}" destId="{BD86E75B-F5C9-4B3C-9D54-B8ABD9DD70E0}" srcOrd="0" destOrd="0" presId="urn:microsoft.com/office/officeart/2008/layout/LinedList"/>
    <dgm:cxn modelId="{DC1B8E86-A29D-4BA2-965C-0F10ACFBD7CE}" type="presParOf" srcId="{CA470CB9-FD64-4C74-A73E-0ACA32720FC7}" destId="{9A4F30E2-D750-4C8C-827F-135E54915B75}" srcOrd="1" destOrd="0" presId="urn:microsoft.com/office/officeart/2008/layout/LinedList"/>
    <dgm:cxn modelId="{F856627C-1459-4814-9C9F-062845039D7D}" type="presParOf" srcId="{67658471-6F75-4596-AE35-7900B9D9C6E7}" destId="{6C0B89E5-BFC2-48D0-95C2-D8BD8AE3DE04}" srcOrd="2" destOrd="0" presId="urn:microsoft.com/office/officeart/2008/layout/LinedList"/>
    <dgm:cxn modelId="{E5CD7F50-40DE-4D4F-8856-0566222DA399}" type="presParOf" srcId="{67658471-6F75-4596-AE35-7900B9D9C6E7}" destId="{EE470D59-A607-41EF-B2D2-13F4E99B6D23}" srcOrd="3" destOrd="0" presId="urn:microsoft.com/office/officeart/2008/layout/LinedList"/>
    <dgm:cxn modelId="{53B35146-22C8-4DFA-AD26-DB5416978550}" type="presParOf" srcId="{EE470D59-A607-41EF-B2D2-13F4E99B6D23}" destId="{519CB38E-964F-4C1D-9F5B-4E6DAAD56EB8}" srcOrd="0" destOrd="0" presId="urn:microsoft.com/office/officeart/2008/layout/LinedList"/>
    <dgm:cxn modelId="{30253909-BF97-40F4-AF5E-8BB36AD5B2B1}" type="presParOf" srcId="{EE470D59-A607-41EF-B2D2-13F4E99B6D23}" destId="{CCDD3DF8-FDEC-45F2-9B05-B2ABD1D48E15}" srcOrd="1" destOrd="0" presId="urn:microsoft.com/office/officeart/2008/layout/LinedList"/>
    <dgm:cxn modelId="{156CC3DA-7582-4F1D-903C-C5A28BB11067}" type="presParOf" srcId="{67658471-6F75-4596-AE35-7900B9D9C6E7}" destId="{98B12A8F-C73B-41CA-973F-1FF7C93EFA7C}" srcOrd="4" destOrd="0" presId="urn:microsoft.com/office/officeart/2008/layout/LinedList"/>
    <dgm:cxn modelId="{2DE97B17-E558-43C3-8370-952D19684264}" type="presParOf" srcId="{67658471-6F75-4596-AE35-7900B9D9C6E7}" destId="{E881E71C-2E17-4722-985C-CA777884A453}" srcOrd="5" destOrd="0" presId="urn:microsoft.com/office/officeart/2008/layout/LinedList"/>
    <dgm:cxn modelId="{814459EF-98E0-4175-877D-20A7FB51EC8E}" type="presParOf" srcId="{E881E71C-2E17-4722-985C-CA777884A453}" destId="{9134794C-A1F7-4BC8-8A7D-847D7875DB41}" srcOrd="0" destOrd="0" presId="urn:microsoft.com/office/officeart/2008/layout/LinedList"/>
    <dgm:cxn modelId="{1A5499CA-2C2C-49A7-885E-EF20FA8277A2}" type="presParOf" srcId="{E881E71C-2E17-4722-985C-CA777884A453}" destId="{0778C22D-D3ED-49A9-B283-9F35048990FC}" srcOrd="1" destOrd="0" presId="urn:microsoft.com/office/officeart/2008/layout/LinedList"/>
    <dgm:cxn modelId="{600FABF2-8D9B-4E98-B573-C01B66B67C18}" type="presParOf" srcId="{67658471-6F75-4596-AE35-7900B9D9C6E7}" destId="{0191E120-6DD0-48EE-BFD3-08E5BC4722BB}" srcOrd="6" destOrd="0" presId="urn:microsoft.com/office/officeart/2008/layout/LinedList"/>
    <dgm:cxn modelId="{7BC6C437-D04B-43A0-98EE-7CFC81ED9D4B}" type="presParOf" srcId="{67658471-6F75-4596-AE35-7900B9D9C6E7}" destId="{61754317-6ADA-4426-AABF-FDE535015DF1}" srcOrd="7" destOrd="0" presId="urn:microsoft.com/office/officeart/2008/layout/LinedList"/>
    <dgm:cxn modelId="{6B3FDD37-B0CE-43AD-887E-8A3EBA6245EC}" type="presParOf" srcId="{61754317-6ADA-4426-AABF-FDE535015DF1}" destId="{C1D82D05-C4BE-4AE8-BAD2-8710C8932634}" srcOrd="0" destOrd="0" presId="urn:microsoft.com/office/officeart/2008/layout/LinedList"/>
    <dgm:cxn modelId="{EDB1E73C-331C-47DC-992A-9ADE56094F63}" type="presParOf" srcId="{61754317-6ADA-4426-AABF-FDE535015DF1}" destId="{15607E6F-CA54-4971-B9FF-70E41A0A26E5}" srcOrd="1" destOrd="0" presId="urn:microsoft.com/office/officeart/2008/layout/LinedList"/>
    <dgm:cxn modelId="{D1389712-4E1E-4BD7-8B6E-544A9188438E}" type="presParOf" srcId="{67658471-6F75-4596-AE35-7900B9D9C6E7}" destId="{122AAA7E-28CA-464D-9574-0E6653186F8B}" srcOrd="8" destOrd="0" presId="urn:microsoft.com/office/officeart/2008/layout/LinedList"/>
    <dgm:cxn modelId="{3A327D12-80D1-42E9-9E51-02E5F5E9F33F}" type="presParOf" srcId="{67658471-6F75-4596-AE35-7900B9D9C6E7}" destId="{47816541-D3A1-4D3F-BF9C-6398AE9E9781}" srcOrd="9" destOrd="0" presId="urn:microsoft.com/office/officeart/2008/layout/LinedList"/>
    <dgm:cxn modelId="{CADD0226-3530-4CB8-8C7F-F0C0EFE1423D}" type="presParOf" srcId="{47816541-D3A1-4D3F-BF9C-6398AE9E9781}" destId="{A339A15F-D7E2-4CDC-9F53-E0F1C04763F4}" srcOrd="0" destOrd="0" presId="urn:microsoft.com/office/officeart/2008/layout/LinedList"/>
    <dgm:cxn modelId="{51A68A7A-5145-4432-AD0E-A01688CCDD98}" type="presParOf" srcId="{47816541-D3A1-4D3F-BF9C-6398AE9E9781}" destId="{C8D53968-4F36-4708-948B-E3ABA9DE56E4}" srcOrd="1" destOrd="0" presId="urn:microsoft.com/office/officeart/2008/layout/LinedList"/>
    <dgm:cxn modelId="{7FFE8068-E29D-4A30-84B5-C190B22FE364}" type="presParOf" srcId="{67658471-6F75-4596-AE35-7900B9D9C6E7}" destId="{78569876-6B28-433A-874A-E1E8201579E7}" srcOrd="10" destOrd="0" presId="urn:microsoft.com/office/officeart/2008/layout/LinedList"/>
    <dgm:cxn modelId="{5D2C268A-F41B-4D38-8B39-CDF61266AF68}" type="presParOf" srcId="{67658471-6F75-4596-AE35-7900B9D9C6E7}" destId="{06120EC4-FF6B-4662-91FD-2F41C6D54422}" srcOrd="11" destOrd="0" presId="urn:microsoft.com/office/officeart/2008/layout/LinedList"/>
    <dgm:cxn modelId="{61A75C57-4B9E-4961-B210-9B4761C843BB}" type="presParOf" srcId="{06120EC4-FF6B-4662-91FD-2F41C6D54422}" destId="{C2327746-EC26-421C-90FA-BDC8D98FDA33}" srcOrd="0" destOrd="0" presId="urn:microsoft.com/office/officeart/2008/layout/LinedList"/>
    <dgm:cxn modelId="{43C1B0E7-9F20-4B9A-AA23-0D06B1800219}" type="presParOf" srcId="{06120EC4-FF6B-4662-91FD-2F41C6D54422}" destId="{18C69A4B-AA73-4C30-B8F7-4E36FCE6B4EB}" srcOrd="1" destOrd="0" presId="urn:microsoft.com/office/officeart/2008/layout/LinedList"/>
    <dgm:cxn modelId="{0297B0EA-210D-4A2A-8E1C-4B1D950DFBB9}" type="presParOf" srcId="{67658471-6F75-4596-AE35-7900B9D9C6E7}" destId="{96952922-ACE4-435A-91F6-A36201C10D12}" srcOrd="12" destOrd="0" presId="urn:microsoft.com/office/officeart/2008/layout/LinedList"/>
    <dgm:cxn modelId="{252178DA-FB99-4FE9-9947-887E3EB8A9FC}" type="presParOf" srcId="{67658471-6F75-4596-AE35-7900B9D9C6E7}" destId="{99B816CE-67B0-422D-8726-A780BE9924CD}" srcOrd="13" destOrd="0" presId="urn:microsoft.com/office/officeart/2008/layout/LinedList"/>
    <dgm:cxn modelId="{7C45FFB9-221E-40B1-AB94-34C32C6192C0}" type="presParOf" srcId="{99B816CE-67B0-422D-8726-A780BE9924CD}" destId="{705DE08D-99CB-4252-83B8-EC003CD2A2B4}" srcOrd="0" destOrd="0" presId="urn:microsoft.com/office/officeart/2008/layout/LinedList"/>
    <dgm:cxn modelId="{26CE3639-2FD0-4009-84A7-8B75F8FB5A30}" type="presParOf" srcId="{99B816CE-67B0-422D-8726-A780BE9924CD}" destId="{AD60CAEF-C7EA-42F2-9034-B3E1A5EADA82}" srcOrd="1" destOrd="0" presId="urn:microsoft.com/office/officeart/2008/layout/LinedList"/>
    <dgm:cxn modelId="{4B4C25EF-20D5-40AE-87F5-E5C5003B67DC}" type="presParOf" srcId="{67658471-6F75-4596-AE35-7900B9D9C6E7}" destId="{6776C53A-A6F5-4E12-89ED-063061B41166}" srcOrd="14" destOrd="0" presId="urn:microsoft.com/office/officeart/2008/layout/LinedList"/>
    <dgm:cxn modelId="{E4872D1E-6F12-4D2C-8E25-751BEF0DF9DD}" type="presParOf" srcId="{67658471-6F75-4596-AE35-7900B9D9C6E7}" destId="{3CCE4B25-368F-4536-A10A-A60AC9144F48}" srcOrd="15" destOrd="0" presId="urn:microsoft.com/office/officeart/2008/layout/LinedList"/>
    <dgm:cxn modelId="{8D7F90AD-2351-4FB6-A333-9FB0B88D3957}" type="presParOf" srcId="{3CCE4B25-368F-4536-A10A-A60AC9144F48}" destId="{450A607D-D559-4AB8-83A4-CF98BBA5C6D7}" srcOrd="0" destOrd="0" presId="urn:microsoft.com/office/officeart/2008/layout/LinedList"/>
    <dgm:cxn modelId="{35052186-B6A4-47D4-8F20-E77F8BB81FA8}" type="presParOf" srcId="{3CCE4B25-368F-4536-A10A-A60AC9144F48}" destId="{C1DF1524-4B8A-4A2A-B32B-9C637A5C0BC1}" srcOrd="1" destOrd="0" presId="urn:microsoft.com/office/officeart/2008/layout/Lin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29BF5-81BE-4C1B-92F6-A205D86D24FB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1E42-EB44-41AB-84CE-753B9BF41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6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7CFA4-024A-4EAA-9EB6-429596FBBB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4D0B0-EFB6-4157-B1AA-873AB50E55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B1B8F-12EA-4B66-8A27-9FEE1D1084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70E15-4C58-4046-904A-40DABDDF92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B994A-CE67-4C24-8D16-9AE456830E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80D37-524F-4F28-A1D5-67659BDC59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3F264-6847-44EF-9199-4231AEBBDA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133F8-14B6-4B2F-85FA-FFE5B36ABC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0FC03-9C61-4A55-BD02-BC202A28F4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B73A5-9E22-4875-AB44-FE6EA390B5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A1377-A71D-4408-A467-9430FCEC99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A63AB-E8BB-4B55-851F-C6D33C72C4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340C93-C1AD-4464-B0E9-863F78094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EC0DA-462A-4AD0-A708-249B16D46F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D13FF-85B8-4F73-8272-3B5B495A07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50943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9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44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8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59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926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79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45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2543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49981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226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E32921EC-32FD-4DB8-A720-C289452B31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AC4592D-4996-47FE-923D-FAAC4E9F9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453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Role of Center of Excellence in Management and Research of Sickle Cell disease including Prenatal Diagnosis and Newborn  Screening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Dr Dinesh Pendharkar, MD PhD </a:t>
            </a:r>
            <a:r>
              <a:rPr lang="en-US" sz="3200" dirty="0" err="1"/>
              <a:t>FASCO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227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1235" y="1212851"/>
            <a:ext cx="2477690" cy="5122863"/>
            <a:chOff x="467557" y="904677"/>
            <a:chExt cx="2629044" cy="5617100"/>
          </a:xfrm>
        </p:grpSpPr>
        <p:pic>
          <p:nvPicPr>
            <p:cNvPr id="11270" name="Picture 5" descr="A person measuring a child's arm&#10;&#10;Description automatically generated"/>
            <p:cNvPicPr>
              <a:picLocks noChangeAspect="1"/>
            </p:cNvPicPr>
            <p:nvPr/>
          </p:nvPicPr>
          <p:blipFill>
            <a:blip r:embed="rId4"/>
            <a:srcRect l="22005" r="2" b="2"/>
            <a:stretch>
              <a:fillRect/>
            </a:stretch>
          </p:blipFill>
          <p:spPr bwMode="auto">
            <a:xfrm>
              <a:off x="467557" y="904677"/>
              <a:ext cx="2616936" cy="1869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18" descr="A person sitting at a desk with a microscope&#10;&#10;Description automatically generated"/>
            <p:cNvPicPr>
              <a:picLocks noChangeAspect="1"/>
            </p:cNvPicPr>
            <p:nvPr/>
          </p:nvPicPr>
          <p:blipFill>
            <a:blip r:embed="rId5"/>
            <a:srcRect l="38458" t="20866" r="34070" b="32576"/>
            <a:stretch>
              <a:fillRect/>
            </a:stretch>
          </p:blipFill>
          <p:spPr bwMode="auto">
            <a:xfrm>
              <a:off x="467558" y="2855913"/>
              <a:ext cx="2616935" cy="1865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24" descr="A white rectangular device with a screen&#10;&#10;Description automatically generated"/>
            <p:cNvPicPr>
              <a:picLocks noChangeAspect="1"/>
            </p:cNvPicPr>
            <p:nvPr/>
          </p:nvPicPr>
          <p:blipFill>
            <a:blip r:embed="rId6"/>
            <a:srcRect l="1500" r="6319" b="3"/>
            <a:stretch>
              <a:fillRect/>
            </a:stretch>
          </p:blipFill>
          <p:spPr bwMode="auto">
            <a:xfrm>
              <a:off x="467557" y="4776950"/>
              <a:ext cx="2629044" cy="174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8" name="Google Shape;97;p16"/>
          <p:cNvSpPr>
            <a:spLocks noGrp="1"/>
          </p:cNvSpPr>
          <p:nvPr>
            <p:ph type="title"/>
          </p:nvPr>
        </p:nvSpPr>
        <p:spPr>
          <a:xfrm>
            <a:off x="117873" y="158751"/>
            <a:ext cx="7930753" cy="790575"/>
          </a:xfrm>
        </p:spPr>
        <p:txBody>
          <a:bodyPr lIns="0" tIns="0" rIns="0" bIns="0" anchor="ctr">
            <a:normAutofit fontScale="90000"/>
          </a:bodyPr>
          <a:lstStyle/>
          <a:p>
            <a:pPr algn="ctr" eaLnBrk="1" hangingPunct="1">
              <a:buSzPts val="5600"/>
            </a:pPr>
            <a:r>
              <a:rPr lang="en-US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Franklin Gothic"/>
              </a:rPr>
              <a:t>Opportunistic Screening: Using Gazelle Hb Variant</a:t>
            </a:r>
          </a:p>
        </p:txBody>
      </p:sp>
      <p:graphicFrame>
        <p:nvGraphicFramePr>
          <p:cNvPr id="14" name="Content Placeholder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38475" y="1320800"/>
          <a:ext cx="5514975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pic>
        <p:nvPicPr>
          <p:cNvPr id="12291" name="Picture 2" descr="E:\SUJATA MOHANTY\SICKLE CELL AND THALASSEMIA\PHOTO SC\JSG-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8613" y="1693863"/>
            <a:ext cx="2626519" cy="3916362"/>
          </a:xfrm>
        </p:spPr>
      </p:pic>
      <p:pic>
        <p:nvPicPr>
          <p:cNvPr id="12292" name="Picture 4" descr="E:\SUJATA MOHANTY\SICKLE CELL AND THALASSEMIA\PHOTO SC\Sng-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75" y="1679576"/>
            <a:ext cx="2616994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E:\SUJATA MOHANTY\SICKLE CELL AND THALASSEMIA\PHOTO SC\BLS-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5872" y="1679576"/>
            <a:ext cx="2895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Google Shape;97;p16"/>
          <p:cNvSpPr>
            <a:spLocks noGrp="1"/>
          </p:cNvSpPr>
          <p:nvPr>
            <p:ph type="title"/>
          </p:nvPr>
        </p:nvSpPr>
        <p:spPr>
          <a:xfrm>
            <a:off x="117873" y="260351"/>
            <a:ext cx="8017669" cy="790575"/>
          </a:xfrm>
        </p:spPr>
        <p:txBody>
          <a:bodyPr lIns="0" tIns="0" rIns="0" bIns="0" anchor="ctr">
            <a:normAutofit fontScale="90000"/>
          </a:bodyPr>
          <a:lstStyle/>
          <a:p>
            <a:pPr algn="ctr" eaLnBrk="1" hangingPunct="1">
              <a:buSzPts val="5600"/>
            </a:pPr>
            <a:r>
              <a:rPr lang="en-US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Franklin Gothic"/>
              </a:rPr>
              <a:t>Screening  at Different Platforms : A Snapshots 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09563" y="5751514"/>
            <a:ext cx="2636044" cy="10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 RBSK Team  Involved for School Level Screening 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168253" y="5749926"/>
            <a:ext cx="2833688" cy="101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  <a:cs typeface="Calibri" pitchFamily="34" charset="0"/>
              </a:rPr>
              <a:t>  Mobile Health Units Engaged at Community Level 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133350" y="327026"/>
            <a:ext cx="794027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  <a:cs typeface="Calibri" pitchFamily="34" charset="0"/>
                <a:sym typeface="Franklin Gothic"/>
              </a:rPr>
              <a:t>State Specific IEC-BCC </a:t>
            </a:r>
          </a:p>
        </p:txBody>
      </p:sp>
      <p:sp>
        <p:nvSpPr>
          <p:cNvPr id="10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6225" y="1257300"/>
            <a:ext cx="8524875" cy="5321300"/>
          </a:xfrm>
        </p:spPr>
        <p:txBody>
          <a:bodyPr>
            <a:noAutofit/>
          </a:bodyPr>
          <a:lstStyle/>
          <a:p>
            <a:pPr marL="274310" indent="-274310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alt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Two  different Packages developed i.e. one for improving screening and other for sustaining treatment /management of positive cases.</a:t>
            </a:r>
          </a:p>
          <a:p>
            <a:pPr marL="274310" indent="-274310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alt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Screening Centric IEC Package : Specially  developed for different  target groups  i.e. Students/ Pregnant Women/ General Population etc</a:t>
            </a:r>
          </a:p>
          <a:p>
            <a:pPr marL="274310" indent="-274310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alt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Treatment and Management centric IEC Package :  Information brochure  has been  developed for all disease &amp; Trait cases </a:t>
            </a:r>
          </a:p>
          <a:p>
            <a:pPr marL="274310" indent="-274310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alt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Other Strategies :</a:t>
            </a:r>
          </a:p>
          <a:p>
            <a:pPr marL="548618" lvl="1" indent="-228591" algn="just" eaLnBrk="1" fontAlgn="auto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alt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Facility based Counsellors are being trained (Counsellor’s module  shared  by MOTA )</a:t>
            </a:r>
          </a:p>
          <a:p>
            <a:pPr marL="548618" lvl="1" indent="-228591" algn="just" eaLnBrk="1" fontAlgn="auto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alt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Plan is to establish genetic  counselling unit at all 32 DHH sand 13 MCHs.</a:t>
            </a:r>
          </a:p>
          <a:p>
            <a:pPr marL="274310" lvl="1" indent="-274310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0"/>
              </a:spcAft>
              <a:buClr>
                <a:schemeClr val="accent1"/>
              </a:buClr>
              <a:buFont typeface="Wingdings 2"/>
              <a:buChar char=""/>
              <a:defRPr/>
            </a:pPr>
            <a:r>
              <a:rPr lang="en-IN" alt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UNICEF supported In this drive</a:t>
            </a:r>
            <a:endParaRPr lang="en-IN" sz="2000" b="1" dirty="0" smtClean="0">
              <a:solidFill>
                <a:srgbClr val="0070C0"/>
              </a:solidFill>
              <a:latin typeface="Maiandra GD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IN" sz="2000" b="1" i="1" dirty="0" smtClean="0">
              <a:latin typeface="Candara" pitchFamily="34" charset="0"/>
            </a:endParaRPr>
          </a:p>
          <a:p>
            <a:pPr marL="342886" indent="-342886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8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defRPr/>
            </a:pPr>
            <a:endParaRPr lang="en-IN" sz="2000" i="1" spc="76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6" indent="-342886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8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defRPr/>
            </a:pP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23825" y="327026"/>
            <a:ext cx="794980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  <a:cs typeface="Calibri" pitchFamily="34" charset="0"/>
                <a:sym typeface="Franklin Gothic"/>
              </a:rPr>
              <a:t>State specific IEC-BCC : Prototypes </a:t>
            </a:r>
          </a:p>
        </p:txBody>
      </p:sp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1219200" y="6197600"/>
            <a:ext cx="27682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altLang="en-US" sz="2000" b="1">
                <a:latin typeface="Calibri" pitchFamily="34" charset="0"/>
                <a:cs typeface="Calibri" pitchFamily="34" charset="0"/>
              </a:rPr>
              <a:t>For School</a:t>
            </a:r>
          </a:p>
        </p:txBody>
      </p:sp>
      <p:pic>
        <p:nvPicPr>
          <p:cNvPr id="14341" name="Picture 2" descr="C:\Users\DELL\Desktop\Sickle Cell\Poster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538" y="1227139"/>
            <a:ext cx="2821781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Users\DELL\Desktop\Sickle Cell\Poster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8257" y="1214438"/>
            <a:ext cx="2883694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5164932" y="6175375"/>
            <a:ext cx="273724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altLang="en-US" sz="2000" b="1">
                <a:latin typeface="Calibri" pitchFamily="34" charset="0"/>
                <a:cs typeface="Calibri" pitchFamily="34" charset="0"/>
              </a:rPr>
              <a:t>For VHSND Session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42875" y="288926"/>
            <a:ext cx="793075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  <a:cs typeface="Calibri" pitchFamily="34" charset="0"/>
                <a:sym typeface="Franklin Gothic"/>
              </a:rPr>
              <a:t>State specific IEC-BCC: Prototypes</a:t>
            </a: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901304" y="6296025"/>
            <a:ext cx="28753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altLang="en-US" sz="2000" b="1">
                <a:latin typeface="Calibri" pitchFamily="34" charset="0"/>
                <a:cs typeface="Calibri" pitchFamily="34" charset="0"/>
              </a:rPr>
              <a:t>For Community</a:t>
            </a:r>
            <a:endParaRPr lang="en-US" altLang="en-US" sz="1600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5" name="Picture 2" descr="C:\Users\DELL\Desktop\Sickle Cell\Poster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1" y="1393825"/>
            <a:ext cx="323135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5211366" y="6296025"/>
            <a:ext cx="287535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IN" altLang="en-US" sz="2000" b="1">
                <a:latin typeface="Calibri" pitchFamily="34" charset="0"/>
                <a:cs typeface="Calibri" pitchFamily="34" charset="0"/>
              </a:rPr>
              <a:t>Information Brochure</a:t>
            </a:r>
            <a:endParaRPr lang="en-US" altLang="en-US" sz="2000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7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926" y="1435101"/>
            <a:ext cx="3059906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16387" name="Google Shape;97;p16"/>
          <p:cNvSpPr>
            <a:spLocks noGrp="1"/>
          </p:cNvSpPr>
          <p:nvPr>
            <p:ph type="title"/>
          </p:nvPr>
        </p:nvSpPr>
        <p:spPr>
          <a:xfrm>
            <a:off x="117873" y="247651"/>
            <a:ext cx="8017669" cy="790575"/>
          </a:xfrm>
        </p:spPr>
        <p:txBody>
          <a:bodyPr lIns="0" tIns="0" rIns="0" bIns="0" anchor="ctr"/>
          <a:lstStyle/>
          <a:p>
            <a:pPr algn="ctr" defTabSz="455613" eaLnBrk="1" hangingPunct="1">
              <a:buSzPts val="5600"/>
            </a:pPr>
            <a:r>
              <a:rPr lang="en-US" sz="3600" b="1" smtClean="0">
                <a:solidFill>
                  <a:srgbClr val="1D4086"/>
                </a:solidFill>
                <a:latin typeface="Calibri" pitchFamily="34" charset="0"/>
                <a:cs typeface="Calibri" pitchFamily="34" charset="0"/>
                <a:sym typeface="Franklin Gothic"/>
              </a:rPr>
              <a:t>  </a:t>
            </a:r>
            <a:r>
              <a:rPr lang="en-US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Franklin Gothic"/>
              </a:rPr>
              <a:t>Strengthening  Treatment &amp; Follow Up at  SC AAMs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81000" y="1300164"/>
            <a:ext cx="840105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/>
          <a:lstStyle/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Training  is being  taken up in  cascade  model till CHOs -  </a:t>
            </a:r>
            <a:r>
              <a:rPr lang="en-US" altLang="en-US" sz="2000">
                <a:latin typeface="Calibri" pitchFamily="34" charset="0"/>
                <a:cs typeface="Calibri" pitchFamily="34" charset="0"/>
              </a:rPr>
              <a:t>ToT organised  with the support of UNICEF 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State has introduced Referral Card – </a:t>
            </a:r>
            <a:r>
              <a:rPr lang="en-US" altLang="en-US" sz="2000">
                <a:latin typeface="Calibri" pitchFamily="34" charset="0"/>
                <a:cs typeface="Calibri" pitchFamily="34" charset="0"/>
              </a:rPr>
              <a:t>Used for referring cases  for  confirmatory tests, Periodic tests those are  put on treatment &amp;  Treatment at referral centres if required .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Introduced  Drug Dispensation &amp; Follow Up Register at each SC AAM level – </a:t>
            </a:r>
            <a:r>
              <a:rPr lang="en-US" altLang="en-US" sz="2000">
                <a:latin typeface="Calibri" pitchFamily="34" charset="0"/>
                <a:cs typeface="Calibri" pitchFamily="34" charset="0"/>
              </a:rPr>
              <a:t>For one to one tracking 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Hand holding support at  Quarterly CHO meeting by  Master Trainers  at district level .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Hydroxyurea  in State  Essential Drug List (EDl)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Making use of Tele-consultation  Facilities  for  follow up treatment -  </a:t>
            </a:r>
            <a:r>
              <a:rPr lang="en-US" altLang="en-US" sz="2000">
                <a:latin typeface="Calibri" pitchFamily="34" charset="0"/>
                <a:cs typeface="Calibri" pitchFamily="34" charset="0"/>
              </a:rPr>
              <a:t>SC AAM connected to treatment centres  at CHC &amp; DHH Level 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Patient support group meeting at  SC  AAM level  – Just initiated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91350" cy="703262"/>
          </a:xfrm>
        </p:spPr>
        <p:txBody>
          <a:bodyPr/>
          <a:lstStyle/>
          <a:p>
            <a:pPr algn="ctr"/>
            <a:r>
              <a:rPr lang="en-IN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REFERRAL CARD PROTOTYPE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pic>
        <p:nvPicPr>
          <p:cNvPr id="17412" name="Picture 4" descr="C:\Users\HFW-104.000\Desktop\Referal Card_Odia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00100" y="1181100"/>
            <a:ext cx="7343775" cy="5511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7;p16"/>
          <p:cNvSpPr>
            <a:spLocks noGrp="1"/>
          </p:cNvSpPr>
          <p:nvPr>
            <p:ph type="title"/>
          </p:nvPr>
        </p:nvSpPr>
        <p:spPr>
          <a:xfrm>
            <a:off x="117873" y="285751"/>
            <a:ext cx="8017669" cy="1082675"/>
          </a:xfrm>
        </p:spPr>
        <p:txBody>
          <a:bodyPr lIns="0" tIns="0" rIns="0" bIns="0"/>
          <a:lstStyle/>
          <a:p>
            <a:pPr algn="ctr" eaLnBrk="1" hangingPunct="1">
              <a:buSzPts val="5600"/>
            </a:pPr>
            <a:r>
              <a:rPr lang="en-US" sz="3600" b="1" smtClean="0">
                <a:solidFill>
                  <a:srgbClr val="1D4086"/>
                </a:solidFill>
                <a:latin typeface="Calibri" pitchFamily="34" charset="0"/>
                <a:cs typeface="Calibri" pitchFamily="34" charset="0"/>
                <a:sym typeface="Franklin Gothic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Franklin Gothic"/>
              </a:rPr>
              <a:t>ToT  for Strengthening Treatment / Management </a:t>
            </a:r>
            <a:br>
              <a:rPr lang="en-US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Franklin Gothic"/>
              </a:rPr>
            </a:br>
            <a:r>
              <a:rPr lang="en-US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Franklin Gothic"/>
              </a:rPr>
              <a:t>at Field Level : Snapshots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t="2988"/>
          <a:stretch>
            <a:fillRect/>
          </a:stretch>
        </p:blipFill>
        <p:spPr bwMode="auto">
          <a:xfrm>
            <a:off x="5183982" y="1562100"/>
            <a:ext cx="3598069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acer\AppData\Local\Temp\1271eb47-bcb1-4bfd-9a95-7f109f020b71_WhatsApp Unknown 2024-10-17 at 10.22.22 AM.zip.b71\WhatsApp Image 2024-10-17 at 10.19.30 A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154" y="1612901"/>
            <a:ext cx="46005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19459" name="Google Shape;97;p16"/>
          <p:cNvSpPr>
            <a:spLocks noGrp="1"/>
          </p:cNvSpPr>
          <p:nvPr>
            <p:ph type="title"/>
          </p:nvPr>
        </p:nvSpPr>
        <p:spPr>
          <a:xfrm>
            <a:off x="117873" y="234951"/>
            <a:ext cx="8017669" cy="790575"/>
          </a:xfrm>
        </p:spPr>
        <p:txBody>
          <a:bodyPr lIns="0" tIns="0" rIns="0" bIns="0" anchor="ctr"/>
          <a:lstStyle/>
          <a:p>
            <a:pPr algn="ctr" eaLnBrk="1" hangingPunct="1">
              <a:buSzPts val="5600"/>
            </a:pPr>
            <a:r>
              <a:rPr lang="en-US" sz="3600" b="1" smtClean="0">
                <a:solidFill>
                  <a:srgbClr val="1D4086"/>
                </a:solidFill>
                <a:latin typeface="Calibri" pitchFamily="34" charset="0"/>
                <a:cs typeface="Calibri" pitchFamily="34" charset="0"/>
                <a:sym typeface="Franklin Gothic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Franklin Gothic"/>
              </a:rPr>
              <a:t>SC AAM: Dispensation of Hydroxyurea </a:t>
            </a:r>
          </a:p>
        </p:txBody>
      </p:sp>
      <p:pic>
        <p:nvPicPr>
          <p:cNvPr id="19460" name="Picture 2" descr="C:\Users\HP\Downloads\PHOTO SC\hu JSG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109912" y="1614488"/>
            <a:ext cx="2547938" cy="4291012"/>
          </a:xfrm>
        </p:spPr>
      </p:pic>
      <p:pic>
        <p:nvPicPr>
          <p:cNvPr id="19461" name="Picture 3" descr="C:\Users\HP\Downloads\PHOTO SC\hu SAMBALPUR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8610" y="1598614"/>
            <a:ext cx="256341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E:\SUJATA MOHANTY\SICKLE CELL AND THALASSEMIA\PHOTO SC\HU KLD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" y="1582738"/>
            <a:ext cx="2550319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180975" y="327026"/>
            <a:ext cx="792122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  <a:cs typeface="Calibri" pitchFamily="34" charset="0"/>
                <a:sym typeface="Franklin Gothic"/>
              </a:rPr>
              <a:t>Achievements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965326"/>
          <a:ext cx="7827579" cy="47910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50327"/>
                <a:gridCol w="2825969"/>
                <a:gridCol w="4351283"/>
              </a:tblGrid>
              <a:tr h="36576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Screening: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43,57,071 </a:t>
                      </a: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V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 Target </a:t>
                      </a: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55,16,270</a:t>
                      </a: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(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79%</a:t>
                      </a: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74320" algn="just" eaLnBrk="1" fontAlgn="auto" hangingPunct="1">
                        <a:lnSpc>
                          <a:spcPct val="17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SCD cases:</a:t>
                      </a: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74320" algn="just" eaLnBrk="1" fontAlgn="auto" hangingPunct="1">
                        <a:lnSpc>
                          <a:spcPct val="17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85,459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74320" algn="just" eaLnBrk="1" fontAlgn="auto" hangingPunct="1">
                        <a:lnSpc>
                          <a:spcPct val="17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Sickle Cell Trait Cases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74320" algn="just" eaLnBrk="1" fontAlgn="auto" hangingPunct="1">
                        <a:lnSpc>
                          <a:spcPct val="17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3,37,871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74320" algn="just" eaLnBrk="1" fontAlgn="auto" hangingPunct="1">
                        <a:lnSpc>
                          <a:spcPct val="17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IN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Thalassemia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Cases (positive)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 indent="-274320" algn="just" eaLnBrk="1" fontAlgn="auto" hangingPunct="1">
                        <a:lnSpc>
                          <a:spcPct val="17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22,622 out of 8,88,337 screened cases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Card distributed Cases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4,21,465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Treatment (</a:t>
                      </a:r>
                      <a:r>
                        <a:rPr lang="en-IN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Hydroxyurea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) initiated: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33,187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8" name="Rectangle 7"/>
          <p:cNvSpPr>
            <a:spLocks noChangeArrowheads="1"/>
          </p:cNvSpPr>
          <p:nvPr/>
        </p:nvSpPr>
        <p:spPr bwMode="auto">
          <a:xfrm>
            <a:off x="547688" y="1287463"/>
            <a:ext cx="7775972" cy="113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 anchor="ctr">
            <a:spAutoFit/>
          </a:bodyPr>
          <a:lstStyle/>
          <a:p>
            <a:pPr marL="271463" indent="-271463" algn="just">
              <a:lnSpc>
                <a:spcPct val="170000"/>
              </a:lnSpc>
              <a:spcBef>
                <a:spcPts val="575"/>
              </a:spcBef>
            </a:pPr>
            <a:r>
              <a:rPr lang="en-IN" sz="2000" b="1">
                <a:latin typeface="Calibri" pitchFamily="34" charset="0"/>
                <a:cs typeface="Calibri" pitchFamily="34" charset="0"/>
              </a:rPr>
              <a:t>With the systematic approach, the State  has able to cover a decent  achievements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Dr</a:t>
            </a:r>
            <a:r>
              <a:rPr lang="en-US" dirty="0">
                <a:solidFill>
                  <a:srgbClr val="FFFF00"/>
                </a:solidFill>
              </a:rPr>
              <a:t> Dinesh </a:t>
            </a:r>
            <a:r>
              <a:rPr lang="en-US" dirty="0" err="1">
                <a:solidFill>
                  <a:srgbClr val="FFFF00"/>
                </a:solidFill>
              </a:rPr>
              <a:t>Pendharkar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MD,PhD,FASCO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Director Sarvodaya Cancer Institute</a:t>
            </a:r>
          </a:p>
          <a:p>
            <a:r>
              <a:rPr lang="en-US" sz="3200" dirty="0"/>
              <a:t>Head </a:t>
            </a:r>
            <a:r>
              <a:rPr lang="en-US" sz="3200" dirty="0" err="1"/>
              <a:t>Haemato</a:t>
            </a:r>
            <a:r>
              <a:rPr lang="en-US" sz="3200" dirty="0"/>
              <a:t>-oncology, BMT, Cell &amp; Gene Therapy</a:t>
            </a:r>
          </a:p>
          <a:p>
            <a:r>
              <a:rPr lang="en-US" sz="3200" dirty="0"/>
              <a:t>Advisor Sickle Program </a:t>
            </a:r>
            <a:r>
              <a:rPr lang="en-US" sz="3200" dirty="0" err="1"/>
              <a:t>Govt</a:t>
            </a:r>
            <a:r>
              <a:rPr lang="en-US" sz="3200" dirty="0"/>
              <a:t> of </a:t>
            </a:r>
            <a:r>
              <a:rPr lang="en-US" sz="3200" dirty="0" err="1"/>
              <a:t>Odisha</a:t>
            </a:r>
            <a:endParaRPr lang="en-US" sz="3200" dirty="0"/>
          </a:p>
          <a:p>
            <a:r>
              <a:rPr lang="en-US" sz="3200" dirty="0"/>
              <a:t>Mentor Cancer Care Program MP, Rajasthan, Chhattisgarh, </a:t>
            </a:r>
            <a:r>
              <a:rPr lang="en-US" sz="3200" dirty="0" err="1"/>
              <a:t>Odisha</a:t>
            </a:r>
            <a:r>
              <a:rPr lang="en-US" sz="3200" dirty="0"/>
              <a:t>, Gujarat, Himachal Pradesh</a:t>
            </a:r>
          </a:p>
        </p:txBody>
      </p:sp>
    </p:spTree>
    <p:extLst>
      <p:ext uri="{BB962C8B-B14F-4D97-AF65-F5344CB8AC3E}">
        <p14:creationId xmlns="" xmlns:p14="http://schemas.microsoft.com/office/powerpoint/2010/main" val="79543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28600" y="327026"/>
            <a:ext cx="784502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  <a:cs typeface="Calibri" pitchFamily="34" charset="0"/>
                <a:sym typeface="Franklin Gothic"/>
              </a:rPr>
              <a:t>Lessons Learnt</a:t>
            </a:r>
          </a:p>
        </p:txBody>
      </p:sp>
      <p:sp>
        <p:nvSpPr>
          <p:cNvPr id="10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2425" y="1062038"/>
            <a:ext cx="8206979" cy="5630862"/>
          </a:xfrm>
        </p:spPr>
        <p:txBody>
          <a:bodyPr>
            <a:noAutofit/>
          </a:bodyPr>
          <a:lstStyle/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Modalities /methods of screening :</a:t>
            </a:r>
            <a:r>
              <a:rPr lang="en-I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State to decide depending on prevalence of disease</a:t>
            </a:r>
          </a:p>
          <a:p>
            <a:pPr marL="548936" lvl="1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Issues with </a:t>
            </a:r>
            <a:r>
              <a:rPr lang="en-IN" alt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present</a:t>
            </a: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modalities of screening :  </a:t>
            </a:r>
            <a:r>
              <a:rPr lang="en-I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Needs Repeat  Screening, (initially with POC than DBS-HPLC as  prevalence of </a:t>
            </a:r>
            <a:r>
              <a:rPr lang="en-IN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Thalasemia</a:t>
            </a:r>
            <a:r>
              <a:rPr lang="en-I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also present in </a:t>
            </a:r>
            <a:r>
              <a:rPr lang="en-IN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Odisha</a:t>
            </a:r>
            <a:r>
              <a:rPr lang="en-I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again for confirmation of positive cases) ,  double man days  involved, re-mobilisation  of cases for  screening also a difficult task,  difficult in result </a:t>
            </a:r>
            <a:r>
              <a:rPr lang="en-IN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updation</a:t>
            </a:r>
            <a:r>
              <a:rPr lang="en-I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in the portal etc.</a:t>
            </a: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Treatment needs  periodic tests </a:t>
            </a:r>
            <a:r>
              <a:rPr lang="en-I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IN" sz="2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atleast</a:t>
            </a:r>
            <a:r>
              <a:rPr lang="en-I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once in 3 months for every positive cases  put on treatment ) &amp; </a:t>
            </a: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thus nearest PHC/UPHCs should be equipped  for all tests to  reduce OOPs.</a:t>
            </a: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DVDMS (e- </a:t>
            </a:r>
            <a:r>
              <a:rPr lang="en-IN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Niramay</a:t>
            </a: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to extend to SC AAM level to   monitor the </a:t>
            </a:r>
            <a:r>
              <a:rPr lang="en-US" altLang="en-US" sz="2000" b="1" dirty="0" err="1" smtClean="0">
                <a:latin typeface="Calibri" pitchFamily="34" charset="0"/>
                <a:cs typeface="Calibri" pitchFamily="34" charset="0"/>
              </a:rPr>
              <a:t>Hydroxyurea</a:t>
            </a:r>
            <a:endParaRPr lang="en-IN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Use of Tele-consultation  facilities for Follow up  of treatment – CHO to connect with   treating Physicians </a:t>
            </a: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579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IN" sz="2000" b="1" i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886" indent="-342886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8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defRPr/>
            </a:pPr>
            <a:endParaRPr lang="en-IN" sz="2000" i="1" spc="76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886" indent="-342886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8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defRPr/>
            </a:pPr>
            <a:endParaRPr lang="en-IN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72300" cy="1143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Lessons learnt from CMC Vellore study</a:t>
            </a:r>
            <a:endParaRPr lang="en-IN" sz="3600" b="1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smtClean="0">
                <a:latin typeface="Calibri" pitchFamily="34" charset="0"/>
                <a:cs typeface="Calibri" pitchFamily="34" charset="0"/>
              </a:rPr>
              <a:t>CMC Vellore has done the screening of ANC PW in 15 districts. The study report shown 24,112 nos. of hemoglobinopathies out of 1,72,217 screened cases(prevalence of 14%).</a:t>
            </a:r>
          </a:p>
          <a:p>
            <a:pPr algn="just"/>
            <a:r>
              <a:rPr lang="en-US" sz="2800" smtClean="0">
                <a:latin typeface="Calibri" pitchFamily="34" charset="0"/>
                <a:cs typeface="Calibri" pitchFamily="34" charset="0"/>
              </a:rPr>
              <a:t>A sentinel surveillance study was conducted in 3 medical college and hospitals which revealed 1,444 nos. of hemoglobinopathies  out of 12039 screened cases(prevalence of 12%).</a:t>
            </a:r>
          </a:p>
          <a:p>
            <a:endParaRPr lang="en-IN" sz="20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190500" y="327026"/>
            <a:ext cx="788312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600" b="1">
                <a:latin typeface="Calibri" pitchFamily="34" charset="0"/>
                <a:cs typeface="Calibri" pitchFamily="34" charset="0"/>
              </a:rPr>
              <a:t>Odisha Model: Beyond Screening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361951" y="1057275"/>
            <a:ext cx="8517731" cy="51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SCD Screening by POCT: 14 districts at Community level.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IN" sz="2000" b="1">
                <a:latin typeface="Calibri" pitchFamily="34" charset="0"/>
                <a:cs typeface="Calibri" pitchFamily="34" charset="0"/>
              </a:rPr>
              <a:t>Confirmatory test by Microchip  Gazelle : across the State at Facility level, all types Hb pathies (HbS, Thal, HbE etc.)</a:t>
            </a:r>
            <a:endParaRPr lang="en-US" sz="2000" b="1">
              <a:latin typeface="Calibri" pitchFamily="34" charset="0"/>
              <a:cs typeface="Calibri" pitchFamily="34" charset="0"/>
            </a:endParaRP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IN" sz="2000" b="1">
                <a:latin typeface="Calibri" pitchFamily="34" charset="0"/>
                <a:cs typeface="Calibri" pitchFamily="34" charset="0"/>
              </a:rPr>
              <a:t>Confirmatory test by DBS-HPLC : 7 districts at Community level.</a:t>
            </a:r>
            <a:endParaRPr lang="en-US" sz="2000" b="1">
              <a:latin typeface="Calibri" pitchFamily="34" charset="0"/>
              <a:cs typeface="Calibri" pitchFamily="34" charset="0"/>
            </a:endParaRP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PND facilities: at all MCHs.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IN" sz="2000" b="1">
                <a:latin typeface="Calibri" pitchFamily="34" charset="0"/>
                <a:cs typeface="Calibri" pitchFamily="34" charset="0"/>
              </a:rPr>
              <a:t>SCB MCH, Cuttack: Nodal Centre at present  to provide technical expertise to the State, PND, Genetic Study, BMT and Training Facilities.</a:t>
            </a:r>
            <a:endParaRPr lang="en-US" sz="2000" b="1">
              <a:latin typeface="Calibri" pitchFamily="34" charset="0"/>
              <a:cs typeface="Calibri" pitchFamily="34" charset="0"/>
            </a:endParaRP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Model Day Care Centre at SCB MCH, Cuttack with all facilities in a single window with support of NHM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National Sickle Cell Elimination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Integrated Approach towards Screening and Management</a:t>
            </a:r>
          </a:p>
          <a:p>
            <a:r>
              <a:rPr lang="en-US" sz="3600" dirty="0"/>
              <a:t>Reduce prevalence</a:t>
            </a:r>
          </a:p>
          <a:p>
            <a:r>
              <a:rPr lang="en-US" sz="3600" dirty="0"/>
              <a:t>Improve quality of life</a:t>
            </a:r>
          </a:p>
          <a:p>
            <a:r>
              <a:rPr lang="en-US" sz="3600" dirty="0"/>
              <a:t>Reduce complications</a:t>
            </a:r>
          </a:p>
          <a:p>
            <a:r>
              <a:rPr lang="en-US" sz="3600" dirty="0"/>
              <a:t>Increase life expectancy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05400" cy="365125"/>
          </a:xfrm>
        </p:spPr>
        <p:txBody>
          <a:bodyPr/>
          <a:lstStyle/>
          <a:p>
            <a:r>
              <a:rPr lang="en-US" dirty="0"/>
              <a:t>Guidelines for National </a:t>
            </a:r>
            <a:r>
              <a:rPr lang="en-US" dirty="0" err="1"/>
              <a:t>Programme</a:t>
            </a:r>
            <a:r>
              <a:rPr lang="en-US" dirty="0"/>
              <a:t> for Prevention &amp; </a:t>
            </a:r>
            <a:r>
              <a:rPr lang="en-US" dirty="0" err="1"/>
              <a:t>Managemnt</a:t>
            </a:r>
            <a:r>
              <a:rPr lang="en-US" dirty="0"/>
              <a:t> of Sickle Cell </a:t>
            </a:r>
            <a:r>
              <a:rPr lang="en-US" dirty="0" err="1"/>
              <a:t>Disease.Ministry</a:t>
            </a:r>
            <a:r>
              <a:rPr lang="en-US" dirty="0"/>
              <a:t> of Health &amp; family Welfare 2023</a:t>
            </a:r>
          </a:p>
        </p:txBody>
      </p:sp>
    </p:spTree>
    <p:extLst>
      <p:ext uri="{BB962C8B-B14F-4D97-AF65-F5344CB8AC3E}">
        <p14:creationId xmlns="" xmlns:p14="http://schemas.microsoft.com/office/powerpoint/2010/main" val="502032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Primary prevention, Mass screening, Counseling</a:t>
            </a:r>
          </a:p>
          <a:p>
            <a:r>
              <a:rPr lang="en-US" sz="3600" dirty="0"/>
              <a:t>Secondary prevention- Early detection and comprehensive care to patients</a:t>
            </a:r>
          </a:p>
        </p:txBody>
      </p:sp>
    </p:spTree>
    <p:extLst>
      <p:ext uri="{BB962C8B-B14F-4D97-AF65-F5344CB8AC3E}">
        <p14:creationId xmlns="" xmlns:p14="http://schemas.microsoft.com/office/powerpoint/2010/main" val="33546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Antenatal Screening</a:t>
            </a:r>
          </a:p>
          <a:p>
            <a:r>
              <a:rPr lang="en-US" sz="3600" dirty="0"/>
              <a:t>Prenatal Screening</a:t>
            </a:r>
          </a:p>
          <a:p>
            <a:r>
              <a:rPr lang="en-US" sz="3600" dirty="0"/>
              <a:t>New Born Screening</a:t>
            </a:r>
          </a:p>
        </p:txBody>
      </p:sp>
    </p:spTree>
    <p:extLst>
      <p:ext uri="{BB962C8B-B14F-4D97-AF65-F5344CB8AC3E}">
        <p14:creationId xmlns="" xmlns:p14="http://schemas.microsoft.com/office/powerpoint/2010/main" val="1829761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Antenatal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Aim- To provide a couple- information and option for reproductive decision making including prenatal testing</a:t>
            </a:r>
          </a:p>
          <a:p>
            <a:r>
              <a:rPr lang="en-US" dirty="0"/>
              <a:t>Approach- Antenatal screening of all pregnant mothers in sickle anemia-affected geographies shall include compulsory screening for SCD along with other tests to high-risk risk pregnancies. </a:t>
            </a:r>
          </a:p>
          <a:p>
            <a:r>
              <a:rPr lang="en-US" dirty="0"/>
              <a:t>The </a:t>
            </a:r>
            <a:r>
              <a:rPr lang="en-US" dirty="0" err="1"/>
              <a:t>Pradhan</a:t>
            </a:r>
            <a:r>
              <a:rPr lang="en-US" dirty="0"/>
              <a:t> </a:t>
            </a:r>
            <a:r>
              <a:rPr lang="en-US" dirty="0" err="1"/>
              <a:t>Mantri</a:t>
            </a:r>
            <a:r>
              <a:rPr lang="en-US" dirty="0"/>
              <a:t> </a:t>
            </a:r>
            <a:r>
              <a:rPr lang="en-US" dirty="0" err="1"/>
              <a:t>Surakshit</a:t>
            </a:r>
            <a:r>
              <a:rPr lang="en-US" dirty="0"/>
              <a:t> </a:t>
            </a:r>
            <a:r>
              <a:rPr lang="en-US" dirty="0" err="1"/>
              <a:t>Matritva</a:t>
            </a:r>
            <a:r>
              <a:rPr lang="en-US" dirty="0"/>
              <a:t> </a:t>
            </a:r>
            <a:r>
              <a:rPr lang="en-US" dirty="0" err="1"/>
              <a:t>Abhiyan</a:t>
            </a:r>
            <a:r>
              <a:rPr lang="en-US" dirty="0"/>
              <a:t> (PMSMA) </a:t>
            </a:r>
            <a:r>
              <a:rPr lang="en-US" dirty="0" err="1"/>
              <a:t>program,Janani</a:t>
            </a:r>
            <a:r>
              <a:rPr lang="en-US" dirty="0"/>
              <a:t> </a:t>
            </a:r>
            <a:r>
              <a:rPr lang="en-US" dirty="0" err="1"/>
              <a:t>Suraksha</a:t>
            </a:r>
            <a:r>
              <a:rPr lang="en-US" dirty="0"/>
              <a:t> </a:t>
            </a:r>
            <a:r>
              <a:rPr lang="en-US" dirty="0" err="1"/>
              <a:t>Yojana</a:t>
            </a:r>
            <a:r>
              <a:rPr lang="en-US" dirty="0"/>
              <a:t> (JSY), </a:t>
            </a:r>
            <a:r>
              <a:rPr lang="en-US" dirty="0" err="1"/>
              <a:t>Janani</a:t>
            </a:r>
            <a:r>
              <a:rPr lang="en-US" dirty="0"/>
              <a:t> </a:t>
            </a:r>
            <a:r>
              <a:rPr lang="en-US" dirty="0" err="1"/>
              <a:t>Shishu</a:t>
            </a:r>
            <a:r>
              <a:rPr lang="en-US" dirty="0"/>
              <a:t> </a:t>
            </a:r>
            <a:r>
              <a:rPr lang="en-US" dirty="0" err="1"/>
              <a:t>Suraksha</a:t>
            </a:r>
            <a:r>
              <a:rPr lang="en-US" dirty="0"/>
              <a:t> </a:t>
            </a:r>
            <a:r>
              <a:rPr lang="en-US" dirty="0" err="1"/>
              <a:t>Karyakaram</a:t>
            </a:r>
            <a:r>
              <a:rPr lang="en-US" dirty="0"/>
              <a:t> (JSSK )would be leveraged for this</a:t>
            </a:r>
          </a:p>
        </p:txBody>
      </p:sp>
    </p:spTree>
    <p:extLst>
      <p:ext uri="{BB962C8B-B14F-4D97-AF65-F5344CB8AC3E}">
        <p14:creationId xmlns="" xmlns:p14="http://schemas.microsoft.com/office/powerpoint/2010/main" val="1842372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Antenatal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Majority of the screening is over in prevalent zones </a:t>
            </a:r>
          </a:p>
          <a:p>
            <a:r>
              <a:rPr lang="en-US" sz="3200" dirty="0"/>
              <a:t>Medical officer to specifically inquire about test and #sickle card # and counsel</a:t>
            </a:r>
          </a:p>
          <a:p>
            <a:r>
              <a:rPr lang="en-US" sz="3200" dirty="0"/>
              <a:t>If tests not done to perform immediately for both parents </a:t>
            </a:r>
          </a:p>
          <a:p>
            <a:r>
              <a:rPr lang="en-US" sz="3200" dirty="0"/>
              <a:t>Counsel</a:t>
            </a:r>
          </a:p>
        </p:txBody>
      </p:sp>
    </p:spTree>
    <p:extLst>
      <p:ext uri="{BB962C8B-B14F-4D97-AF65-F5344CB8AC3E}">
        <p14:creationId xmlns="" xmlns:p14="http://schemas.microsoft.com/office/powerpoint/2010/main" val="2720000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Prenatal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Aim- To reduce the birth of child with sickle cell disease</a:t>
            </a:r>
          </a:p>
          <a:p>
            <a:r>
              <a:rPr lang="en-US" dirty="0"/>
              <a:t>Approach- Specialized diagnostic tests</a:t>
            </a:r>
          </a:p>
          <a:p>
            <a:pPr lvl="1"/>
            <a:r>
              <a:rPr lang="en-US" dirty="0"/>
              <a:t>CVS- Chorionic Villi Sampling</a:t>
            </a:r>
          </a:p>
          <a:p>
            <a:pPr lvl="1"/>
            <a:r>
              <a:rPr lang="en-US" dirty="0"/>
              <a:t>Amniotic fluid testing</a:t>
            </a:r>
          </a:p>
          <a:p>
            <a:r>
              <a:rPr lang="en-US" dirty="0"/>
              <a:t>Check card /status of the partner</a:t>
            </a:r>
          </a:p>
        </p:txBody>
      </p:sp>
    </p:spTree>
    <p:extLst>
      <p:ext uri="{BB962C8B-B14F-4D97-AF65-F5344CB8AC3E}">
        <p14:creationId xmlns="" xmlns:p14="http://schemas.microsoft.com/office/powerpoint/2010/main" val="106282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Prenatal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Sample of Amniotic fluid</a:t>
            </a:r>
          </a:p>
          <a:p>
            <a:r>
              <a:rPr lang="en-US" sz="3600" dirty="0"/>
              <a:t>Sample from the placenta</a:t>
            </a:r>
          </a:p>
          <a:p>
            <a:r>
              <a:rPr lang="en-US" sz="3600" dirty="0"/>
              <a:t>DNA Analysis</a:t>
            </a:r>
          </a:p>
          <a:p>
            <a:r>
              <a:rPr lang="en-US" sz="3600" dirty="0"/>
              <a:t>Amplification Refractory Mutation System (ARMS)</a:t>
            </a:r>
          </a:p>
          <a:p>
            <a:r>
              <a:rPr lang="en-US" sz="3600" dirty="0"/>
              <a:t>Covalent Reverse Dot Blot hybridization (</a:t>
            </a:r>
            <a:r>
              <a:rPr lang="en-US" sz="3600" dirty="0" err="1"/>
              <a:t>CRDB</a:t>
            </a:r>
            <a:r>
              <a:rPr lang="en-US" sz="3600" dirty="0"/>
              <a:t>)</a:t>
            </a:r>
          </a:p>
          <a:p>
            <a:r>
              <a:rPr lang="en-US" sz="3600" dirty="0"/>
              <a:t>DNA sequencing</a:t>
            </a:r>
          </a:p>
        </p:txBody>
      </p:sp>
    </p:spTree>
    <p:extLst>
      <p:ext uri="{BB962C8B-B14F-4D97-AF65-F5344CB8AC3E}">
        <p14:creationId xmlns="" xmlns:p14="http://schemas.microsoft.com/office/powerpoint/2010/main" val="333912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Dr Dinesh Pendharkar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Global Committee Member American Society of Gene and Cell  Therapy</a:t>
            </a:r>
          </a:p>
          <a:p>
            <a:r>
              <a:rPr lang="en-US" sz="3200" dirty="0"/>
              <a:t>Asian Cellular Therapy </a:t>
            </a:r>
            <a:r>
              <a:rPr lang="en-US" sz="3200" dirty="0" err="1"/>
              <a:t>Organisation</a:t>
            </a:r>
            <a:r>
              <a:rPr lang="en-US" sz="3200" dirty="0"/>
              <a:t>, Executive Committee Member</a:t>
            </a:r>
          </a:p>
          <a:p>
            <a:r>
              <a:rPr lang="en-US" sz="3200" dirty="0"/>
              <a:t>Past President Indian Society of Oncology </a:t>
            </a:r>
          </a:p>
          <a:p>
            <a:r>
              <a:rPr lang="en-US" sz="3200" dirty="0"/>
              <a:t>Past President Indian Society of Medical and </a:t>
            </a:r>
            <a:r>
              <a:rPr lang="en-US" sz="3200" dirty="0" err="1"/>
              <a:t>Paediatric</a:t>
            </a:r>
            <a:r>
              <a:rPr lang="en-US" sz="3200" dirty="0"/>
              <a:t> Oncology</a:t>
            </a:r>
          </a:p>
          <a:p>
            <a:r>
              <a:rPr lang="en-US" sz="3200" dirty="0"/>
              <a:t>Past Chair International Affairs Committee of American Society of Clinical Oncology</a:t>
            </a:r>
          </a:p>
        </p:txBody>
      </p:sp>
    </p:spTree>
    <p:extLst>
      <p:ext uri="{BB962C8B-B14F-4D97-AF65-F5344CB8AC3E}">
        <p14:creationId xmlns="" xmlns:p14="http://schemas.microsoft.com/office/powerpoint/2010/main" val="3656026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Chorionic villous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10.5-11 to 13.5-14 weeks of pregnancy</a:t>
            </a:r>
          </a:p>
          <a:p>
            <a:r>
              <a:rPr lang="en-US" sz="3600" dirty="0"/>
              <a:t>Trans-abdominal</a:t>
            </a:r>
          </a:p>
          <a:p>
            <a:r>
              <a:rPr lang="en-US" sz="3600" dirty="0"/>
              <a:t>Trans-cervical</a:t>
            </a:r>
          </a:p>
        </p:txBody>
      </p:sp>
    </p:spTree>
    <p:extLst>
      <p:ext uri="{BB962C8B-B14F-4D97-AF65-F5344CB8AC3E}">
        <p14:creationId xmlns="" xmlns:p14="http://schemas.microsoft.com/office/powerpoint/2010/main" val="276452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Amniocentesis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14-16 weeks of pregnancy</a:t>
            </a:r>
          </a:p>
          <a:p>
            <a:r>
              <a:rPr lang="en-US" sz="3600" dirty="0"/>
              <a:t>20-35 ml of fluid</a:t>
            </a:r>
          </a:p>
          <a:p>
            <a:r>
              <a:rPr lang="en-US" sz="3600" dirty="0"/>
              <a:t>Variable techniques of DNA 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1898282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0.5-2% risk of fetal loss</a:t>
            </a:r>
          </a:p>
          <a:p>
            <a:r>
              <a:rPr lang="en-US" sz="3600" dirty="0"/>
              <a:t>Bleeding</a:t>
            </a:r>
          </a:p>
          <a:p>
            <a:r>
              <a:rPr lang="en-US" sz="3600" dirty="0"/>
              <a:t>Mix up with maternal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6388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9FC8D-C140-54A2-05C1-8A1C4D0E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Newborn Screening-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24A1E0-1322-DBB7-F7D4-69AF6C1F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SDG Goal-3.2-</a:t>
            </a:r>
          </a:p>
          <a:p>
            <a:pPr lvl="1"/>
            <a:r>
              <a:rPr lang="en-US" sz="3600" dirty="0"/>
              <a:t>End preventable deaths of New </a:t>
            </a:r>
            <a:r>
              <a:rPr lang="en-US" sz="3600" dirty="0" err="1"/>
              <a:t>Borns</a:t>
            </a:r>
            <a:r>
              <a:rPr lang="en-US" sz="3600" dirty="0"/>
              <a:t> and Children under age of 5 by 2030</a:t>
            </a:r>
          </a:p>
          <a:p>
            <a:r>
              <a:rPr lang="en-US" sz="4000" dirty="0"/>
              <a:t>SDG Target -  3.2.2</a:t>
            </a:r>
          </a:p>
          <a:p>
            <a:pPr lvl="1"/>
            <a:r>
              <a:rPr lang="en-US" sz="3600" dirty="0"/>
              <a:t>Reduce </a:t>
            </a:r>
            <a:r>
              <a:rPr lang="en-US" sz="3600" dirty="0" err="1"/>
              <a:t>IMR</a:t>
            </a:r>
            <a:r>
              <a:rPr lang="en-US" sz="3600" dirty="0"/>
              <a:t> to </a:t>
            </a:r>
            <a:r>
              <a:rPr lang="en-US" sz="3600" dirty="0" err="1"/>
              <a:t>atleast</a:t>
            </a:r>
            <a:r>
              <a:rPr lang="en-US" sz="3600" dirty="0"/>
              <a:t> 12 per 100 berths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1765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Newborn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Aim- To identify SCD patients and initiate prophylactic strategies to reduce under 5 mortality, increase overall survival, improve quality of life.</a:t>
            </a:r>
          </a:p>
          <a:p>
            <a:r>
              <a:rPr lang="en-US" sz="3200" dirty="0"/>
              <a:t>Approach-Immediate sampling and shipment to diagnostic lab.</a:t>
            </a:r>
          </a:p>
        </p:txBody>
      </p:sp>
    </p:spTree>
    <p:extLst>
      <p:ext uri="{BB962C8B-B14F-4D97-AF65-F5344CB8AC3E}">
        <p14:creationId xmlns="" xmlns:p14="http://schemas.microsoft.com/office/powerpoint/2010/main" val="2530808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Below 5 mortality high because of sickle</a:t>
            </a:r>
          </a:p>
          <a:p>
            <a:r>
              <a:rPr lang="en-US" sz="3600" dirty="0"/>
              <a:t>Invasive Pneumococcal infection</a:t>
            </a:r>
          </a:p>
          <a:p>
            <a:r>
              <a:rPr lang="en-US" sz="3600" dirty="0"/>
              <a:t>Acute Malaria</a:t>
            </a:r>
          </a:p>
          <a:p>
            <a:r>
              <a:rPr lang="en-US" sz="3600" dirty="0"/>
              <a:t>Acute splenic sequestration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393853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Newborn screening-If positive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Extended focus on regular follow ups</a:t>
            </a:r>
          </a:p>
          <a:p>
            <a:r>
              <a:rPr lang="en-US" sz="3600" dirty="0"/>
              <a:t>Rigorous follow up on immunization schedule</a:t>
            </a:r>
          </a:p>
          <a:p>
            <a:r>
              <a:rPr lang="en-US" sz="3600" dirty="0"/>
              <a:t>Prompt attendance of any infection or sickle related episode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5292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Newborn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24-48 </a:t>
            </a:r>
            <a:r>
              <a:rPr lang="en-US" sz="3600" dirty="0" err="1"/>
              <a:t>hrs</a:t>
            </a:r>
            <a:r>
              <a:rPr lang="en-US" sz="3600" dirty="0"/>
              <a:t> after birth</a:t>
            </a:r>
          </a:p>
          <a:p>
            <a:r>
              <a:rPr lang="en-US" sz="3600" dirty="0"/>
              <a:t>Blood spot </a:t>
            </a:r>
          </a:p>
          <a:p>
            <a:r>
              <a:rPr lang="en-US" sz="3600" dirty="0"/>
              <a:t>Heel lance dried blood</a:t>
            </a:r>
          </a:p>
        </p:txBody>
      </p:sp>
    </p:spTree>
    <p:extLst>
      <p:ext uri="{BB962C8B-B14F-4D97-AF65-F5344CB8AC3E}">
        <p14:creationId xmlns="" xmlns:p14="http://schemas.microsoft.com/office/powerpoint/2010/main" val="3105992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 Prenatal screening-</a:t>
            </a:r>
          </a:p>
          <a:p>
            <a:pPr lvl="1"/>
            <a:r>
              <a:rPr lang="en-US" sz="3200" dirty="0"/>
              <a:t>Specialized facility</a:t>
            </a:r>
          </a:p>
          <a:p>
            <a:pPr lvl="1"/>
            <a:r>
              <a:rPr lang="en-US" sz="3200" dirty="0"/>
              <a:t>Personnel</a:t>
            </a:r>
          </a:p>
          <a:p>
            <a:pPr lvl="1"/>
            <a:r>
              <a:rPr lang="en-US" sz="3200" dirty="0"/>
              <a:t>Diagnostic capacity</a:t>
            </a:r>
          </a:p>
          <a:p>
            <a:r>
              <a:rPr lang="en-US" sz="3600" dirty="0"/>
              <a:t>For Newborn Screening</a:t>
            </a:r>
          </a:p>
          <a:p>
            <a:pPr lvl="1"/>
            <a:r>
              <a:rPr lang="en-US" sz="3200" dirty="0"/>
              <a:t>Availability of the kits</a:t>
            </a:r>
          </a:p>
          <a:p>
            <a:pPr lvl="1"/>
            <a:r>
              <a:rPr lang="en-US" sz="3200" dirty="0"/>
              <a:t>Transport logistics ,in time line</a:t>
            </a:r>
          </a:p>
        </p:txBody>
      </p:sp>
    </p:spTree>
    <p:extLst>
      <p:ext uri="{BB962C8B-B14F-4D97-AF65-F5344CB8AC3E}">
        <p14:creationId xmlns="" xmlns:p14="http://schemas.microsoft.com/office/powerpoint/2010/main" val="2149972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Role of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Counseling at every stage is important</a:t>
            </a:r>
          </a:p>
          <a:p>
            <a:r>
              <a:rPr lang="en-US" sz="3600" dirty="0"/>
              <a:t>Consenting is mandatory before procedure</a:t>
            </a:r>
          </a:p>
          <a:p>
            <a:r>
              <a:rPr lang="en-US" sz="3600" dirty="0"/>
              <a:t>Involve local obstetrician in every decision</a:t>
            </a:r>
          </a:p>
        </p:txBody>
      </p:sp>
    </p:spTree>
    <p:extLst>
      <p:ext uri="{BB962C8B-B14F-4D97-AF65-F5344CB8AC3E}">
        <p14:creationId xmlns="" xmlns:p14="http://schemas.microsoft.com/office/powerpoint/2010/main" val="226858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8A3288-ED9C-101D-ADD1-68601583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A6F58B-66AD-C4ED-F92A-65315A09A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Create District Sickle  Care Programme</a:t>
            </a:r>
            <a:endParaRPr lang="en-US" sz="3300" dirty="0"/>
          </a:p>
          <a:p>
            <a:r>
              <a:rPr lang="en-US" sz="3600" dirty="0"/>
              <a:t>Create Center of Excellence in each state to play role of </a:t>
            </a:r>
            <a:r>
              <a:rPr lang="en-US" sz="3600"/>
              <a:t>lead MENTOR</a:t>
            </a:r>
            <a:endParaRPr lang="en-US" sz="3600" dirty="0"/>
          </a:p>
          <a:p>
            <a:pPr lvl="1"/>
            <a:r>
              <a:rPr lang="en-US" sz="3200" dirty="0"/>
              <a:t>Preferably near the site of highest prevalence</a:t>
            </a:r>
          </a:p>
          <a:p>
            <a:r>
              <a:rPr lang="en-US" sz="3600" dirty="0"/>
              <a:t>Control Training activities</a:t>
            </a:r>
          </a:p>
          <a:p>
            <a:r>
              <a:rPr lang="en-US" sz="3600" dirty="0"/>
              <a:t>Control Diagnostics</a:t>
            </a:r>
          </a:p>
          <a:p>
            <a:r>
              <a:rPr lang="en-US" sz="3600" dirty="0"/>
              <a:t>Control Newborn screening</a:t>
            </a:r>
          </a:p>
          <a:p>
            <a:r>
              <a:rPr lang="en-US" sz="3600" dirty="0"/>
              <a:t>Offer highest level of specialized medical care related to sickle cell disease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0046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Policy on Newborn Screening</a:t>
            </a:r>
          </a:p>
          <a:p>
            <a:r>
              <a:rPr lang="en-US" sz="3600" dirty="0"/>
              <a:t>Care of the Newborn</a:t>
            </a:r>
          </a:p>
          <a:p>
            <a:endParaRPr lang="en-US" dirty="0"/>
          </a:p>
          <a:p>
            <a:r>
              <a:rPr lang="en-US" sz="3600" dirty="0">
                <a:solidFill>
                  <a:srgbClr val="00B0F0"/>
                </a:solidFill>
              </a:rPr>
              <a:t>Strategy-</a:t>
            </a:r>
          </a:p>
          <a:p>
            <a:pPr lvl="1"/>
            <a:r>
              <a:rPr lang="en-US" sz="3200" dirty="0"/>
              <a:t>Universal New born Screening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Targeted Newborn Screening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713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E815DE-645F-A78E-98EB-2EDF2555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Policy on Newborn Screening</a:t>
            </a:r>
            <a:br>
              <a:rPr lang="en-US" sz="4000" dirty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C90AD4-6949-0C41-0F40-8689572D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B0F0"/>
                </a:solidFill>
              </a:rPr>
              <a:t>Strategy-</a:t>
            </a:r>
            <a:endParaRPr lang="en-US" sz="2800" dirty="0">
              <a:solidFill>
                <a:srgbClr val="00B0F0"/>
              </a:solidFill>
            </a:endParaRPr>
          </a:p>
          <a:p>
            <a:pPr lvl="1"/>
            <a:r>
              <a:rPr lang="en-US" sz="4000" dirty="0"/>
              <a:t>Universal Newborn Screening</a:t>
            </a:r>
          </a:p>
          <a:p>
            <a:pPr lvl="1"/>
            <a:r>
              <a:rPr lang="en-US" sz="5400" dirty="0">
                <a:solidFill>
                  <a:srgbClr val="FF0000"/>
                </a:solidFill>
              </a:rPr>
              <a:t>Targeted New Born Screening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5124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EB9C98-DB92-0572-DB2F-325A6B19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Care of the Newborn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32E8C1-9E1B-5EA5-11B1-16A3D25C7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B0F0"/>
                </a:solidFill>
              </a:rPr>
              <a:t>Strategy</a:t>
            </a:r>
          </a:p>
          <a:p>
            <a:pPr lvl="1"/>
            <a:r>
              <a:rPr lang="en-US" sz="4000" dirty="0">
                <a:solidFill>
                  <a:srgbClr val="FFFF00"/>
                </a:solidFill>
              </a:rPr>
              <a:t>District Sickle Care Programme </a:t>
            </a:r>
          </a:p>
          <a:p>
            <a:pPr lvl="2"/>
            <a:r>
              <a:rPr lang="en-US" sz="3200" dirty="0">
                <a:solidFill>
                  <a:srgbClr val="FF0000"/>
                </a:solidFill>
              </a:rPr>
              <a:t>Empowerment of CHO-Community Health Officers at </a:t>
            </a:r>
            <a:r>
              <a:rPr lang="en-US" sz="3200" dirty="0" err="1">
                <a:solidFill>
                  <a:srgbClr val="FF0000"/>
                </a:solidFill>
              </a:rPr>
              <a:t>HWC_Arogya</a:t>
            </a:r>
            <a:r>
              <a:rPr lang="en-US" sz="3200" dirty="0">
                <a:solidFill>
                  <a:srgbClr val="FF0000"/>
                </a:solidFill>
              </a:rPr>
              <a:t> Mandir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607499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Center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r>
              <a:rPr lang="en-US" sz="3600" dirty="0"/>
              <a:t>Should have capacity of performing all tests- Diagnostics and Follow up</a:t>
            </a:r>
          </a:p>
          <a:p>
            <a:r>
              <a:rPr lang="en-US" sz="3600" dirty="0"/>
              <a:t>Equipment required for diagnostics</a:t>
            </a:r>
          </a:p>
          <a:p>
            <a:r>
              <a:rPr lang="en-US" sz="3600" dirty="0"/>
              <a:t>Prenatal Screening capabilities</a:t>
            </a:r>
          </a:p>
          <a:p>
            <a:r>
              <a:rPr lang="en-US" sz="3600" dirty="0"/>
              <a:t>Red Cell Exchange</a:t>
            </a:r>
          </a:p>
          <a:p>
            <a:r>
              <a:rPr lang="en-US" sz="3600" dirty="0"/>
              <a:t>Slowly develop </a:t>
            </a:r>
            <a:r>
              <a:rPr lang="en-US" sz="3600" dirty="0" err="1"/>
              <a:t>Specialised</a:t>
            </a:r>
            <a:r>
              <a:rPr lang="en-US" sz="3600" dirty="0"/>
              <a:t> clinical procedures- like </a:t>
            </a:r>
            <a:r>
              <a:rPr lang="en-US" sz="3600" dirty="0" err="1"/>
              <a:t>BMT</a:t>
            </a:r>
            <a:r>
              <a:rPr lang="en-US" sz="3600" dirty="0"/>
              <a:t>, Kidney Transplant, Hip Replacement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247910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3A7DEF-900A-DEC0-3329-97C3C872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2014CC-D088-33CA-CA24-E3C9E532E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initially districts with known sickle patients , example more than 2000,3000</a:t>
            </a:r>
          </a:p>
          <a:p>
            <a:r>
              <a:rPr lang="en-US" dirty="0"/>
              <a:t>Restrict to districts closer to available Center of Excellence or Sickle Institute</a:t>
            </a:r>
          </a:p>
          <a:p>
            <a:r>
              <a:rPr lang="en-US" dirty="0"/>
              <a:t>ICMR to confirm confirmatory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5010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ptagon 1">
            <a:extLst>
              <a:ext uri="{FF2B5EF4-FFF2-40B4-BE49-F238E27FC236}">
                <a16:creationId xmlns="" xmlns:a16="http://schemas.microsoft.com/office/drawing/2014/main" id="{B04F1B75-650B-11BD-8DA3-3C937C8646DC}"/>
              </a:ext>
            </a:extLst>
          </p:cNvPr>
          <p:cNvSpPr/>
          <p:nvPr/>
        </p:nvSpPr>
        <p:spPr>
          <a:xfrm>
            <a:off x="1485900" y="228600"/>
            <a:ext cx="1981200" cy="1828800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Antenatal</a:t>
            </a:r>
          </a:p>
        </p:txBody>
      </p:sp>
      <p:sp>
        <p:nvSpPr>
          <p:cNvPr id="3" name="Heptagon 2">
            <a:extLst>
              <a:ext uri="{FF2B5EF4-FFF2-40B4-BE49-F238E27FC236}">
                <a16:creationId xmlns="" xmlns:a16="http://schemas.microsoft.com/office/drawing/2014/main" id="{01BCA44B-8BE7-246A-6610-D32829BCA4C2}"/>
              </a:ext>
            </a:extLst>
          </p:cNvPr>
          <p:cNvSpPr/>
          <p:nvPr/>
        </p:nvSpPr>
        <p:spPr>
          <a:xfrm>
            <a:off x="1524000" y="2502069"/>
            <a:ext cx="1905000" cy="1853862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Prenatal</a:t>
            </a:r>
            <a:endParaRPr lang="en-US" dirty="0"/>
          </a:p>
        </p:txBody>
      </p:sp>
      <p:sp>
        <p:nvSpPr>
          <p:cNvPr id="4" name="Heptagon 3">
            <a:extLst>
              <a:ext uri="{FF2B5EF4-FFF2-40B4-BE49-F238E27FC236}">
                <a16:creationId xmlns="" xmlns:a16="http://schemas.microsoft.com/office/drawing/2014/main" id="{B70C5E60-55C0-74F8-3061-CFC152B07BC4}"/>
              </a:ext>
            </a:extLst>
          </p:cNvPr>
          <p:cNvSpPr/>
          <p:nvPr/>
        </p:nvSpPr>
        <p:spPr>
          <a:xfrm>
            <a:off x="1562100" y="4724400"/>
            <a:ext cx="1905000" cy="1828800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Newborn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8181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ptagon 1">
            <a:extLst>
              <a:ext uri="{FF2B5EF4-FFF2-40B4-BE49-F238E27FC236}">
                <a16:creationId xmlns="" xmlns:a16="http://schemas.microsoft.com/office/drawing/2014/main" id="{03ADD6AF-6001-A1F4-2169-0FDA3DC3F853}"/>
              </a:ext>
            </a:extLst>
          </p:cNvPr>
          <p:cNvSpPr/>
          <p:nvPr/>
        </p:nvSpPr>
        <p:spPr>
          <a:xfrm>
            <a:off x="1371600" y="762000"/>
            <a:ext cx="1752601" cy="1676400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Antenatal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0467C1-0B10-6E84-94B2-98F06B7A76E0}"/>
              </a:ext>
            </a:extLst>
          </p:cNvPr>
          <p:cNvSpPr txBox="1"/>
          <p:nvPr/>
        </p:nvSpPr>
        <p:spPr>
          <a:xfrm>
            <a:off x="4724400" y="609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626FA6-411D-99FF-D42F-8FB1B432F2A2}"/>
              </a:ext>
            </a:extLst>
          </p:cNvPr>
          <p:cNvSpPr txBox="1"/>
          <p:nvPr/>
        </p:nvSpPr>
        <p:spPr>
          <a:xfrm>
            <a:off x="1371600" y="2898874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If Mother has positive </a:t>
            </a:r>
            <a:r>
              <a:rPr lang="en-US" sz="3200" dirty="0" err="1">
                <a:solidFill>
                  <a:schemeClr val="bg1"/>
                </a:solidFill>
              </a:rPr>
              <a:t>statuts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Check Fathers status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not done –Carry the test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both positive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 to the next step of Counseling for PRENATAL TESTS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C37DFC-87DC-D9BD-C7C2-5908334F0F94}"/>
              </a:ext>
            </a:extLst>
          </p:cNvPr>
          <p:cNvSpPr txBox="1"/>
          <p:nvPr/>
        </p:nvSpPr>
        <p:spPr>
          <a:xfrm>
            <a:off x="4953000" y="125593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TRAINING ASHA </a:t>
            </a:r>
            <a:r>
              <a:rPr lang="en-US" sz="2400" dirty="0" err="1">
                <a:solidFill>
                  <a:srgbClr val="FFFF00"/>
                </a:solidFill>
              </a:rPr>
              <a:t>ANM</a:t>
            </a:r>
            <a:r>
              <a:rPr lang="en-US" sz="2400" dirty="0">
                <a:solidFill>
                  <a:srgbClr val="FFFF00"/>
                </a:solidFill>
              </a:rPr>
              <a:t> CHO</a:t>
            </a:r>
          </a:p>
        </p:txBody>
      </p:sp>
    </p:spTree>
    <p:extLst>
      <p:ext uri="{BB962C8B-B14F-4D97-AF65-F5344CB8AC3E}">
        <p14:creationId xmlns="" xmlns:p14="http://schemas.microsoft.com/office/powerpoint/2010/main" val="1843768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ptagon 3">
            <a:extLst>
              <a:ext uri="{FF2B5EF4-FFF2-40B4-BE49-F238E27FC236}">
                <a16:creationId xmlns="" xmlns:a16="http://schemas.microsoft.com/office/drawing/2014/main" id="{5350FC6E-57F9-49DA-6780-2BA718C120A3}"/>
              </a:ext>
            </a:extLst>
          </p:cNvPr>
          <p:cNvSpPr/>
          <p:nvPr/>
        </p:nvSpPr>
        <p:spPr>
          <a:xfrm>
            <a:off x="1143000" y="381000"/>
            <a:ext cx="1905000" cy="1853862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Prenatal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6BD868-08D9-8CA6-A1F3-1524E96F8E30}"/>
              </a:ext>
            </a:extLst>
          </p:cNvPr>
          <p:cNvSpPr txBox="1"/>
          <p:nvPr/>
        </p:nvSpPr>
        <p:spPr>
          <a:xfrm>
            <a:off x="1828800" y="3048000"/>
            <a:ext cx="3025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Counselling </a:t>
            </a:r>
          </a:p>
          <a:p>
            <a:r>
              <a:rPr lang="en-US" sz="3600" dirty="0">
                <a:solidFill>
                  <a:schemeClr val="bg1"/>
                </a:solidFill>
              </a:rPr>
              <a:t>Referral to COE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21C7AA-0AC7-79C4-30B8-05CA24D1F185}"/>
              </a:ext>
            </a:extLst>
          </p:cNvPr>
          <p:cNvSpPr txBox="1"/>
          <p:nvPr/>
        </p:nvSpPr>
        <p:spPr>
          <a:xfrm>
            <a:off x="4267200" y="1143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TRAINING ASHA </a:t>
            </a:r>
            <a:r>
              <a:rPr lang="en-US" sz="2800" dirty="0" err="1">
                <a:solidFill>
                  <a:srgbClr val="FFFF00"/>
                </a:solidFill>
              </a:rPr>
              <a:t>ANM</a:t>
            </a:r>
            <a:r>
              <a:rPr lang="en-US" sz="2800" dirty="0">
                <a:solidFill>
                  <a:srgbClr val="FFFF00"/>
                </a:solidFill>
              </a:rPr>
              <a:t> CHO</a:t>
            </a:r>
          </a:p>
        </p:txBody>
      </p:sp>
    </p:spTree>
    <p:extLst>
      <p:ext uri="{BB962C8B-B14F-4D97-AF65-F5344CB8AC3E}">
        <p14:creationId xmlns="" xmlns:p14="http://schemas.microsoft.com/office/powerpoint/2010/main" val="1563977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ptagon 1">
            <a:extLst>
              <a:ext uri="{FF2B5EF4-FFF2-40B4-BE49-F238E27FC236}">
                <a16:creationId xmlns="" xmlns:a16="http://schemas.microsoft.com/office/drawing/2014/main" id="{78ECA857-A1D6-6466-600E-CD279BA8BEA4}"/>
              </a:ext>
            </a:extLst>
          </p:cNvPr>
          <p:cNvSpPr/>
          <p:nvPr/>
        </p:nvSpPr>
        <p:spPr>
          <a:xfrm>
            <a:off x="1066800" y="533400"/>
            <a:ext cx="1905000" cy="1828800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Newborn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021338-5A0A-301B-ECCB-4DED3398AE87}"/>
              </a:ext>
            </a:extLst>
          </p:cNvPr>
          <p:cNvSpPr txBox="1"/>
          <p:nvPr/>
        </p:nvSpPr>
        <p:spPr>
          <a:xfrm>
            <a:off x="4038600" y="8382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Training Asha, </a:t>
            </a:r>
            <a:r>
              <a:rPr lang="en-US" sz="3200" dirty="0" err="1">
                <a:solidFill>
                  <a:srgbClr val="FFFF00"/>
                </a:solidFill>
              </a:rPr>
              <a:t>ANM</a:t>
            </a:r>
            <a:r>
              <a:rPr lang="en-US" sz="3200" dirty="0">
                <a:solidFill>
                  <a:srgbClr val="FFFF00"/>
                </a:solidFill>
              </a:rPr>
              <a:t>, CHO, District Sickle Care Officer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92FD8B-19A9-D1DD-45E2-9CD8346D25A8}"/>
              </a:ext>
            </a:extLst>
          </p:cNvPr>
          <p:cNvSpPr txBox="1"/>
          <p:nvPr/>
        </p:nvSpPr>
        <p:spPr>
          <a:xfrm>
            <a:off x="838200" y="32004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Test all newborn- Born to carrier mothers ,If fathers status unknown or carrier</a:t>
            </a:r>
          </a:p>
          <a:p>
            <a:r>
              <a:rPr lang="en-US" sz="3600" dirty="0">
                <a:solidFill>
                  <a:schemeClr val="bg1"/>
                </a:solidFill>
              </a:rPr>
              <a:t>If father proven-No carrier, initial programme avoid</a:t>
            </a:r>
          </a:p>
        </p:txBody>
      </p:sp>
    </p:spTree>
    <p:extLst>
      <p:ext uri="{BB962C8B-B14F-4D97-AF65-F5344CB8AC3E}">
        <p14:creationId xmlns="" xmlns:p14="http://schemas.microsoft.com/office/powerpoint/2010/main" val="2509684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2B66DC2-E4FE-EB9F-903C-8C0968FA7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55A9A1-6571-766D-A065-1D51452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27B881-9BE3-0DE7-5286-6DC8EE713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Create District Sickle  Care Programme</a:t>
            </a:r>
            <a:endParaRPr lang="en-US" sz="3300" dirty="0"/>
          </a:p>
          <a:p>
            <a:r>
              <a:rPr lang="en-US" sz="3600" dirty="0"/>
              <a:t>Create Center of Excellence in each state to play role of lead MENTOR</a:t>
            </a:r>
          </a:p>
          <a:p>
            <a:pPr lvl="1"/>
            <a:r>
              <a:rPr lang="en-US" sz="3200" dirty="0"/>
              <a:t>Preferably near the site of highest prevalence</a:t>
            </a:r>
          </a:p>
          <a:p>
            <a:r>
              <a:rPr lang="en-US" sz="3600" dirty="0"/>
              <a:t>Control Training activities</a:t>
            </a:r>
          </a:p>
          <a:p>
            <a:r>
              <a:rPr lang="en-US" sz="3600" dirty="0"/>
              <a:t>Control Diagnostics</a:t>
            </a:r>
          </a:p>
          <a:p>
            <a:r>
              <a:rPr lang="en-US" sz="3600" dirty="0"/>
              <a:t>Control Newborn screening</a:t>
            </a:r>
          </a:p>
          <a:p>
            <a:r>
              <a:rPr lang="en-US" sz="3600" dirty="0"/>
              <a:t>Offer highest level of specialized medical care related to sickle cell disease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886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1"/>
          <p:cNvSpPr>
            <a:spLocks noGrp="1"/>
          </p:cNvSpPr>
          <p:nvPr>
            <p:ph type="subTitle" idx="1"/>
          </p:nvPr>
        </p:nvSpPr>
        <p:spPr>
          <a:xfrm>
            <a:off x="123825" y="4695826"/>
            <a:ext cx="8896350" cy="1349375"/>
          </a:xfrm>
        </p:spPr>
        <p:txBody>
          <a:bodyPr/>
          <a:lstStyle/>
          <a:p>
            <a:pPr eaLnBrk="1" hangingPunct="1"/>
            <a:r>
              <a:rPr lang="en-US" altLang="ko-KR" sz="3200" b="1" smtClean="0">
                <a:solidFill>
                  <a:schemeClr val="tx1"/>
                </a:solidFill>
                <a:latin typeface="Calibri" pitchFamily="34" charset="0"/>
                <a:ea typeface="굴림" charset="-127"/>
                <a:cs typeface="Calibri" pitchFamily="34" charset="0"/>
              </a:rPr>
              <a:t>NHM, ODISHA</a:t>
            </a:r>
            <a:endParaRPr lang="en-US" smtClean="0">
              <a:solidFill>
                <a:schemeClr val="tx1"/>
              </a:solidFill>
              <a:ea typeface="굴림" charset="-127"/>
              <a:cs typeface="Calibri" pitchFamily="34" charset="0"/>
            </a:endParaRPr>
          </a:p>
        </p:txBody>
      </p:sp>
      <p:sp>
        <p:nvSpPr>
          <p:cNvPr id="6147" name="Title 3"/>
          <p:cNvSpPr>
            <a:spLocks noGrp="1"/>
          </p:cNvSpPr>
          <p:nvPr>
            <p:ph type="ctrTitle"/>
          </p:nvPr>
        </p:nvSpPr>
        <p:spPr>
          <a:xfrm>
            <a:off x="75010" y="1593850"/>
            <a:ext cx="9002315" cy="1289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N" sz="4400" b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SCD Management in Odisha:  An Overview</a:t>
            </a:r>
            <a:endParaRPr sz="4400" b="1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F675E-2E9E-40BE-762D-0003CE1B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08AC2F-9D90-888A-6AF1-24618E4BF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83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05326" y="1869824"/>
            <a:ext cx="4123601" cy="3946776"/>
          </a:xfrm>
        </p:spPr>
        <p:txBody>
          <a:bodyPr>
            <a:noAutofit/>
          </a:bodyPr>
          <a:lstStyle/>
          <a:p>
            <a:pPr marL="274310" indent="-27431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State- </a:t>
            </a:r>
            <a:r>
              <a:rPr lang="en-IN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Odisha</a:t>
            </a: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comes in the high sickle cell prevalence zone in the country along with States like </a:t>
            </a:r>
            <a:r>
              <a:rPr lang="en-US" alt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Jharkhand, Madhya Pradesh, Chhattisgarh, Maharashtra &amp; Gujarat</a:t>
            </a:r>
            <a:endParaRPr lang="en-IN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State has prevalence of both Sickle Cell (10-15%) and </a:t>
            </a:r>
            <a:r>
              <a:rPr lang="en-IN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Thalassemia</a:t>
            </a: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(6-10%) as per the study report of CMC Vellore.</a:t>
            </a:r>
            <a:endParaRPr lang="en-IN" sz="2000" dirty="0" smtClean="0">
              <a:latin typeface="Maiandra GD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IN" sz="2000" b="1" dirty="0" smtClean="0">
              <a:latin typeface="Maiandra GD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IN" sz="2000" b="1" dirty="0" smtClean="0">
              <a:latin typeface="Maiandra GD" pitchFamily="34" charset="0"/>
            </a:endParaRPr>
          </a:p>
          <a:p>
            <a:pPr marL="1714231" lvl="5" indent="-342886" algn="just">
              <a:lnSpc>
                <a:spcPct val="150000"/>
              </a:lnSpc>
              <a:spcAft>
                <a:spcPts val="800"/>
              </a:spcAft>
              <a:buClr>
                <a:srgbClr val="FF0000"/>
              </a:buClr>
              <a:buFontTx/>
              <a:buNone/>
              <a:defRPr/>
            </a:pPr>
            <a:endParaRPr lang="en-IN" sz="2000" i="1" spc="76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6" indent="-342886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8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defRPr/>
            </a:pPr>
            <a:endParaRPr lang="en-IN" sz="2000" i="1" spc="76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6" indent="-342886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800"/>
              </a:spcAft>
              <a:buClr>
                <a:srgbClr val="FF0000"/>
              </a:buClr>
              <a:buFont typeface="Wingdings 2" pitchFamily="18" charset="2"/>
              <a:buNone/>
              <a:defRPr/>
            </a:pPr>
            <a:endParaRPr lang="en-I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82726" y="287673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123825" y="347663"/>
            <a:ext cx="800219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  <a:cs typeface="Calibri" pitchFamily="34" charset="0"/>
              </a:rPr>
              <a:t>State Scenario in Haemoglobinopathy </a:t>
            </a:r>
            <a:endParaRPr lang="en-US" sz="36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04850" y="1397000"/>
            <a:ext cx="3486150" cy="4838700"/>
            <a:chOff x="192" y="480"/>
            <a:chExt cx="2448" cy="3696"/>
          </a:xfrm>
        </p:grpSpPr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4">
              <a:lum bright="-20000"/>
            </a:blip>
            <a:srcRect/>
            <a:stretch>
              <a:fillRect/>
            </a:stretch>
          </p:blipFill>
          <p:spPr bwMode="auto">
            <a:xfrm>
              <a:off x="192" y="480"/>
              <a:ext cx="2448" cy="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Oval 3"/>
            <p:cNvSpPr>
              <a:spLocks noChangeArrowheads="1"/>
            </p:cNvSpPr>
            <p:nvPr/>
          </p:nvSpPr>
          <p:spPr bwMode="auto">
            <a:xfrm>
              <a:off x="1776" y="3125"/>
              <a:ext cx="672" cy="1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latin typeface="Perpetua" pitchFamily="18" charset="0"/>
                </a:rPr>
                <a:t>21-40%</a:t>
              </a:r>
            </a:p>
          </p:txBody>
        </p:sp>
        <p:sp>
          <p:nvSpPr>
            <p:cNvPr id="7176" name="Oval 4"/>
            <p:cNvSpPr>
              <a:spLocks noChangeArrowheads="1"/>
            </p:cNvSpPr>
            <p:nvPr/>
          </p:nvSpPr>
          <p:spPr bwMode="auto">
            <a:xfrm>
              <a:off x="1776" y="3365"/>
              <a:ext cx="672" cy="18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latin typeface="Perpetua" pitchFamily="18" charset="0"/>
                </a:rPr>
                <a:t>5-20%</a:t>
              </a:r>
            </a:p>
          </p:txBody>
        </p:sp>
        <p:sp>
          <p:nvSpPr>
            <p:cNvPr id="7177" name="Oval 5"/>
            <p:cNvSpPr>
              <a:spLocks noChangeArrowheads="1"/>
            </p:cNvSpPr>
            <p:nvPr/>
          </p:nvSpPr>
          <p:spPr bwMode="auto">
            <a:xfrm>
              <a:off x="1776" y="3605"/>
              <a:ext cx="672" cy="18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400" b="1">
                  <a:latin typeface="Perpetua" pitchFamily="18" charset="0"/>
                </a:rPr>
                <a:t>&lt;5%</a:t>
              </a:r>
            </a:p>
          </p:txBody>
        </p:sp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672" y="1632"/>
              <a:ext cx="57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Perpetua" pitchFamily="18" charset="0"/>
                </a:rPr>
                <a:t>India</a:t>
              </a:r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2016" y="2448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b="1">
                  <a:latin typeface="Perpetua" pitchFamily="18" charset="0"/>
                </a:rPr>
                <a:t>Orissa</a:t>
              </a:r>
            </a:p>
          </p:txBody>
        </p:sp>
        <p:sp>
          <p:nvSpPr>
            <p:cNvPr id="7180" name="AutoShape 10"/>
            <p:cNvSpPr>
              <a:spLocks noChangeArrowheads="1"/>
            </p:cNvSpPr>
            <p:nvPr/>
          </p:nvSpPr>
          <p:spPr bwMode="auto">
            <a:xfrm>
              <a:off x="1680" y="2496"/>
              <a:ext cx="336" cy="96"/>
            </a:xfrm>
            <a:prstGeom prst="lef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latin typeface="Perpet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76225" y="327026"/>
            <a:ext cx="779740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  <a:cs typeface="Calibri" pitchFamily="34" charset="0"/>
              </a:rPr>
              <a:t>Selection of Districts</a:t>
            </a:r>
          </a:p>
        </p:txBody>
      </p:sp>
      <p:sp>
        <p:nvSpPr>
          <p:cNvPr id="10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14800" y="1203326"/>
            <a:ext cx="4600575" cy="4943475"/>
          </a:xfrm>
        </p:spPr>
        <p:txBody>
          <a:bodyPr>
            <a:normAutofit fontScale="92500" lnSpcReduction="20000"/>
          </a:bodyPr>
          <a:lstStyle/>
          <a:p>
            <a:pPr marL="342886" indent="-342886" algn="just" eaLnBrk="1" fontAlgn="auto" hangingPunct="1">
              <a:spcBef>
                <a:spcPts val="579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IN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 of 30 districts, 13 tribal districts and 12 Western </a:t>
            </a:r>
            <a:r>
              <a:rPr lang="en-IN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Odisha</a:t>
            </a: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districts have high prevalence in Sickle Cell comes together to 21 districts – Targeted for  Universal Screening </a:t>
            </a:r>
          </a:p>
          <a:p>
            <a:pPr marL="274310" indent="-27431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Rest 9 districts are  targeted for  Opportunistic Screening  at Facility level (Provision has been made as part of  Essential  Diagnostic List  for facilities issued by </a:t>
            </a:r>
            <a:r>
              <a:rPr lang="en-IN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GoI</a:t>
            </a:r>
            <a:r>
              <a:rPr lang="en-IN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marL="342886" indent="-342886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8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defRPr/>
            </a:pPr>
            <a:endParaRPr lang="en-IN" sz="2000" i="1" spc="76" dirty="0">
              <a:solidFill>
                <a:srgbClr val="40404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886" indent="-342886" algn="just" eaLnBrk="1" fontAlgn="auto" hangingPunct="1">
              <a:lnSpc>
                <a:spcPct val="150000"/>
              </a:lnSpc>
              <a:spcBef>
                <a:spcPts val="579"/>
              </a:spcBef>
              <a:spcAft>
                <a:spcPts val="800"/>
              </a:spcAft>
              <a:buClr>
                <a:srgbClr val="FF0000"/>
              </a:buClr>
              <a:buFont typeface="Symbol" panose="05050102010706020507" pitchFamily="18" charset="2"/>
              <a:buChar char=""/>
              <a:defRPr/>
            </a:pPr>
            <a:endParaRPr lang="en-IN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197" name="Picture 2" descr="C:\Users\HP\Downloads\sickle cell districts 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890588"/>
            <a:ext cx="375285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190500" y="327026"/>
            <a:ext cx="788312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600" b="1">
                <a:latin typeface="Calibri" pitchFamily="34" charset="0"/>
                <a:cs typeface="Calibri" pitchFamily="34" charset="0"/>
              </a:rPr>
              <a:t>Modes of Universal Screening 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61951" y="1482725"/>
            <a:ext cx="8517731" cy="607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Initially , screening started  using POC across  the  targeted  districts .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On analysis  of  report submitted by CMC Vallore  , it was found  that  there is prevalence  of  both Sickle Cell &amp; Thallesemia  across the State &amp; Thallasemia prevalence is more  in  some districts.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So,  revised the  Screening strategy  &amp;   screen  population  with DBS-HPLC  method  in  7  districts (Balasore, Bolangir, Gajapati, Ganjam, Kalahandi, Rayagada &amp; Sundargarh).</a:t>
            </a:r>
          </a:p>
          <a:p>
            <a:pPr marL="273050" indent="-273050" algn="just">
              <a:lnSpc>
                <a:spcPct val="17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>
                <a:latin typeface="Calibri" pitchFamily="34" charset="0"/>
                <a:cs typeface="Calibri" pitchFamily="34" charset="0"/>
              </a:rPr>
              <a:t>Engaged  various platform / Service Providers  to  improve  screening -  Mobile Health Units, (State Specific)  Mobile Health Teams under RBSK,  VHSND,    HW-F at SHCs,  Selected ASHAs those  are well versed with Portal entry , Service Providers at Urban AAM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28787" y="205479"/>
            <a:ext cx="740381" cy="916436"/>
          </a:xfrm>
          <a:prstGeom prst="ellipse">
            <a:avLst/>
          </a:prstGeom>
          <a:ln>
            <a:noFill/>
          </a:ln>
          <a:effectLst>
            <a:glow rad="50800">
              <a:srgbClr val="C00000"/>
            </a:glow>
            <a:softEdge rad="0"/>
          </a:effectLst>
        </p:spPr>
      </p:pic>
      <p:sp>
        <p:nvSpPr>
          <p:cNvPr id="10243" name="Google Shape;97;p16"/>
          <p:cNvSpPr>
            <a:spLocks noGrp="1"/>
          </p:cNvSpPr>
          <p:nvPr>
            <p:ph type="title"/>
          </p:nvPr>
        </p:nvSpPr>
        <p:spPr>
          <a:xfrm>
            <a:off x="117873" y="293688"/>
            <a:ext cx="8017669" cy="1089528"/>
          </a:xfrm>
          <a:noFill/>
        </p:spPr>
        <p:txBody>
          <a:bodyPr bIns="45719">
            <a:spAutoFit/>
          </a:bodyPr>
          <a:lstStyle/>
          <a:p>
            <a:pPr algn="ctr" defTabSz="455613" eaLnBrk="1" hangingPunct="1">
              <a:buSzPts val="5600"/>
              <a:buFont typeface="Franklin Gothic"/>
              <a:buNone/>
            </a:pPr>
            <a:r>
              <a:rPr lang="en-US" sz="36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Franklin Gothic"/>
              </a:rPr>
              <a:t>Universal Screening: Using DBS-HPLC Method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1317626"/>
            <a:ext cx="3019425" cy="5108575"/>
            <a:chOff x="914400" y="1277700"/>
            <a:chExt cx="6021659" cy="8106183"/>
          </a:xfrm>
        </p:grpSpPr>
        <p:pic>
          <p:nvPicPr>
            <p:cNvPr id="10246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1277700"/>
              <a:ext cx="6021659" cy="4007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5468008"/>
              <a:ext cx="6021659" cy="391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3676650" y="1271589"/>
            <a:ext cx="5224463" cy="632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marL="273050" lvl="1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One single test for all clinically relevant Haemoglobinopathy</a:t>
            </a:r>
          </a:p>
          <a:p>
            <a:pPr marL="273050" lvl="1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Simple Procedure : </a:t>
            </a:r>
            <a:r>
              <a:rPr lang="en-US" altLang="en-US" sz="2000">
                <a:latin typeface="Calibri" pitchFamily="34" charset="0"/>
                <a:cs typeface="Calibri" pitchFamily="34" charset="0"/>
              </a:rPr>
              <a:t>Works on a finger/heel prick sample soaked on a filter paper i.e. Dried Blood Spot (DBS) , very easy to collected no special training needed</a:t>
            </a:r>
            <a:r>
              <a:rPr lang="en-US" altLang="en-US" sz="2000" b="1">
                <a:latin typeface="Calibri" pitchFamily="34" charset="0"/>
                <a:cs typeface="Calibri" pitchFamily="34" charset="0"/>
              </a:rPr>
              <a:t>, </a:t>
            </a:r>
          </a:p>
          <a:p>
            <a:pPr marL="273050" lvl="1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Logistically convenient, DBS is extremely robust and  stable at room temperature for weeks , </a:t>
            </a:r>
            <a:r>
              <a:rPr lang="en-IN" altLang="en-US" sz="2000" b="1">
                <a:latin typeface="Calibri" pitchFamily="34" charset="0"/>
                <a:cs typeface="Calibri" pitchFamily="34" charset="0"/>
              </a:rPr>
              <a:t>n</a:t>
            </a:r>
            <a:r>
              <a:rPr lang="en-IN" sz="2000" b="1">
                <a:latin typeface="Calibri" pitchFamily="34" charset="0"/>
                <a:cs typeface="Calibri" pitchFamily="34" charset="0"/>
              </a:rPr>
              <a:t>o cold chain or special transport or storage requirement.</a:t>
            </a:r>
          </a:p>
          <a:p>
            <a:pPr marL="273050" lvl="1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IN" sz="2000" b="1">
                <a:latin typeface="Calibri" pitchFamily="34" charset="0"/>
                <a:cs typeface="Calibri" pitchFamily="34" charset="0"/>
              </a:rPr>
              <a:t>Fast program roll out, with </a:t>
            </a:r>
            <a:r>
              <a:rPr lang="en-US" sz="2000" b="1">
                <a:latin typeface="Calibri" pitchFamily="34" charset="0"/>
                <a:cs typeface="Calibri" pitchFamily="34" charset="0"/>
              </a:rPr>
              <a:t>minimal burden on the already overworked HCW.</a:t>
            </a:r>
          </a:p>
          <a:p>
            <a:pPr marL="273050" lvl="1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No subjectivity and human errors as the results  are analyzed in  the Lab</a:t>
            </a:r>
          </a:p>
          <a:p>
            <a:pPr marL="273050" lvl="1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000" b="1">
                <a:latin typeface="Calibri" pitchFamily="34" charset="0"/>
                <a:cs typeface="Calibri" pitchFamily="34" charset="0"/>
              </a:rPr>
              <a:t>Screening done in outsourced mode- S</a:t>
            </a:r>
            <a:r>
              <a:rPr lang="en-US" altLang="en-US" sz="2000">
                <a:latin typeface="Calibri" pitchFamily="34" charset="0"/>
                <a:cs typeface="Calibri" pitchFamily="34" charset="0"/>
              </a:rPr>
              <a:t>ample drawn  using DBS  by the system  and  sample collection from CHC, undertaking the Tests &amp; result updation  in the portal is the responsibility of he agency.</a:t>
            </a:r>
            <a:endParaRPr lang="en-US" sz="2000" b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m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ue theme my" id="{2DFBCADA-8C4F-446C-BE42-274763C66E26}" vid="{262628E3-3B6A-4062-B82B-1A05E8FBE2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1846</Words>
  <Application>Microsoft Office PowerPoint</Application>
  <PresentationFormat>On-screen Show (4:3)</PresentationFormat>
  <Paragraphs>280</Paragraphs>
  <Slides>50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Blue theme my</vt:lpstr>
      <vt:lpstr>Role of Center of Excellence in Management and Research of Sickle Cell disease including Prenatal Diagnosis and Newborn  Screening </vt:lpstr>
      <vt:lpstr>Dr Dinesh Pendharkar, MD,PhD,FASCO</vt:lpstr>
      <vt:lpstr>Dr Dinesh Pendharkar</vt:lpstr>
      <vt:lpstr>Summary</vt:lpstr>
      <vt:lpstr>SCD Management in Odisha:  An Overview</vt:lpstr>
      <vt:lpstr>Slide 6</vt:lpstr>
      <vt:lpstr>Slide 7</vt:lpstr>
      <vt:lpstr>Slide 8</vt:lpstr>
      <vt:lpstr>Universal Screening: Using DBS-HPLC Method</vt:lpstr>
      <vt:lpstr>Opportunistic Screening: Using Gazelle Hb Variant</vt:lpstr>
      <vt:lpstr>Screening  at Different Platforms : A Snapshots </vt:lpstr>
      <vt:lpstr>Slide 12</vt:lpstr>
      <vt:lpstr>Slide 13</vt:lpstr>
      <vt:lpstr>Slide 14</vt:lpstr>
      <vt:lpstr>  Strengthening  Treatment &amp; Follow Up at  SC AAMs</vt:lpstr>
      <vt:lpstr>REFERRAL CARD PROTOTYPE</vt:lpstr>
      <vt:lpstr> ToT  for Strengthening Treatment / Management  at Field Level : Snapshots  </vt:lpstr>
      <vt:lpstr> SC AAM: Dispensation of Hydroxyurea </vt:lpstr>
      <vt:lpstr>Slide 19</vt:lpstr>
      <vt:lpstr>Slide 20</vt:lpstr>
      <vt:lpstr>Lessons learnt from CMC Vellore study</vt:lpstr>
      <vt:lpstr>Slide 22</vt:lpstr>
      <vt:lpstr>National Sickle Cell Elimination Mission</vt:lpstr>
      <vt:lpstr>Strategy</vt:lpstr>
      <vt:lpstr>Strategies</vt:lpstr>
      <vt:lpstr>Antenatal screening</vt:lpstr>
      <vt:lpstr>Antenatal screening</vt:lpstr>
      <vt:lpstr>Prenatal Diagnosis</vt:lpstr>
      <vt:lpstr>Prenatal screening</vt:lpstr>
      <vt:lpstr>Chorionic villous sampling</vt:lpstr>
      <vt:lpstr>Amniocentesis</vt:lpstr>
      <vt:lpstr>Risks</vt:lpstr>
      <vt:lpstr>Newborn Screening- General</vt:lpstr>
      <vt:lpstr>Newborn Screening</vt:lpstr>
      <vt:lpstr>In Africa</vt:lpstr>
      <vt:lpstr>Newborn screening-If positive</vt:lpstr>
      <vt:lpstr>Newborn Screening</vt:lpstr>
      <vt:lpstr>Requirement</vt:lpstr>
      <vt:lpstr>Role of consent</vt:lpstr>
      <vt:lpstr>Issues</vt:lpstr>
      <vt:lpstr>Policy on Newborn Screening </vt:lpstr>
      <vt:lpstr>Care of the Newborn </vt:lpstr>
      <vt:lpstr>Center of Excellence</vt:lpstr>
      <vt:lpstr>Suggestions</vt:lpstr>
      <vt:lpstr>Slide 45</vt:lpstr>
      <vt:lpstr>Slide 46</vt:lpstr>
      <vt:lpstr>Slide 47</vt:lpstr>
      <vt:lpstr>Slide 48</vt:lpstr>
      <vt:lpstr>Summary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SHRC</dc:creator>
  <cp:lastModifiedBy>HFW-104</cp:lastModifiedBy>
  <cp:revision>19</cp:revision>
  <dcterms:created xsi:type="dcterms:W3CDTF">2024-10-16T02:58:44Z</dcterms:created>
  <dcterms:modified xsi:type="dcterms:W3CDTF">2024-10-24T06:36:26Z</dcterms:modified>
</cp:coreProperties>
</file>