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12192000" cy="6858000"/>
  <p:embeddedFontLst>
    <p:embeddedFont>
      <p:font typeface="Tahom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jzScldE2VIwFaORqTZp/IKERGc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643FFB-E953-430B-BA80-2369EB326FA8}">
  <a:tblStyle styleId="{AC643FFB-E953-430B-BA80-2369EB326FA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ahoma-regular.fntdata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font" Target="fonts/Tahom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11062716" y="6432777"/>
            <a:ext cx="23812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4120006" y="2699130"/>
            <a:ext cx="3951986" cy="1122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body"/>
          </p:nvPr>
        </p:nvSpPr>
        <p:spPr>
          <a:xfrm>
            <a:off x="440842" y="1656969"/>
            <a:ext cx="11310315" cy="2386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11062716" y="6432777"/>
            <a:ext cx="23812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4120006" y="2699130"/>
            <a:ext cx="3951986" cy="1122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11062716" y="6432777"/>
            <a:ext cx="23812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2073" y="0"/>
            <a:ext cx="1797316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646" y="0"/>
            <a:ext cx="1806279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4"/>
          <p:cNvSpPr/>
          <p:nvPr/>
        </p:nvSpPr>
        <p:spPr>
          <a:xfrm>
            <a:off x="1114043" y="0"/>
            <a:ext cx="9964420" cy="6858000"/>
          </a:xfrm>
          <a:custGeom>
            <a:rect b="b" l="l" r="r" t="t"/>
            <a:pathLst>
              <a:path extrusionOk="0" h="6858000" w="9964420">
                <a:moveTo>
                  <a:pt x="8368030" y="0"/>
                </a:moveTo>
                <a:lnTo>
                  <a:pt x="1595882" y="0"/>
                </a:lnTo>
                <a:lnTo>
                  <a:pt x="1459230" y="130301"/>
                </a:lnTo>
                <a:lnTo>
                  <a:pt x="1425158" y="164703"/>
                </a:lnTo>
                <a:lnTo>
                  <a:pt x="1391420" y="199433"/>
                </a:lnTo>
                <a:lnTo>
                  <a:pt x="1358018" y="234488"/>
                </a:lnTo>
                <a:lnTo>
                  <a:pt x="1324955" y="269866"/>
                </a:lnTo>
                <a:lnTo>
                  <a:pt x="1292232" y="305564"/>
                </a:lnTo>
                <a:lnTo>
                  <a:pt x="1259853" y="341579"/>
                </a:lnTo>
                <a:lnTo>
                  <a:pt x="1227820" y="377909"/>
                </a:lnTo>
                <a:lnTo>
                  <a:pt x="1196136" y="414552"/>
                </a:lnTo>
                <a:lnTo>
                  <a:pt x="1164804" y="451504"/>
                </a:lnTo>
                <a:lnTo>
                  <a:pt x="1133825" y="488764"/>
                </a:lnTo>
                <a:lnTo>
                  <a:pt x="1103204" y="526328"/>
                </a:lnTo>
                <a:lnTo>
                  <a:pt x="1072941" y="564194"/>
                </a:lnTo>
                <a:lnTo>
                  <a:pt x="1043040" y="602359"/>
                </a:lnTo>
                <a:lnTo>
                  <a:pt x="1013504" y="640821"/>
                </a:lnTo>
                <a:lnTo>
                  <a:pt x="984335" y="679577"/>
                </a:lnTo>
                <a:lnTo>
                  <a:pt x="955535" y="718625"/>
                </a:lnTo>
                <a:lnTo>
                  <a:pt x="927108" y="757961"/>
                </a:lnTo>
                <a:lnTo>
                  <a:pt x="899056" y="797584"/>
                </a:lnTo>
                <a:lnTo>
                  <a:pt x="871381" y="837491"/>
                </a:lnTo>
                <a:lnTo>
                  <a:pt x="844086" y="877679"/>
                </a:lnTo>
                <a:lnTo>
                  <a:pt x="817173" y="918146"/>
                </a:lnTo>
                <a:lnTo>
                  <a:pt x="790646" y="958888"/>
                </a:lnTo>
                <a:lnTo>
                  <a:pt x="764507" y="999904"/>
                </a:lnTo>
                <a:lnTo>
                  <a:pt x="738759" y="1041190"/>
                </a:lnTo>
                <a:lnTo>
                  <a:pt x="713403" y="1082745"/>
                </a:lnTo>
                <a:lnTo>
                  <a:pt x="688443" y="1124565"/>
                </a:lnTo>
                <a:lnTo>
                  <a:pt x="663881" y="1166648"/>
                </a:lnTo>
                <a:lnTo>
                  <a:pt x="639721" y="1208992"/>
                </a:lnTo>
                <a:lnTo>
                  <a:pt x="615963" y="1251593"/>
                </a:lnTo>
                <a:lnTo>
                  <a:pt x="592612" y="1294450"/>
                </a:lnTo>
                <a:lnTo>
                  <a:pt x="569669" y="1337559"/>
                </a:lnTo>
                <a:lnTo>
                  <a:pt x="547138" y="1380918"/>
                </a:lnTo>
                <a:lnTo>
                  <a:pt x="525021" y="1424525"/>
                </a:lnTo>
                <a:lnTo>
                  <a:pt x="503319" y="1468376"/>
                </a:lnTo>
                <a:lnTo>
                  <a:pt x="482038" y="1512469"/>
                </a:lnTo>
                <a:lnTo>
                  <a:pt x="461177" y="1556802"/>
                </a:lnTo>
                <a:lnTo>
                  <a:pt x="440741" y="1601372"/>
                </a:lnTo>
                <a:lnTo>
                  <a:pt x="420732" y="1646177"/>
                </a:lnTo>
                <a:lnTo>
                  <a:pt x="401153" y="1691213"/>
                </a:lnTo>
                <a:lnTo>
                  <a:pt x="382005" y="1736478"/>
                </a:lnTo>
                <a:lnTo>
                  <a:pt x="363292" y="1781970"/>
                </a:lnTo>
                <a:lnTo>
                  <a:pt x="345017" y="1827686"/>
                </a:lnTo>
                <a:lnTo>
                  <a:pt x="327181" y="1873623"/>
                </a:lnTo>
                <a:lnTo>
                  <a:pt x="309788" y="1919779"/>
                </a:lnTo>
                <a:lnTo>
                  <a:pt x="292839" y="1966152"/>
                </a:lnTo>
                <a:lnTo>
                  <a:pt x="276339" y="2012738"/>
                </a:lnTo>
                <a:lnTo>
                  <a:pt x="260289" y="2059535"/>
                </a:lnTo>
                <a:lnTo>
                  <a:pt x="244692" y="2106540"/>
                </a:lnTo>
                <a:lnTo>
                  <a:pt x="229550" y="2153751"/>
                </a:lnTo>
                <a:lnTo>
                  <a:pt x="214866" y="2201165"/>
                </a:lnTo>
                <a:lnTo>
                  <a:pt x="200643" y="2248780"/>
                </a:lnTo>
                <a:lnTo>
                  <a:pt x="186883" y="2296593"/>
                </a:lnTo>
                <a:lnTo>
                  <a:pt x="173589" y="2344602"/>
                </a:lnTo>
                <a:lnTo>
                  <a:pt x="160764" y="2392803"/>
                </a:lnTo>
                <a:lnTo>
                  <a:pt x="148410" y="2441194"/>
                </a:lnTo>
                <a:lnTo>
                  <a:pt x="136529" y="2489774"/>
                </a:lnTo>
                <a:lnTo>
                  <a:pt x="125125" y="2538538"/>
                </a:lnTo>
                <a:lnTo>
                  <a:pt x="114200" y="2587484"/>
                </a:lnTo>
                <a:lnTo>
                  <a:pt x="103756" y="2636610"/>
                </a:lnTo>
                <a:lnTo>
                  <a:pt x="93796" y="2685914"/>
                </a:lnTo>
                <a:lnTo>
                  <a:pt x="84323" y="2735392"/>
                </a:lnTo>
                <a:lnTo>
                  <a:pt x="75339" y="2785043"/>
                </a:lnTo>
                <a:lnTo>
                  <a:pt x="66848" y="2834862"/>
                </a:lnTo>
                <a:lnTo>
                  <a:pt x="58850" y="2884849"/>
                </a:lnTo>
                <a:lnTo>
                  <a:pt x="51350" y="2934999"/>
                </a:lnTo>
                <a:lnTo>
                  <a:pt x="44349" y="2985312"/>
                </a:lnTo>
                <a:lnTo>
                  <a:pt x="37851" y="3035783"/>
                </a:lnTo>
                <a:lnTo>
                  <a:pt x="31858" y="3086411"/>
                </a:lnTo>
                <a:lnTo>
                  <a:pt x="26372" y="3137193"/>
                </a:lnTo>
                <a:lnTo>
                  <a:pt x="21396" y="3188126"/>
                </a:lnTo>
                <a:lnTo>
                  <a:pt x="16933" y="3239208"/>
                </a:lnTo>
                <a:lnTo>
                  <a:pt x="12986" y="3290435"/>
                </a:lnTo>
                <a:lnTo>
                  <a:pt x="9556" y="3341806"/>
                </a:lnTo>
                <a:lnTo>
                  <a:pt x="6647" y="3393318"/>
                </a:lnTo>
                <a:lnTo>
                  <a:pt x="4261" y="3444969"/>
                </a:lnTo>
                <a:lnTo>
                  <a:pt x="2400" y="3496755"/>
                </a:lnTo>
                <a:lnTo>
                  <a:pt x="1068" y="3548674"/>
                </a:lnTo>
                <a:lnTo>
                  <a:pt x="267" y="3600723"/>
                </a:lnTo>
                <a:lnTo>
                  <a:pt x="0" y="3652901"/>
                </a:lnTo>
                <a:lnTo>
                  <a:pt x="268" y="3705167"/>
                </a:lnTo>
                <a:lnTo>
                  <a:pt x="1072" y="3757305"/>
                </a:lnTo>
                <a:lnTo>
                  <a:pt x="2409" y="3809313"/>
                </a:lnTo>
                <a:lnTo>
                  <a:pt x="4276" y="3861187"/>
                </a:lnTo>
                <a:lnTo>
                  <a:pt x="6671" y="3912925"/>
                </a:lnTo>
                <a:lnTo>
                  <a:pt x="9591" y="3964524"/>
                </a:lnTo>
                <a:lnTo>
                  <a:pt x="13033" y="4015983"/>
                </a:lnTo>
                <a:lnTo>
                  <a:pt x="16995" y="4067297"/>
                </a:lnTo>
                <a:lnTo>
                  <a:pt x="21474" y="4118466"/>
                </a:lnTo>
                <a:lnTo>
                  <a:pt x="26468" y="4169485"/>
                </a:lnTo>
                <a:lnTo>
                  <a:pt x="31973" y="4220352"/>
                </a:lnTo>
                <a:lnTo>
                  <a:pt x="37988" y="4271065"/>
                </a:lnTo>
                <a:lnTo>
                  <a:pt x="44510" y="4321621"/>
                </a:lnTo>
                <a:lnTo>
                  <a:pt x="51536" y="4372018"/>
                </a:lnTo>
                <a:lnTo>
                  <a:pt x="59063" y="4422253"/>
                </a:lnTo>
                <a:lnTo>
                  <a:pt x="67089" y="4472323"/>
                </a:lnTo>
                <a:lnTo>
                  <a:pt x="75611" y="4522225"/>
                </a:lnTo>
                <a:lnTo>
                  <a:pt x="84627" y="4571957"/>
                </a:lnTo>
                <a:lnTo>
                  <a:pt x="94134" y="4621517"/>
                </a:lnTo>
                <a:lnTo>
                  <a:pt x="104129" y="4670902"/>
                </a:lnTo>
                <a:lnTo>
                  <a:pt x="114610" y="4720109"/>
                </a:lnTo>
                <a:lnTo>
                  <a:pt x="125574" y="4769135"/>
                </a:lnTo>
                <a:lnTo>
                  <a:pt x="137018" y="4817978"/>
                </a:lnTo>
                <a:lnTo>
                  <a:pt x="148941" y="4866636"/>
                </a:lnTo>
                <a:lnTo>
                  <a:pt x="161339" y="4915105"/>
                </a:lnTo>
                <a:lnTo>
                  <a:pt x="174209" y="4963383"/>
                </a:lnTo>
                <a:lnTo>
                  <a:pt x="187550" y="5011468"/>
                </a:lnTo>
                <a:lnTo>
                  <a:pt x="201358" y="5059356"/>
                </a:lnTo>
                <a:lnTo>
                  <a:pt x="215631" y="5107046"/>
                </a:lnTo>
                <a:lnTo>
                  <a:pt x="230366" y="5154534"/>
                </a:lnTo>
                <a:lnTo>
                  <a:pt x="245560" y="5201819"/>
                </a:lnTo>
                <a:lnTo>
                  <a:pt x="261212" y="5248896"/>
                </a:lnTo>
                <a:lnTo>
                  <a:pt x="277318" y="5295765"/>
                </a:lnTo>
                <a:lnTo>
                  <a:pt x="293876" y="5342421"/>
                </a:lnTo>
                <a:lnTo>
                  <a:pt x="310882" y="5388863"/>
                </a:lnTo>
                <a:lnTo>
                  <a:pt x="328336" y="5435088"/>
                </a:lnTo>
                <a:lnTo>
                  <a:pt x="346233" y="5481094"/>
                </a:lnTo>
                <a:lnTo>
                  <a:pt x="364572" y="5526876"/>
                </a:lnTo>
                <a:lnTo>
                  <a:pt x="383349" y="5572434"/>
                </a:lnTo>
                <a:lnTo>
                  <a:pt x="402562" y="5617765"/>
                </a:lnTo>
                <a:lnTo>
                  <a:pt x="422209" y="5662865"/>
                </a:lnTo>
                <a:lnTo>
                  <a:pt x="442286" y="5707732"/>
                </a:lnTo>
                <a:lnTo>
                  <a:pt x="462792" y="5752364"/>
                </a:lnTo>
                <a:lnTo>
                  <a:pt x="483723" y="5796758"/>
                </a:lnTo>
                <a:lnTo>
                  <a:pt x="505077" y="5840911"/>
                </a:lnTo>
                <a:lnTo>
                  <a:pt x="526852" y="5884821"/>
                </a:lnTo>
                <a:lnTo>
                  <a:pt x="549044" y="5928485"/>
                </a:lnTo>
                <a:lnTo>
                  <a:pt x="571652" y="5971901"/>
                </a:lnTo>
                <a:lnTo>
                  <a:pt x="594672" y="6015065"/>
                </a:lnTo>
                <a:lnTo>
                  <a:pt x="618101" y="6057976"/>
                </a:lnTo>
                <a:lnTo>
                  <a:pt x="641938" y="6100630"/>
                </a:lnTo>
                <a:lnTo>
                  <a:pt x="666180" y="6143025"/>
                </a:lnTo>
                <a:lnTo>
                  <a:pt x="690824" y="6185159"/>
                </a:lnTo>
                <a:lnTo>
                  <a:pt x="715867" y="6227028"/>
                </a:lnTo>
                <a:lnTo>
                  <a:pt x="741307" y="6268631"/>
                </a:lnTo>
                <a:lnTo>
                  <a:pt x="767141" y="6309964"/>
                </a:lnTo>
                <a:lnTo>
                  <a:pt x="793367" y="6351025"/>
                </a:lnTo>
                <a:lnTo>
                  <a:pt x="819982" y="6391811"/>
                </a:lnTo>
                <a:lnTo>
                  <a:pt x="846983" y="6432320"/>
                </a:lnTo>
                <a:lnTo>
                  <a:pt x="874367" y="6472549"/>
                </a:lnTo>
                <a:lnTo>
                  <a:pt x="902133" y="6512496"/>
                </a:lnTo>
                <a:lnTo>
                  <a:pt x="930278" y="6552157"/>
                </a:lnTo>
                <a:lnTo>
                  <a:pt x="958798" y="6591531"/>
                </a:lnTo>
                <a:lnTo>
                  <a:pt x="987691" y="6630614"/>
                </a:lnTo>
                <a:lnTo>
                  <a:pt x="1016955" y="6669404"/>
                </a:lnTo>
                <a:lnTo>
                  <a:pt x="1046587" y="6707899"/>
                </a:lnTo>
                <a:lnTo>
                  <a:pt x="1076585" y="6746095"/>
                </a:lnTo>
                <a:lnTo>
                  <a:pt x="1106945" y="6783990"/>
                </a:lnTo>
                <a:lnTo>
                  <a:pt x="1137666" y="6821582"/>
                </a:lnTo>
                <a:lnTo>
                  <a:pt x="1169162" y="6857999"/>
                </a:lnTo>
                <a:lnTo>
                  <a:pt x="8794750" y="6857999"/>
                </a:lnTo>
                <a:lnTo>
                  <a:pt x="8826246" y="6821582"/>
                </a:lnTo>
                <a:lnTo>
                  <a:pt x="8856966" y="6783990"/>
                </a:lnTo>
                <a:lnTo>
                  <a:pt x="8887326" y="6746095"/>
                </a:lnTo>
                <a:lnTo>
                  <a:pt x="8917324" y="6707899"/>
                </a:lnTo>
                <a:lnTo>
                  <a:pt x="8946956" y="6669404"/>
                </a:lnTo>
                <a:lnTo>
                  <a:pt x="8976220" y="6630614"/>
                </a:lnTo>
                <a:lnTo>
                  <a:pt x="9005113" y="6591531"/>
                </a:lnTo>
                <a:lnTo>
                  <a:pt x="9033633" y="6552157"/>
                </a:lnTo>
                <a:lnTo>
                  <a:pt x="9061778" y="6512496"/>
                </a:lnTo>
                <a:lnTo>
                  <a:pt x="9089544" y="6472549"/>
                </a:lnTo>
                <a:lnTo>
                  <a:pt x="9116928" y="6432320"/>
                </a:lnTo>
                <a:lnTo>
                  <a:pt x="9143929" y="6391811"/>
                </a:lnTo>
                <a:lnTo>
                  <a:pt x="9170544" y="6351025"/>
                </a:lnTo>
                <a:lnTo>
                  <a:pt x="9196770" y="6309964"/>
                </a:lnTo>
                <a:lnTo>
                  <a:pt x="9222604" y="6268631"/>
                </a:lnTo>
                <a:lnTo>
                  <a:pt x="9248044" y="6227028"/>
                </a:lnTo>
                <a:lnTo>
                  <a:pt x="9273087" y="6185159"/>
                </a:lnTo>
                <a:lnTo>
                  <a:pt x="9297731" y="6143025"/>
                </a:lnTo>
                <a:lnTo>
                  <a:pt x="9321973" y="6100630"/>
                </a:lnTo>
                <a:lnTo>
                  <a:pt x="9345810" y="6057976"/>
                </a:lnTo>
                <a:lnTo>
                  <a:pt x="9369239" y="6015065"/>
                </a:lnTo>
                <a:lnTo>
                  <a:pt x="9392259" y="5971901"/>
                </a:lnTo>
                <a:lnTo>
                  <a:pt x="9414867" y="5928485"/>
                </a:lnTo>
                <a:lnTo>
                  <a:pt x="9437059" y="5884821"/>
                </a:lnTo>
                <a:lnTo>
                  <a:pt x="9458834" y="5840911"/>
                </a:lnTo>
                <a:lnTo>
                  <a:pt x="9480188" y="5796758"/>
                </a:lnTo>
                <a:lnTo>
                  <a:pt x="9501119" y="5752364"/>
                </a:lnTo>
                <a:lnTo>
                  <a:pt x="9521625" y="5707732"/>
                </a:lnTo>
                <a:lnTo>
                  <a:pt x="9541702" y="5662865"/>
                </a:lnTo>
                <a:lnTo>
                  <a:pt x="9561349" y="5617765"/>
                </a:lnTo>
                <a:lnTo>
                  <a:pt x="9580562" y="5572434"/>
                </a:lnTo>
                <a:lnTo>
                  <a:pt x="9599339" y="5526876"/>
                </a:lnTo>
                <a:lnTo>
                  <a:pt x="9617678" y="5481094"/>
                </a:lnTo>
                <a:lnTo>
                  <a:pt x="9635575" y="5435088"/>
                </a:lnTo>
                <a:lnTo>
                  <a:pt x="9653029" y="5388863"/>
                </a:lnTo>
                <a:lnTo>
                  <a:pt x="9670035" y="5342421"/>
                </a:lnTo>
                <a:lnTo>
                  <a:pt x="9686593" y="5295765"/>
                </a:lnTo>
                <a:lnTo>
                  <a:pt x="9702699" y="5248896"/>
                </a:lnTo>
                <a:lnTo>
                  <a:pt x="9718351" y="5201819"/>
                </a:lnTo>
                <a:lnTo>
                  <a:pt x="9733545" y="5154534"/>
                </a:lnTo>
                <a:lnTo>
                  <a:pt x="9748280" y="5107046"/>
                </a:lnTo>
                <a:lnTo>
                  <a:pt x="9762553" y="5059356"/>
                </a:lnTo>
                <a:lnTo>
                  <a:pt x="9776361" y="5011468"/>
                </a:lnTo>
                <a:lnTo>
                  <a:pt x="9789702" y="4963383"/>
                </a:lnTo>
                <a:lnTo>
                  <a:pt x="9802572" y="4915105"/>
                </a:lnTo>
                <a:lnTo>
                  <a:pt x="9814970" y="4866636"/>
                </a:lnTo>
                <a:lnTo>
                  <a:pt x="9826893" y="4817978"/>
                </a:lnTo>
                <a:lnTo>
                  <a:pt x="9838337" y="4769135"/>
                </a:lnTo>
                <a:lnTo>
                  <a:pt x="9849301" y="4720109"/>
                </a:lnTo>
                <a:lnTo>
                  <a:pt x="9859782" y="4670902"/>
                </a:lnTo>
                <a:lnTo>
                  <a:pt x="9869777" y="4621517"/>
                </a:lnTo>
                <a:lnTo>
                  <a:pt x="9879284" y="4571957"/>
                </a:lnTo>
                <a:lnTo>
                  <a:pt x="9888300" y="4522225"/>
                </a:lnTo>
                <a:lnTo>
                  <a:pt x="9896822" y="4472323"/>
                </a:lnTo>
                <a:lnTo>
                  <a:pt x="9904848" y="4422253"/>
                </a:lnTo>
                <a:lnTo>
                  <a:pt x="9912375" y="4372018"/>
                </a:lnTo>
                <a:lnTo>
                  <a:pt x="9919401" y="4321621"/>
                </a:lnTo>
                <a:lnTo>
                  <a:pt x="9925923" y="4271065"/>
                </a:lnTo>
                <a:lnTo>
                  <a:pt x="9931938" y="4220352"/>
                </a:lnTo>
                <a:lnTo>
                  <a:pt x="9937443" y="4169485"/>
                </a:lnTo>
                <a:lnTo>
                  <a:pt x="9942437" y="4118466"/>
                </a:lnTo>
                <a:lnTo>
                  <a:pt x="9946916" y="4067297"/>
                </a:lnTo>
                <a:lnTo>
                  <a:pt x="9950878" y="4015983"/>
                </a:lnTo>
                <a:lnTo>
                  <a:pt x="9954320" y="3964524"/>
                </a:lnTo>
                <a:lnTo>
                  <a:pt x="9957240" y="3912925"/>
                </a:lnTo>
                <a:lnTo>
                  <a:pt x="9959635" y="3861187"/>
                </a:lnTo>
                <a:lnTo>
                  <a:pt x="9961502" y="3809313"/>
                </a:lnTo>
                <a:lnTo>
                  <a:pt x="9962839" y="3757305"/>
                </a:lnTo>
                <a:lnTo>
                  <a:pt x="9963643" y="3705167"/>
                </a:lnTo>
                <a:lnTo>
                  <a:pt x="9963912" y="3652901"/>
                </a:lnTo>
                <a:lnTo>
                  <a:pt x="9963644" y="3600723"/>
                </a:lnTo>
                <a:lnTo>
                  <a:pt x="9962843" y="3548674"/>
                </a:lnTo>
                <a:lnTo>
                  <a:pt x="9961511" y="3496755"/>
                </a:lnTo>
                <a:lnTo>
                  <a:pt x="9959650" y="3444969"/>
                </a:lnTo>
                <a:lnTo>
                  <a:pt x="9957264" y="3393318"/>
                </a:lnTo>
                <a:lnTo>
                  <a:pt x="9954355" y="3341806"/>
                </a:lnTo>
                <a:lnTo>
                  <a:pt x="9950925" y="3290435"/>
                </a:lnTo>
                <a:lnTo>
                  <a:pt x="9946978" y="3239208"/>
                </a:lnTo>
                <a:lnTo>
                  <a:pt x="9942515" y="3188126"/>
                </a:lnTo>
                <a:lnTo>
                  <a:pt x="9937539" y="3137193"/>
                </a:lnTo>
                <a:lnTo>
                  <a:pt x="9932053" y="3086411"/>
                </a:lnTo>
                <a:lnTo>
                  <a:pt x="9926060" y="3035783"/>
                </a:lnTo>
                <a:lnTo>
                  <a:pt x="9919562" y="2985312"/>
                </a:lnTo>
                <a:lnTo>
                  <a:pt x="9912561" y="2934999"/>
                </a:lnTo>
                <a:lnTo>
                  <a:pt x="9905061" y="2884849"/>
                </a:lnTo>
                <a:lnTo>
                  <a:pt x="9897063" y="2834862"/>
                </a:lnTo>
                <a:lnTo>
                  <a:pt x="9888572" y="2785043"/>
                </a:lnTo>
                <a:lnTo>
                  <a:pt x="9879588" y="2735392"/>
                </a:lnTo>
                <a:lnTo>
                  <a:pt x="9870115" y="2685914"/>
                </a:lnTo>
                <a:lnTo>
                  <a:pt x="9860155" y="2636610"/>
                </a:lnTo>
                <a:lnTo>
                  <a:pt x="9849711" y="2587484"/>
                </a:lnTo>
                <a:lnTo>
                  <a:pt x="9838786" y="2538538"/>
                </a:lnTo>
                <a:lnTo>
                  <a:pt x="9827382" y="2489774"/>
                </a:lnTo>
                <a:lnTo>
                  <a:pt x="9815501" y="2441194"/>
                </a:lnTo>
                <a:lnTo>
                  <a:pt x="9803147" y="2392803"/>
                </a:lnTo>
                <a:lnTo>
                  <a:pt x="9790322" y="2344602"/>
                </a:lnTo>
                <a:lnTo>
                  <a:pt x="9777028" y="2296593"/>
                </a:lnTo>
                <a:lnTo>
                  <a:pt x="9763268" y="2248780"/>
                </a:lnTo>
                <a:lnTo>
                  <a:pt x="9749045" y="2201165"/>
                </a:lnTo>
                <a:lnTo>
                  <a:pt x="9734361" y="2153751"/>
                </a:lnTo>
                <a:lnTo>
                  <a:pt x="9719219" y="2106540"/>
                </a:lnTo>
                <a:lnTo>
                  <a:pt x="9703622" y="2059535"/>
                </a:lnTo>
                <a:lnTo>
                  <a:pt x="9687572" y="2012738"/>
                </a:lnTo>
                <a:lnTo>
                  <a:pt x="9671072" y="1966152"/>
                </a:lnTo>
                <a:lnTo>
                  <a:pt x="9654123" y="1919779"/>
                </a:lnTo>
                <a:lnTo>
                  <a:pt x="9636730" y="1873623"/>
                </a:lnTo>
                <a:lnTo>
                  <a:pt x="9618894" y="1827686"/>
                </a:lnTo>
                <a:lnTo>
                  <a:pt x="9600619" y="1781970"/>
                </a:lnTo>
                <a:lnTo>
                  <a:pt x="9581906" y="1736478"/>
                </a:lnTo>
                <a:lnTo>
                  <a:pt x="9562758" y="1691213"/>
                </a:lnTo>
                <a:lnTo>
                  <a:pt x="9543179" y="1646177"/>
                </a:lnTo>
                <a:lnTo>
                  <a:pt x="9523170" y="1601372"/>
                </a:lnTo>
                <a:lnTo>
                  <a:pt x="9502734" y="1556802"/>
                </a:lnTo>
                <a:lnTo>
                  <a:pt x="9481873" y="1512469"/>
                </a:lnTo>
                <a:lnTo>
                  <a:pt x="9460592" y="1468376"/>
                </a:lnTo>
                <a:lnTo>
                  <a:pt x="9438890" y="1424525"/>
                </a:lnTo>
                <a:lnTo>
                  <a:pt x="9416773" y="1380918"/>
                </a:lnTo>
                <a:lnTo>
                  <a:pt x="9394242" y="1337559"/>
                </a:lnTo>
                <a:lnTo>
                  <a:pt x="9371299" y="1294450"/>
                </a:lnTo>
                <a:lnTo>
                  <a:pt x="9347948" y="1251593"/>
                </a:lnTo>
                <a:lnTo>
                  <a:pt x="9324190" y="1208992"/>
                </a:lnTo>
                <a:lnTo>
                  <a:pt x="9300030" y="1166648"/>
                </a:lnTo>
                <a:lnTo>
                  <a:pt x="9275468" y="1124565"/>
                </a:lnTo>
                <a:lnTo>
                  <a:pt x="9250508" y="1082745"/>
                </a:lnTo>
                <a:lnTo>
                  <a:pt x="9225152" y="1041190"/>
                </a:lnTo>
                <a:lnTo>
                  <a:pt x="9199404" y="999904"/>
                </a:lnTo>
                <a:lnTo>
                  <a:pt x="9173265" y="958888"/>
                </a:lnTo>
                <a:lnTo>
                  <a:pt x="9146738" y="918146"/>
                </a:lnTo>
                <a:lnTo>
                  <a:pt x="9119825" y="877679"/>
                </a:lnTo>
                <a:lnTo>
                  <a:pt x="9092530" y="837491"/>
                </a:lnTo>
                <a:lnTo>
                  <a:pt x="9064855" y="797584"/>
                </a:lnTo>
                <a:lnTo>
                  <a:pt x="9036803" y="757961"/>
                </a:lnTo>
                <a:lnTo>
                  <a:pt x="9008376" y="718625"/>
                </a:lnTo>
                <a:lnTo>
                  <a:pt x="8979576" y="679577"/>
                </a:lnTo>
                <a:lnTo>
                  <a:pt x="8950407" y="640821"/>
                </a:lnTo>
                <a:lnTo>
                  <a:pt x="8920871" y="602359"/>
                </a:lnTo>
                <a:lnTo>
                  <a:pt x="8890970" y="564194"/>
                </a:lnTo>
                <a:lnTo>
                  <a:pt x="8860707" y="526328"/>
                </a:lnTo>
                <a:lnTo>
                  <a:pt x="8830086" y="488764"/>
                </a:lnTo>
                <a:lnTo>
                  <a:pt x="8799107" y="451504"/>
                </a:lnTo>
                <a:lnTo>
                  <a:pt x="8767775" y="414552"/>
                </a:lnTo>
                <a:lnTo>
                  <a:pt x="8736091" y="377909"/>
                </a:lnTo>
                <a:lnTo>
                  <a:pt x="8704058" y="341579"/>
                </a:lnTo>
                <a:lnTo>
                  <a:pt x="8671679" y="305564"/>
                </a:lnTo>
                <a:lnTo>
                  <a:pt x="8638956" y="269866"/>
                </a:lnTo>
                <a:lnTo>
                  <a:pt x="8605893" y="234488"/>
                </a:lnTo>
                <a:lnTo>
                  <a:pt x="8572491" y="199433"/>
                </a:lnTo>
                <a:lnTo>
                  <a:pt x="8538753" y="164703"/>
                </a:lnTo>
                <a:lnTo>
                  <a:pt x="8504682" y="130301"/>
                </a:lnTo>
                <a:lnTo>
                  <a:pt x="836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4"/>
          <p:cNvSpPr/>
          <p:nvPr/>
        </p:nvSpPr>
        <p:spPr>
          <a:xfrm>
            <a:off x="1114043" y="0"/>
            <a:ext cx="9964420" cy="6858000"/>
          </a:xfrm>
          <a:custGeom>
            <a:rect b="b" l="l" r="r" t="t"/>
            <a:pathLst>
              <a:path extrusionOk="0" h="6858000" w="9964420">
                <a:moveTo>
                  <a:pt x="1595882" y="0"/>
                </a:moveTo>
                <a:lnTo>
                  <a:pt x="8368030" y="0"/>
                </a:lnTo>
                <a:lnTo>
                  <a:pt x="8504682" y="130301"/>
                </a:lnTo>
                <a:lnTo>
                  <a:pt x="8538753" y="164703"/>
                </a:lnTo>
                <a:lnTo>
                  <a:pt x="8572491" y="199433"/>
                </a:lnTo>
                <a:lnTo>
                  <a:pt x="8605893" y="234488"/>
                </a:lnTo>
                <a:lnTo>
                  <a:pt x="8638956" y="269866"/>
                </a:lnTo>
                <a:lnTo>
                  <a:pt x="8671679" y="305564"/>
                </a:lnTo>
                <a:lnTo>
                  <a:pt x="8704058" y="341579"/>
                </a:lnTo>
                <a:lnTo>
                  <a:pt x="8736091" y="377909"/>
                </a:lnTo>
                <a:lnTo>
                  <a:pt x="8767775" y="414552"/>
                </a:lnTo>
                <a:lnTo>
                  <a:pt x="8799107" y="451504"/>
                </a:lnTo>
                <a:lnTo>
                  <a:pt x="8830086" y="488764"/>
                </a:lnTo>
                <a:lnTo>
                  <a:pt x="8860707" y="526328"/>
                </a:lnTo>
                <a:lnTo>
                  <a:pt x="8890970" y="564194"/>
                </a:lnTo>
                <a:lnTo>
                  <a:pt x="8920871" y="602359"/>
                </a:lnTo>
                <a:lnTo>
                  <a:pt x="8950407" y="640821"/>
                </a:lnTo>
                <a:lnTo>
                  <a:pt x="8979576" y="679577"/>
                </a:lnTo>
                <a:lnTo>
                  <a:pt x="9008376" y="718625"/>
                </a:lnTo>
                <a:lnTo>
                  <a:pt x="9036803" y="757961"/>
                </a:lnTo>
                <a:lnTo>
                  <a:pt x="9064855" y="797584"/>
                </a:lnTo>
                <a:lnTo>
                  <a:pt x="9092530" y="837491"/>
                </a:lnTo>
                <a:lnTo>
                  <a:pt x="9119825" y="877679"/>
                </a:lnTo>
                <a:lnTo>
                  <a:pt x="9146738" y="918146"/>
                </a:lnTo>
                <a:lnTo>
                  <a:pt x="9173265" y="958888"/>
                </a:lnTo>
                <a:lnTo>
                  <a:pt x="9199404" y="999904"/>
                </a:lnTo>
                <a:lnTo>
                  <a:pt x="9225152" y="1041190"/>
                </a:lnTo>
                <a:lnTo>
                  <a:pt x="9250508" y="1082745"/>
                </a:lnTo>
                <a:lnTo>
                  <a:pt x="9275468" y="1124565"/>
                </a:lnTo>
                <a:lnTo>
                  <a:pt x="9300030" y="1166648"/>
                </a:lnTo>
                <a:lnTo>
                  <a:pt x="9324190" y="1208992"/>
                </a:lnTo>
                <a:lnTo>
                  <a:pt x="9347948" y="1251593"/>
                </a:lnTo>
                <a:lnTo>
                  <a:pt x="9371299" y="1294450"/>
                </a:lnTo>
                <a:lnTo>
                  <a:pt x="9394242" y="1337559"/>
                </a:lnTo>
                <a:lnTo>
                  <a:pt x="9416773" y="1380918"/>
                </a:lnTo>
                <a:lnTo>
                  <a:pt x="9438890" y="1424525"/>
                </a:lnTo>
                <a:lnTo>
                  <a:pt x="9460592" y="1468376"/>
                </a:lnTo>
                <a:lnTo>
                  <a:pt x="9481873" y="1512469"/>
                </a:lnTo>
                <a:lnTo>
                  <a:pt x="9502734" y="1556802"/>
                </a:lnTo>
                <a:lnTo>
                  <a:pt x="9523170" y="1601372"/>
                </a:lnTo>
                <a:lnTo>
                  <a:pt x="9543179" y="1646177"/>
                </a:lnTo>
                <a:lnTo>
                  <a:pt x="9562758" y="1691213"/>
                </a:lnTo>
                <a:lnTo>
                  <a:pt x="9581906" y="1736478"/>
                </a:lnTo>
                <a:lnTo>
                  <a:pt x="9600619" y="1781970"/>
                </a:lnTo>
                <a:lnTo>
                  <a:pt x="9618894" y="1827686"/>
                </a:lnTo>
                <a:lnTo>
                  <a:pt x="9636730" y="1873623"/>
                </a:lnTo>
                <a:lnTo>
                  <a:pt x="9654123" y="1919779"/>
                </a:lnTo>
                <a:lnTo>
                  <a:pt x="9671072" y="1966152"/>
                </a:lnTo>
                <a:lnTo>
                  <a:pt x="9687572" y="2012738"/>
                </a:lnTo>
                <a:lnTo>
                  <a:pt x="9703622" y="2059535"/>
                </a:lnTo>
                <a:lnTo>
                  <a:pt x="9719219" y="2106540"/>
                </a:lnTo>
                <a:lnTo>
                  <a:pt x="9734361" y="2153751"/>
                </a:lnTo>
                <a:lnTo>
                  <a:pt x="9749045" y="2201165"/>
                </a:lnTo>
                <a:lnTo>
                  <a:pt x="9763268" y="2248780"/>
                </a:lnTo>
                <a:lnTo>
                  <a:pt x="9777028" y="2296593"/>
                </a:lnTo>
                <a:lnTo>
                  <a:pt x="9790322" y="2344602"/>
                </a:lnTo>
                <a:lnTo>
                  <a:pt x="9803147" y="2392803"/>
                </a:lnTo>
                <a:lnTo>
                  <a:pt x="9815501" y="2441194"/>
                </a:lnTo>
                <a:lnTo>
                  <a:pt x="9827382" y="2489774"/>
                </a:lnTo>
                <a:lnTo>
                  <a:pt x="9838786" y="2538538"/>
                </a:lnTo>
                <a:lnTo>
                  <a:pt x="9849711" y="2587484"/>
                </a:lnTo>
                <a:lnTo>
                  <a:pt x="9860155" y="2636610"/>
                </a:lnTo>
                <a:lnTo>
                  <a:pt x="9870115" y="2685914"/>
                </a:lnTo>
                <a:lnTo>
                  <a:pt x="9879588" y="2735392"/>
                </a:lnTo>
                <a:lnTo>
                  <a:pt x="9888572" y="2785043"/>
                </a:lnTo>
                <a:lnTo>
                  <a:pt x="9897063" y="2834862"/>
                </a:lnTo>
                <a:lnTo>
                  <a:pt x="9905061" y="2884849"/>
                </a:lnTo>
                <a:lnTo>
                  <a:pt x="9912561" y="2934999"/>
                </a:lnTo>
                <a:lnTo>
                  <a:pt x="9919562" y="2985312"/>
                </a:lnTo>
                <a:lnTo>
                  <a:pt x="9926060" y="3035783"/>
                </a:lnTo>
                <a:lnTo>
                  <a:pt x="9932053" y="3086411"/>
                </a:lnTo>
                <a:lnTo>
                  <a:pt x="9937539" y="3137193"/>
                </a:lnTo>
                <a:lnTo>
                  <a:pt x="9942515" y="3188126"/>
                </a:lnTo>
                <a:lnTo>
                  <a:pt x="9946978" y="3239208"/>
                </a:lnTo>
                <a:lnTo>
                  <a:pt x="9950925" y="3290435"/>
                </a:lnTo>
                <a:lnTo>
                  <a:pt x="9954355" y="3341806"/>
                </a:lnTo>
                <a:lnTo>
                  <a:pt x="9957264" y="3393318"/>
                </a:lnTo>
                <a:lnTo>
                  <a:pt x="9959650" y="3444969"/>
                </a:lnTo>
                <a:lnTo>
                  <a:pt x="9961511" y="3496755"/>
                </a:lnTo>
                <a:lnTo>
                  <a:pt x="9962843" y="3548674"/>
                </a:lnTo>
                <a:lnTo>
                  <a:pt x="9963644" y="3600723"/>
                </a:lnTo>
                <a:lnTo>
                  <a:pt x="9963912" y="3652901"/>
                </a:lnTo>
                <a:lnTo>
                  <a:pt x="9963643" y="3705167"/>
                </a:lnTo>
                <a:lnTo>
                  <a:pt x="9962839" y="3757305"/>
                </a:lnTo>
                <a:lnTo>
                  <a:pt x="9961502" y="3809313"/>
                </a:lnTo>
                <a:lnTo>
                  <a:pt x="9959635" y="3861187"/>
                </a:lnTo>
                <a:lnTo>
                  <a:pt x="9957240" y="3912925"/>
                </a:lnTo>
                <a:lnTo>
                  <a:pt x="9954320" y="3964524"/>
                </a:lnTo>
                <a:lnTo>
                  <a:pt x="9950878" y="4015983"/>
                </a:lnTo>
                <a:lnTo>
                  <a:pt x="9946916" y="4067297"/>
                </a:lnTo>
                <a:lnTo>
                  <a:pt x="9942437" y="4118466"/>
                </a:lnTo>
                <a:lnTo>
                  <a:pt x="9937443" y="4169485"/>
                </a:lnTo>
                <a:lnTo>
                  <a:pt x="9931938" y="4220352"/>
                </a:lnTo>
                <a:lnTo>
                  <a:pt x="9925923" y="4271065"/>
                </a:lnTo>
                <a:lnTo>
                  <a:pt x="9919401" y="4321621"/>
                </a:lnTo>
                <a:lnTo>
                  <a:pt x="9912375" y="4372018"/>
                </a:lnTo>
                <a:lnTo>
                  <a:pt x="9904848" y="4422253"/>
                </a:lnTo>
                <a:lnTo>
                  <a:pt x="9896822" y="4472323"/>
                </a:lnTo>
                <a:lnTo>
                  <a:pt x="9888300" y="4522225"/>
                </a:lnTo>
                <a:lnTo>
                  <a:pt x="9879284" y="4571957"/>
                </a:lnTo>
                <a:lnTo>
                  <a:pt x="9869777" y="4621517"/>
                </a:lnTo>
                <a:lnTo>
                  <a:pt x="9859782" y="4670902"/>
                </a:lnTo>
                <a:lnTo>
                  <a:pt x="9849301" y="4720109"/>
                </a:lnTo>
                <a:lnTo>
                  <a:pt x="9838337" y="4769135"/>
                </a:lnTo>
                <a:lnTo>
                  <a:pt x="9826893" y="4817978"/>
                </a:lnTo>
                <a:lnTo>
                  <a:pt x="9814970" y="4866636"/>
                </a:lnTo>
                <a:lnTo>
                  <a:pt x="9802572" y="4915105"/>
                </a:lnTo>
                <a:lnTo>
                  <a:pt x="9789702" y="4963383"/>
                </a:lnTo>
                <a:lnTo>
                  <a:pt x="9776361" y="5011468"/>
                </a:lnTo>
                <a:lnTo>
                  <a:pt x="9762553" y="5059356"/>
                </a:lnTo>
                <a:lnTo>
                  <a:pt x="9748280" y="5107046"/>
                </a:lnTo>
                <a:lnTo>
                  <a:pt x="9733545" y="5154534"/>
                </a:lnTo>
                <a:lnTo>
                  <a:pt x="9718351" y="5201819"/>
                </a:lnTo>
                <a:lnTo>
                  <a:pt x="9702699" y="5248896"/>
                </a:lnTo>
                <a:lnTo>
                  <a:pt x="9686593" y="5295765"/>
                </a:lnTo>
                <a:lnTo>
                  <a:pt x="9670035" y="5342421"/>
                </a:lnTo>
                <a:lnTo>
                  <a:pt x="9653029" y="5388863"/>
                </a:lnTo>
                <a:lnTo>
                  <a:pt x="9635575" y="5435088"/>
                </a:lnTo>
                <a:lnTo>
                  <a:pt x="9617678" y="5481094"/>
                </a:lnTo>
                <a:lnTo>
                  <a:pt x="9599339" y="5526876"/>
                </a:lnTo>
                <a:lnTo>
                  <a:pt x="9580562" y="5572434"/>
                </a:lnTo>
                <a:lnTo>
                  <a:pt x="9561349" y="5617765"/>
                </a:lnTo>
                <a:lnTo>
                  <a:pt x="9541702" y="5662865"/>
                </a:lnTo>
                <a:lnTo>
                  <a:pt x="9521625" y="5707732"/>
                </a:lnTo>
                <a:lnTo>
                  <a:pt x="9501119" y="5752364"/>
                </a:lnTo>
                <a:lnTo>
                  <a:pt x="9480188" y="5796758"/>
                </a:lnTo>
                <a:lnTo>
                  <a:pt x="9458834" y="5840911"/>
                </a:lnTo>
                <a:lnTo>
                  <a:pt x="9437059" y="5884821"/>
                </a:lnTo>
                <a:lnTo>
                  <a:pt x="9414867" y="5928485"/>
                </a:lnTo>
                <a:lnTo>
                  <a:pt x="9392259" y="5971901"/>
                </a:lnTo>
                <a:lnTo>
                  <a:pt x="9369239" y="6015065"/>
                </a:lnTo>
                <a:lnTo>
                  <a:pt x="9345810" y="6057976"/>
                </a:lnTo>
                <a:lnTo>
                  <a:pt x="9321973" y="6100630"/>
                </a:lnTo>
                <a:lnTo>
                  <a:pt x="9297731" y="6143025"/>
                </a:lnTo>
                <a:lnTo>
                  <a:pt x="9273087" y="6185159"/>
                </a:lnTo>
                <a:lnTo>
                  <a:pt x="9248044" y="6227028"/>
                </a:lnTo>
                <a:lnTo>
                  <a:pt x="9222604" y="6268631"/>
                </a:lnTo>
                <a:lnTo>
                  <a:pt x="9196770" y="6309964"/>
                </a:lnTo>
                <a:lnTo>
                  <a:pt x="9170544" y="6351025"/>
                </a:lnTo>
                <a:lnTo>
                  <a:pt x="9143929" y="6391811"/>
                </a:lnTo>
                <a:lnTo>
                  <a:pt x="9116928" y="6432320"/>
                </a:lnTo>
                <a:lnTo>
                  <a:pt x="9089544" y="6472549"/>
                </a:lnTo>
                <a:lnTo>
                  <a:pt x="9061778" y="6512496"/>
                </a:lnTo>
                <a:lnTo>
                  <a:pt x="9033633" y="6552157"/>
                </a:lnTo>
                <a:lnTo>
                  <a:pt x="9005113" y="6591531"/>
                </a:lnTo>
                <a:lnTo>
                  <a:pt x="8976220" y="6630614"/>
                </a:lnTo>
                <a:lnTo>
                  <a:pt x="8946956" y="6669404"/>
                </a:lnTo>
                <a:lnTo>
                  <a:pt x="8917324" y="6707899"/>
                </a:lnTo>
                <a:lnTo>
                  <a:pt x="8887326" y="6746095"/>
                </a:lnTo>
                <a:lnTo>
                  <a:pt x="8856966" y="6783990"/>
                </a:lnTo>
                <a:lnTo>
                  <a:pt x="8826246" y="6821582"/>
                </a:lnTo>
                <a:lnTo>
                  <a:pt x="8794750" y="6857999"/>
                </a:lnTo>
                <a:lnTo>
                  <a:pt x="1169162" y="6857999"/>
                </a:lnTo>
                <a:lnTo>
                  <a:pt x="1137666" y="6821582"/>
                </a:lnTo>
                <a:lnTo>
                  <a:pt x="1106945" y="6783990"/>
                </a:lnTo>
                <a:lnTo>
                  <a:pt x="1076585" y="6746095"/>
                </a:lnTo>
                <a:lnTo>
                  <a:pt x="1046587" y="6707899"/>
                </a:lnTo>
                <a:lnTo>
                  <a:pt x="1016955" y="6669404"/>
                </a:lnTo>
                <a:lnTo>
                  <a:pt x="987691" y="6630614"/>
                </a:lnTo>
                <a:lnTo>
                  <a:pt x="958798" y="6591531"/>
                </a:lnTo>
                <a:lnTo>
                  <a:pt x="930278" y="6552157"/>
                </a:lnTo>
                <a:lnTo>
                  <a:pt x="902133" y="6512496"/>
                </a:lnTo>
                <a:lnTo>
                  <a:pt x="874367" y="6472549"/>
                </a:lnTo>
                <a:lnTo>
                  <a:pt x="846983" y="6432320"/>
                </a:lnTo>
                <a:lnTo>
                  <a:pt x="819982" y="6391811"/>
                </a:lnTo>
                <a:lnTo>
                  <a:pt x="793367" y="6351025"/>
                </a:lnTo>
                <a:lnTo>
                  <a:pt x="767141" y="6309964"/>
                </a:lnTo>
                <a:lnTo>
                  <a:pt x="741307" y="6268631"/>
                </a:lnTo>
                <a:lnTo>
                  <a:pt x="715867" y="6227028"/>
                </a:lnTo>
                <a:lnTo>
                  <a:pt x="690824" y="6185159"/>
                </a:lnTo>
                <a:lnTo>
                  <a:pt x="666180" y="6143025"/>
                </a:lnTo>
                <a:lnTo>
                  <a:pt x="641938" y="6100630"/>
                </a:lnTo>
                <a:lnTo>
                  <a:pt x="618101" y="6057976"/>
                </a:lnTo>
                <a:lnTo>
                  <a:pt x="594672" y="6015065"/>
                </a:lnTo>
                <a:lnTo>
                  <a:pt x="571652" y="5971901"/>
                </a:lnTo>
                <a:lnTo>
                  <a:pt x="549044" y="5928485"/>
                </a:lnTo>
                <a:lnTo>
                  <a:pt x="526852" y="5884821"/>
                </a:lnTo>
                <a:lnTo>
                  <a:pt x="505077" y="5840911"/>
                </a:lnTo>
                <a:lnTo>
                  <a:pt x="483723" y="5796758"/>
                </a:lnTo>
                <a:lnTo>
                  <a:pt x="462792" y="5752364"/>
                </a:lnTo>
                <a:lnTo>
                  <a:pt x="442286" y="5707732"/>
                </a:lnTo>
                <a:lnTo>
                  <a:pt x="422209" y="5662865"/>
                </a:lnTo>
                <a:lnTo>
                  <a:pt x="402562" y="5617765"/>
                </a:lnTo>
                <a:lnTo>
                  <a:pt x="383349" y="5572434"/>
                </a:lnTo>
                <a:lnTo>
                  <a:pt x="364572" y="5526876"/>
                </a:lnTo>
                <a:lnTo>
                  <a:pt x="346233" y="5481094"/>
                </a:lnTo>
                <a:lnTo>
                  <a:pt x="328336" y="5435088"/>
                </a:lnTo>
                <a:lnTo>
                  <a:pt x="310882" y="5388863"/>
                </a:lnTo>
                <a:lnTo>
                  <a:pt x="293876" y="5342421"/>
                </a:lnTo>
                <a:lnTo>
                  <a:pt x="277318" y="5295765"/>
                </a:lnTo>
                <a:lnTo>
                  <a:pt x="261212" y="5248896"/>
                </a:lnTo>
                <a:lnTo>
                  <a:pt x="245560" y="5201819"/>
                </a:lnTo>
                <a:lnTo>
                  <a:pt x="230366" y="5154534"/>
                </a:lnTo>
                <a:lnTo>
                  <a:pt x="215631" y="5107046"/>
                </a:lnTo>
                <a:lnTo>
                  <a:pt x="201358" y="5059356"/>
                </a:lnTo>
                <a:lnTo>
                  <a:pt x="187550" y="5011468"/>
                </a:lnTo>
                <a:lnTo>
                  <a:pt x="174209" y="4963383"/>
                </a:lnTo>
                <a:lnTo>
                  <a:pt x="161339" y="4915105"/>
                </a:lnTo>
                <a:lnTo>
                  <a:pt x="148941" y="4866636"/>
                </a:lnTo>
                <a:lnTo>
                  <a:pt x="137018" y="4817978"/>
                </a:lnTo>
                <a:lnTo>
                  <a:pt x="125574" y="4769135"/>
                </a:lnTo>
                <a:lnTo>
                  <a:pt x="114610" y="4720109"/>
                </a:lnTo>
                <a:lnTo>
                  <a:pt x="104129" y="4670902"/>
                </a:lnTo>
                <a:lnTo>
                  <a:pt x="94134" y="4621517"/>
                </a:lnTo>
                <a:lnTo>
                  <a:pt x="84627" y="4571957"/>
                </a:lnTo>
                <a:lnTo>
                  <a:pt x="75611" y="4522225"/>
                </a:lnTo>
                <a:lnTo>
                  <a:pt x="67089" y="4472323"/>
                </a:lnTo>
                <a:lnTo>
                  <a:pt x="59063" y="4422253"/>
                </a:lnTo>
                <a:lnTo>
                  <a:pt x="51536" y="4372018"/>
                </a:lnTo>
                <a:lnTo>
                  <a:pt x="44510" y="4321621"/>
                </a:lnTo>
                <a:lnTo>
                  <a:pt x="37988" y="4271065"/>
                </a:lnTo>
                <a:lnTo>
                  <a:pt x="31973" y="4220352"/>
                </a:lnTo>
                <a:lnTo>
                  <a:pt x="26468" y="4169485"/>
                </a:lnTo>
                <a:lnTo>
                  <a:pt x="21474" y="4118466"/>
                </a:lnTo>
                <a:lnTo>
                  <a:pt x="16995" y="4067297"/>
                </a:lnTo>
                <a:lnTo>
                  <a:pt x="13033" y="4015983"/>
                </a:lnTo>
                <a:lnTo>
                  <a:pt x="9591" y="3964524"/>
                </a:lnTo>
                <a:lnTo>
                  <a:pt x="6671" y="3912925"/>
                </a:lnTo>
                <a:lnTo>
                  <a:pt x="4276" y="3861187"/>
                </a:lnTo>
                <a:lnTo>
                  <a:pt x="2409" y="3809313"/>
                </a:lnTo>
                <a:lnTo>
                  <a:pt x="1072" y="3757305"/>
                </a:lnTo>
                <a:lnTo>
                  <a:pt x="268" y="3705167"/>
                </a:lnTo>
                <a:lnTo>
                  <a:pt x="0" y="3652901"/>
                </a:lnTo>
                <a:lnTo>
                  <a:pt x="267" y="3600723"/>
                </a:lnTo>
                <a:lnTo>
                  <a:pt x="1068" y="3548674"/>
                </a:lnTo>
                <a:lnTo>
                  <a:pt x="2400" y="3496755"/>
                </a:lnTo>
                <a:lnTo>
                  <a:pt x="4261" y="3444969"/>
                </a:lnTo>
                <a:lnTo>
                  <a:pt x="6647" y="3393318"/>
                </a:lnTo>
                <a:lnTo>
                  <a:pt x="9556" y="3341806"/>
                </a:lnTo>
                <a:lnTo>
                  <a:pt x="12986" y="3290435"/>
                </a:lnTo>
                <a:lnTo>
                  <a:pt x="16933" y="3239208"/>
                </a:lnTo>
                <a:lnTo>
                  <a:pt x="21396" y="3188126"/>
                </a:lnTo>
                <a:lnTo>
                  <a:pt x="26372" y="3137193"/>
                </a:lnTo>
                <a:lnTo>
                  <a:pt x="31858" y="3086411"/>
                </a:lnTo>
                <a:lnTo>
                  <a:pt x="37851" y="3035783"/>
                </a:lnTo>
                <a:lnTo>
                  <a:pt x="44349" y="2985312"/>
                </a:lnTo>
                <a:lnTo>
                  <a:pt x="51350" y="2934999"/>
                </a:lnTo>
                <a:lnTo>
                  <a:pt x="58850" y="2884849"/>
                </a:lnTo>
                <a:lnTo>
                  <a:pt x="66848" y="2834862"/>
                </a:lnTo>
                <a:lnTo>
                  <a:pt x="75339" y="2785043"/>
                </a:lnTo>
                <a:lnTo>
                  <a:pt x="84323" y="2735392"/>
                </a:lnTo>
                <a:lnTo>
                  <a:pt x="93796" y="2685914"/>
                </a:lnTo>
                <a:lnTo>
                  <a:pt x="103756" y="2636610"/>
                </a:lnTo>
                <a:lnTo>
                  <a:pt x="114200" y="2587484"/>
                </a:lnTo>
                <a:lnTo>
                  <a:pt x="125125" y="2538538"/>
                </a:lnTo>
                <a:lnTo>
                  <a:pt x="136529" y="2489774"/>
                </a:lnTo>
                <a:lnTo>
                  <a:pt x="148410" y="2441194"/>
                </a:lnTo>
                <a:lnTo>
                  <a:pt x="160764" y="2392803"/>
                </a:lnTo>
                <a:lnTo>
                  <a:pt x="173589" y="2344602"/>
                </a:lnTo>
                <a:lnTo>
                  <a:pt x="186883" y="2296593"/>
                </a:lnTo>
                <a:lnTo>
                  <a:pt x="200643" y="2248780"/>
                </a:lnTo>
                <a:lnTo>
                  <a:pt x="214866" y="2201165"/>
                </a:lnTo>
                <a:lnTo>
                  <a:pt x="229550" y="2153751"/>
                </a:lnTo>
                <a:lnTo>
                  <a:pt x="244692" y="2106540"/>
                </a:lnTo>
                <a:lnTo>
                  <a:pt x="260289" y="2059535"/>
                </a:lnTo>
                <a:lnTo>
                  <a:pt x="276339" y="2012738"/>
                </a:lnTo>
                <a:lnTo>
                  <a:pt x="292839" y="1966152"/>
                </a:lnTo>
                <a:lnTo>
                  <a:pt x="309788" y="1919779"/>
                </a:lnTo>
                <a:lnTo>
                  <a:pt x="327181" y="1873623"/>
                </a:lnTo>
                <a:lnTo>
                  <a:pt x="345017" y="1827686"/>
                </a:lnTo>
                <a:lnTo>
                  <a:pt x="363292" y="1781970"/>
                </a:lnTo>
                <a:lnTo>
                  <a:pt x="382005" y="1736478"/>
                </a:lnTo>
                <a:lnTo>
                  <a:pt x="401153" y="1691213"/>
                </a:lnTo>
                <a:lnTo>
                  <a:pt x="420732" y="1646177"/>
                </a:lnTo>
                <a:lnTo>
                  <a:pt x="440741" y="1601372"/>
                </a:lnTo>
                <a:lnTo>
                  <a:pt x="461177" y="1556802"/>
                </a:lnTo>
                <a:lnTo>
                  <a:pt x="482038" y="1512469"/>
                </a:lnTo>
                <a:lnTo>
                  <a:pt x="503319" y="1468376"/>
                </a:lnTo>
                <a:lnTo>
                  <a:pt x="525021" y="1424525"/>
                </a:lnTo>
                <a:lnTo>
                  <a:pt x="547138" y="1380918"/>
                </a:lnTo>
                <a:lnTo>
                  <a:pt x="569669" y="1337559"/>
                </a:lnTo>
                <a:lnTo>
                  <a:pt x="592612" y="1294450"/>
                </a:lnTo>
                <a:lnTo>
                  <a:pt x="615963" y="1251593"/>
                </a:lnTo>
                <a:lnTo>
                  <a:pt x="639721" y="1208992"/>
                </a:lnTo>
                <a:lnTo>
                  <a:pt x="663881" y="1166648"/>
                </a:lnTo>
                <a:lnTo>
                  <a:pt x="688443" y="1124565"/>
                </a:lnTo>
                <a:lnTo>
                  <a:pt x="713403" y="1082745"/>
                </a:lnTo>
                <a:lnTo>
                  <a:pt x="738759" y="1041190"/>
                </a:lnTo>
                <a:lnTo>
                  <a:pt x="764507" y="999904"/>
                </a:lnTo>
                <a:lnTo>
                  <a:pt x="790646" y="958888"/>
                </a:lnTo>
                <a:lnTo>
                  <a:pt x="817173" y="918146"/>
                </a:lnTo>
                <a:lnTo>
                  <a:pt x="844086" y="877679"/>
                </a:lnTo>
                <a:lnTo>
                  <a:pt x="871381" y="837491"/>
                </a:lnTo>
                <a:lnTo>
                  <a:pt x="899056" y="797584"/>
                </a:lnTo>
                <a:lnTo>
                  <a:pt x="927108" y="757961"/>
                </a:lnTo>
                <a:lnTo>
                  <a:pt x="955535" y="718625"/>
                </a:lnTo>
                <a:lnTo>
                  <a:pt x="984335" y="679577"/>
                </a:lnTo>
                <a:lnTo>
                  <a:pt x="1013504" y="640821"/>
                </a:lnTo>
                <a:lnTo>
                  <a:pt x="1043040" y="602359"/>
                </a:lnTo>
                <a:lnTo>
                  <a:pt x="1072941" y="564194"/>
                </a:lnTo>
                <a:lnTo>
                  <a:pt x="1103204" y="526328"/>
                </a:lnTo>
                <a:lnTo>
                  <a:pt x="1133825" y="488764"/>
                </a:lnTo>
                <a:lnTo>
                  <a:pt x="1164804" y="451504"/>
                </a:lnTo>
                <a:lnTo>
                  <a:pt x="1196136" y="414552"/>
                </a:lnTo>
                <a:lnTo>
                  <a:pt x="1227820" y="377909"/>
                </a:lnTo>
                <a:lnTo>
                  <a:pt x="1259853" y="341579"/>
                </a:lnTo>
                <a:lnTo>
                  <a:pt x="1292232" y="305564"/>
                </a:lnTo>
                <a:lnTo>
                  <a:pt x="1324955" y="269866"/>
                </a:lnTo>
                <a:lnTo>
                  <a:pt x="1358018" y="234488"/>
                </a:lnTo>
                <a:lnTo>
                  <a:pt x="1391420" y="199433"/>
                </a:lnTo>
                <a:lnTo>
                  <a:pt x="1425158" y="164703"/>
                </a:lnTo>
                <a:lnTo>
                  <a:pt x="1459230" y="130301"/>
                </a:lnTo>
                <a:lnTo>
                  <a:pt x="1595882" y="0"/>
                </a:lnTo>
                <a:close/>
              </a:path>
            </a:pathLst>
          </a:custGeom>
          <a:noFill/>
          <a:ln cap="flat" cmpd="sng" w="952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4"/>
          <p:cNvSpPr/>
          <p:nvPr/>
        </p:nvSpPr>
        <p:spPr>
          <a:xfrm>
            <a:off x="1121663" y="0"/>
            <a:ext cx="9949180" cy="6858000"/>
          </a:xfrm>
          <a:custGeom>
            <a:rect b="b" l="l" r="r" t="t"/>
            <a:pathLst>
              <a:path extrusionOk="0" h="6858000" w="9949180">
                <a:moveTo>
                  <a:pt x="8355203" y="0"/>
                </a:moveTo>
                <a:lnTo>
                  <a:pt x="1593469" y="0"/>
                </a:lnTo>
                <a:lnTo>
                  <a:pt x="1456944" y="130301"/>
                </a:lnTo>
                <a:lnTo>
                  <a:pt x="1422925" y="164703"/>
                </a:lnTo>
                <a:lnTo>
                  <a:pt x="1389239" y="199433"/>
                </a:lnTo>
                <a:lnTo>
                  <a:pt x="1355889" y="234488"/>
                </a:lnTo>
                <a:lnTo>
                  <a:pt x="1322877" y="269866"/>
                </a:lnTo>
                <a:lnTo>
                  <a:pt x="1290205" y="305564"/>
                </a:lnTo>
                <a:lnTo>
                  <a:pt x="1257876" y="341579"/>
                </a:lnTo>
                <a:lnTo>
                  <a:pt x="1225893" y="377909"/>
                </a:lnTo>
                <a:lnTo>
                  <a:pt x="1194259" y="414552"/>
                </a:lnTo>
                <a:lnTo>
                  <a:pt x="1162975" y="451504"/>
                </a:lnTo>
                <a:lnTo>
                  <a:pt x="1132045" y="488764"/>
                </a:lnTo>
                <a:lnTo>
                  <a:pt x="1101470" y="526328"/>
                </a:lnTo>
                <a:lnTo>
                  <a:pt x="1071255" y="564194"/>
                </a:lnTo>
                <a:lnTo>
                  <a:pt x="1041401" y="602359"/>
                </a:lnTo>
                <a:lnTo>
                  <a:pt x="1011911" y="640821"/>
                </a:lnTo>
                <a:lnTo>
                  <a:pt x="982787" y="679577"/>
                </a:lnTo>
                <a:lnTo>
                  <a:pt x="954032" y="718625"/>
                </a:lnTo>
                <a:lnTo>
                  <a:pt x="925650" y="757961"/>
                </a:lnTo>
                <a:lnTo>
                  <a:pt x="897641" y="797584"/>
                </a:lnTo>
                <a:lnTo>
                  <a:pt x="870009" y="837491"/>
                </a:lnTo>
                <a:lnTo>
                  <a:pt x="842757" y="877679"/>
                </a:lnTo>
                <a:lnTo>
                  <a:pt x="815887" y="918146"/>
                </a:lnTo>
                <a:lnTo>
                  <a:pt x="789401" y="958888"/>
                </a:lnTo>
                <a:lnTo>
                  <a:pt x="763303" y="999904"/>
                </a:lnTo>
                <a:lnTo>
                  <a:pt x="737595" y="1041190"/>
                </a:lnTo>
                <a:lnTo>
                  <a:pt x="712279" y="1082745"/>
                </a:lnTo>
                <a:lnTo>
                  <a:pt x="687358" y="1124565"/>
                </a:lnTo>
                <a:lnTo>
                  <a:pt x="662835" y="1166648"/>
                </a:lnTo>
                <a:lnTo>
                  <a:pt x="638712" y="1208992"/>
                </a:lnTo>
                <a:lnTo>
                  <a:pt x="614991" y="1251593"/>
                </a:lnTo>
                <a:lnTo>
                  <a:pt x="591677" y="1294450"/>
                </a:lnTo>
                <a:lnTo>
                  <a:pt x="568770" y="1337559"/>
                </a:lnTo>
                <a:lnTo>
                  <a:pt x="546274" y="1380918"/>
                </a:lnTo>
                <a:lnTo>
                  <a:pt x="524191" y="1424525"/>
                </a:lnTo>
                <a:lnTo>
                  <a:pt x="502525" y="1468376"/>
                </a:lnTo>
                <a:lnTo>
                  <a:pt x="481276" y="1512469"/>
                </a:lnTo>
                <a:lnTo>
                  <a:pt x="460449" y="1556802"/>
                </a:lnTo>
                <a:lnTo>
                  <a:pt x="440045" y="1601372"/>
                </a:lnTo>
                <a:lnTo>
                  <a:pt x="420067" y="1646177"/>
                </a:lnTo>
                <a:lnTo>
                  <a:pt x="400518" y="1691213"/>
                </a:lnTo>
                <a:lnTo>
                  <a:pt x="381401" y="1736478"/>
                </a:lnTo>
                <a:lnTo>
                  <a:pt x="362717" y="1781970"/>
                </a:lnTo>
                <a:lnTo>
                  <a:pt x="344471" y="1827686"/>
                </a:lnTo>
                <a:lnTo>
                  <a:pt x="326663" y="1873623"/>
                </a:lnTo>
                <a:lnTo>
                  <a:pt x="309297" y="1919779"/>
                </a:lnTo>
                <a:lnTo>
                  <a:pt x="292376" y="1966152"/>
                </a:lnTo>
                <a:lnTo>
                  <a:pt x="275901" y="2012738"/>
                </a:lnTo>
                <a:lnTo>
                  <a:pt x="259877" y="2059535"/>
                </a:lnTo>
                <a:lnTo>
                  <a:pt x="244304" y="2106540"/>
                </a:lnTo>
                <a:lnTo>
                  <a:pt x="229186" y="2153751"/>
                </a:lnTo>
                <a:lnTo>
                  <a:pt x="214526" y="2201165"/>
                </a:lnTo>
                <a:lnTo>
                  <a:pt x="200325" y="2248780"/>
                </a:lnTo>
                <a:lnTo>
                  <a:pt x="186587" y="2296593"/>
                </a:lnTo>
                <a:lnTo>
                  <a:pt x="173314" y="2344602"/>
                </a:lnTo>
                <a:lnTo>
                  <a:pt x="160509" y="2392803"/>
                </a:lnTo>
                <a:lnTo>
                  <a:pt x="148174" y="2441194"/>
                </a:lnTo>
                <a:lnTo>
                  <a:pt x="136313" y="2489774"/>
                </a:lnTo>
                <a:lnTo>
                  <a:pt x="124927" y="2538538"/>
                </a:lnTo>
                <a:lnTo>
                  <a:pt x="114018" y="2587484"/>
                </a:lnTo>
                <a:lnTo>
                  <a:pt x="103591" y="2636610"/>
                </a:lnTo>
                <a:lnTo>
                  <a:pt x="93647" y="2685914"/>
                </a:lnTo>
                <a:lnTo>
                  <a:pt x="84189" y="2735392"/>
                </a:lnTo>
                <a:lnTo>
                  <a:pt x="75220" y="2785043"/>
                </a:lnTo>
                <a:lnTo>
                  <a:pt x="66741" y="2834862"/>
                </a:lnTo>
                <a:lnTo>
                  <a:pt x="58757" y="2884849"/>
                </a:lnTo>
                <a:lnTo>
                  <a:pt x="51268" y="2934999"/>
                </a:lnTo>
                <a:lnTo>
                  <a:pt x="44279" y="2985312"/>
                </a:lnTo>
                <a:lnTo>
                  <a:pt x="37791" y="3035783"/>
                </a:lnTo>
                <a:lnTo>
                  <a:pt x="31807" y="3086411"/>
                </a:lnTo>
                <a:lnTo>
                  <a:pt x="26330" y="3137193"/>
                </a:lnTo>
                <a:lnTo>
                  <a:pt x="21362" y="3188126"/>
                </a:lnTo>
                <a:lnTo>
                  <a:pt x="16907" y="3239208"/>
                </a:lnTo>
                <a:lnTo>
                  <a:pt x="12965" y="3290435"/>
                </a:lnTo>
                <a:lnTo>
                  <a:pt x="9541" y="3341806"/>
                </a:lnTo>
                <a:lnTo>
                  <a:pt x="6636" y="3393318"/>
                </a:lnTo>
                <a:lnTo>
                  <a:pt x="4254" y="3444969"/>
                </a:lnTo>
                <a:lnTo>
                  <a:pt x="2397" y="3496755"/>
                </a:lnTo>
                <a:lnTo>
                  <a:pt x="1067" y="3548674"/>
                </a:lnTo>
                <a:lnTo>
                  <a:pt x="267" y="3600723"/>
                </a:lnTo>
                <a:lnTo>
                  <a:pt x="0" y="3652901"/>
                </a:lnTo>
                <a:lnTo>
                  <a:pt x="268" y="3705167"/>
                </a:lnTo>
                <a:lnTo>
                  <a:pt x="1071" y="3757305"/>
                </a:lnTo>
                <a:lnTo>
                  <a:pt x="2406" y="3809313"/>
                </a:lnTo>
                <a:lnTo>
                  <a:pt x="4270" y="3861187"/>
                </a:lnTo>
                <a:lnTo>
                  <a:pt x="6661" y="3912925"/>
                </a:lnTo>
                <a:lnTo>
                  <a:pt x="9577" y="3964524"/>
                </a:lnTo>
                <a:lnTo>
                  <a:pt x="13014" y="4015983"/>
                </a:lnTo>
                <a:lnTo>
                  <a:pt x="16970" y="4067297"/>
                </a:lnTo>
                <a:lnTo>
                  <a:pt x="21442" y="4118466"/>
                </a:lnTo>
                <a:lnTo>
                  <a:pt x="26428" y="4169485"/>
                </a:lnTo>
                <a:lnTo>
                  <a:pt x="31926" y="4220352"/>
                </a:lnTo>
                <a:lnTo>
                  <a:pt x="37931" y="4271065"/>
                </a:lnTo>
                <a:lnTo>
                  <a:pt x="44443" y="4321621"/>
                </a:lnTo>
                <a:lnTo>
                  <a:pt x="51458" y="4372018"/>
                </a:lnTo>
                <a:lnTo>
                  <a:pt x="58974" y="4422253"/>
                </a:lnTo>
                <a:lnTo>
                  <a:pt x="66988" y="4472323"/>
                </a:lnTo>
                <a:lnTo>
                  <a:pt x="75497" y="4522225"/>
                </a:lnTo>
                <a:lnTo>
                  <a:pt x="84499" y="4571957"/>
                </a:lnTo>
                <a:lnTo>
                  <a:pt x="93992" y="4621517"/>
                </a:lnTo>
                <a:lnTo>
                  <a:pt x="103972" y="4670902"/>
                </a:lnTo>
                <a:lnTo>
                  <a:pt x="114437" y="4720109"/>
                </a:lnTo>
                <a:lnTo>
                  <a:pt x="125384" y="4769135"/>
                </a:lnTo>
                <a:lnTo>
                  <a:pt x="136811" y="4817978"/>
                </a:lnTo>
                <a:lnTo>
                  <a:pt x="148716" y="4866636"/>
                </a:lnTo>
                <a:lnTo>
                  <a:pt x="161095" y="4915105"/>
                </a:lnTo>
                <a:lnTo>
                  <a:pt x="173946" y="4963383"/>
                </a:lnTo>
                <a:lnTo>
                  <a:pt x="187266" y="5011468"/>
                </a:lnTo>
                <a:lnTo>
                  <a:pt x="201053" y="5059356"/>
                </a:lnTo>
                <a:lnTo>
                  <a:pt x="215304" y="5107046"/>
                </a:lnTo>
                <a:lnTo>
                  <a:pt x="230016" y="5154534"/>
                </a:lnTo>
                <a:lnTo>
                  <a:pt x="245187" y="5201819"/>
                </a:lnTo>
                <a:lnTo>
                  <a:pt x="260815" y="5248896"/>
                </a:lnTo>
                <a:lnTo>
                  <a:pt x="276896" y="5295765"/>
                </a:lnTo>
                <a:lnTo>
                  <a:pt x="293428" y="5342421"/>
                </a:lnTo>
                <a:lnTo>
                  <a:pt x="310409" y="5388863"/>
                </a:lnTo>
                <a:lnTo>
                  <a:pt x="327835" y="5435088"/>
                </a:lnTo>
                <a:lnTo>
                  <a:pt x="345705" y="5481094"/>
                </a:lnTo>
                <a:lnTo>
                  <a:pt x="364015" y="5526876"/>
                </a:lnTo>
                <a:lnTo>
                  <a:pt x="382763" y="5572434"/>
                </a:lnTo>
                <a:lnTo>
                  <a:pt x="401947" y="5617765"/>
                </a:lnTo>
                <a:lnTo>
                  <a:pt x="421563" y="5662865"/>
                </a:lnTo>
                <a:lnTo>
                  <a:pt x="441609" y="5707732"/>
                </a:lnTo>
                <a:lnTo>
                  <a:pt x="462083" y="5752364"/>
                </a:lnTo>
                <a:lnTo>
                  <a:pt x="482981" y="5796758"/>
                </a:lnTo>
                <a:lnTo>
                  <a:pt x="504302" y="5840911"/>
                </a:lnTo>
                <a:lnTo>
                  <a:pt x="526043" y="5884821"/>
                </a:lnTo>
                <a:lnTo>
                  <a:pt x="548201" y="5928485"/>
                </a:lnTo>
                <a:lnTo>
                  <a:pt x="570773" y="5971901"/>
                </a:lnTo>
                <a:lnTo>
                  <a:pt x="593756" y="6015065"/>
                </a:lnTo>
                <a:lnTo>
                  <a:pt x="617149" y="6057976"/>
                </a:lnTo>
                <a:lnTo>
                  <a:pt x="640949" y="6100630"/>
                </a:lnTo>
                <a:lnTo>
                  <a:pt x="665153" y="6143025"/>
                </a:lnTo>
                <a:lnTo>
                  <a:pt x="689758" y="6185159"/>
                </a:lnTo>
                <a:lnTo>
                  <a:pt x="714761" y="6227028"/>
                </a:lnTo>
                <a:lnTo>
                  <a:pt x="740161" y="6268631"/>
                </a:lnTo>
                <a:lnTo>
                  <a:pt x="765954" y="6309964"/>
                </a:lnTo>
                <a:lnTo>
                  <a:pt x="792139" y="6351025"/>
                </a:lnTo>
                <a:lnTo>
                  <a:pt x="818711" y="6391811"/>
                </a:lnTo>
                <a:lnTo>
                  <a:pt x="845669" y="6432320"/>
                </a:lnTo>
                <a:lnTo>
                  <a:pt x="873010" y="6472549"/>
                </a:lnTo>
                <a:lnTo>
                  <a:pt x="900732" y="6512496"/>
                </a:lnTo>
                <a:lnTo>
                  <a:pt x="928832" y="6552157"/>
                </a:lnTo>
                <a:lnTo>
                  <a:pt x="957306" y="6591531"/>
                </a:lnTo>
                <a:lnTo>
                  <a:pt x="986154" y="6630614"/>
                </a:lnTo>
                <a:lnTo>
                  <a:pt x="1015371" y="6669404"/>
                </a:lnTo>
                <a:lnTo>
                  <a:pt x="1044956" y="6707899"/>
                </a:lnTo>
                <a:lnTo>
                  <a:pt x="1074905" y="6746095"/>
                </a:lnTo>
                <a:lnTo>
                  <a:pt x="1105216" y="6783990"/>
                </a:lnTo>
                <a:lnTo>
                  <a:pt x="1135888" y="6821582"/>
                </a:lnTo>
                <a:lnTo>
                  <a:pt x="1167384" y="6857999"/>
                </a:lnTo>
                <a:lnTo>
                  <a:pt x="8781288" y="6857999"/>
                </a:lnTo>
                <a:lnTo>
                  <a:pt x="8812784" y="6821582"/>
                </a:lnTo>
                <a:lnTo>
                  <a:pt x="8843455" y="6783990"/>
                </a:lnTo>
                <a:lnTo>
                  <a:pt x="8873766" y="6746095"/>
                </a:lnTo>
                <a:lnTo>
                  <a:pt x="8903716" y="6707899"/>
                </a:lnTo>
                <a:lnTo>
                  <a:pt x="8933300" y="6669404"/>
                </a:lnTo>
                <a:lnTo>
                  <a:pt x="8962517" y="6630614"/>
                </a:lnTo>
                <a:lnTo>
                  <a:pt x="8991365" y="6591531"/>
                </a:lnTo>
                <a:lnTo>
                  <a:pt x="9019839" y="6552157"/>
                </a:lnTo>
                <a:lnTo>
                  <a:pt x="9047939" y="6512496"/>
                </a:lnTo>
                <a:lnTo>
                  <a:pt x="9075661" y="6472549"/>
                </a:lnTo>
                <a:lnTo>
                  <a:pt x="9103002" y="6432320"/>
                </a:lnTo>
                <a:lnTo>
                  <a:pt x="9129960" y="6391811"/>
                </a:lnTo>
                <a:lnTo>
                  <a:pt x="9156532" y="6351025"/>
                </a:lnTo>
                <a:lnTo>
                  <a:pt x="9182717" y="6309964"/>
                </a:lnTo>
                <a:lnTo>
                  <a:pt x="9208510" y="6268631"/>
                </a:lnTo>
                <a:lnTo>
                  <a:pt x="9233910" y="6227028"/>
                </a:lnTo>
                <a:lnTo>
                  <a:pt x="9258913" y="6185159"/>
                </a:lnTo>
                <a:lnTo>
                  <a:pt x="9283518" y="6143025"/>
                </a:lnTo>
                <a:lnTo>
                  <a:pt x="9307722" y="6100630"/>
                </a:lnTo>
                <a:lnTo>
                  <a:pt x="9331522" y="6057976"/>
                </a:lnTo>
                <a:lnTo>
                  <a:pt x="9354915" y="6015065"/>
                </a:lnTo>
                <a:lnTo>
                  <a:pt x="9377898" y="5971901"/>
                </a:lnTo>
                <a:lnTo>
                  <a:pt x="9400470" y="5928485"/>
                </a:lnTo>
                <a:lnTo>
                  <a:pt x="9422628" y="5884821"/>
                </a:lnTo>
                <a:lnTo>
                  <a:pt x="9444369" y="5840911"/>
                </a:lnTo>
                <a:lnTo>
                  <a:pt x="9465690" y="5796758"/>
                </a:lnTo>
                <a:lnTo>
                  <a:pt x="9486588" y="5752364"/>
                </a:lnTo>
                <a:lnTo>
                  <a:pt x="9507062" y="5707732"/>
                </a:lnTo>
                <a:lnTo>
                  <a:pt x="9527108" y="5662865"/>
                </a:lnTo>
                <a:lnTo>
                  <a:pt x="9546724" y="5617765"/>
                </a:lnTo>
                <a:lnTo>
                  <a:pt x="9565908" y="5572434"/>
                </a:lnTo>
                <a:lnTo>
                  <a:pt x="9584656" y="5526876"/>
                </a:lnTo>
                <a:lnTo>
                  <a:pt x="9602966" y="5481094"/>
                </a:lnTo>
                <a:lnTo>
                  <a:pt x="9620836" y="5435088"/>
                </a:lnTo>
                <a:lnTo>
                  <a:pt x="9638262" y="5388863"/>
                </a:lnTo>
                <a:lnTo>
                  <a:pt x="9655243" y="5342421"/>
                </a:lnTo>
                <a:lnTo>
                  <a:pt x="9671775" y="5295765"/>
                </a:lnTo>
                <a:lnTo>
                  <a:pt x="9687856" y="5248896"/>
                </a:lnTo>
                <a:lnTo>
                  <a:pt x="9703484" y="5201819"/>
                </a:lnTo>
                <a:lnTo>
                  <a:pt x="9718655" y="5154534"/>
                </a:lnTo>
                <a:lnTo>
                  <a:pt x="9733367" y="5107046"/>
                </a:lnTo>
                <a:lnTo>
                  <a:pt x="9747618" y="5059356"/>
                </a:lnTo>
                <a:lnTo>
                  <a:pt x="9761405" y="5011468"/>
                </a:lnTo>
                <a:lnTo>
                  <a:pt x="9774725" y="4963383"/>
                </a:lnTo>
                <a:lnTo>
                  <a:pt x="9787576" y="4915105"/>
                </a:lnTo>
                <a:lnTo>
                  <a:pt x="9799955" y="4866636"/>
                </a:lnTo>
                <a:lnTo>
                  <a:pt x="9811860" y="4817978"/>
                </a:lnTo>
                <a:lnTo>
                  <a:pt x="9823287" y="4769135"/>
                </a:lnTo>
                <a:lnTo>
                  <a:pt x="9834234" y="4720109"/>
                </a:lnTo>
                <a:lnTo>
                  <a:pt x="9844699" y="4670902"/>
                </a:lnTo>
                <a:lnTo>
                  <a:pt x="9854679" y="4621517"/>
                </a:lnTo>
                <a:lnTo>
                  <a:pt x="9864172" y="4571957"/>
                </a:lnTo>
                <a:lnTo>
                  <a:pt x="9873174" y="4522225"/>
                </a:lnTo>
                <a:lnTo>
                  <a:pt x="9881683" y="4472323"/>
                </a:lnTo>
                <a:lnTo>
                  <a:pt x="9889697" y="4422253"/>
                </a:lnTo>
                <a:lnTo>
                  <a:pt x="9897213" y="4372018"/>
                </a:lnTo>
                <a:lnTo>
                  <a:pt x="9904228" y="4321621"/>
                </a:lnTo>
                <a:lnTo>
                  <a:pt x="9910740" y="4271065"/>
                </a:lnTo>
                <a:lnTo>
                  <a:pt x="9916745" y="4220352"/>
                </a:lnTo>
                <a:lnTo>
                  <a:pt x="9922243" y="4169485"/>
                </a:lnTo>
                <a:lnTo>
                  <a:pt x="9927229" y="4118466"/>
                </a:lnTo>
                <a:lnTo>
                  <a:pt x="9931701" y="4067297"/>
                </a:lnTo>
                <a:lnTo>
                  <a:pt x="9935657" y="4015983"/>
                </a:lnTo>
                <a:lnTo>
                  <a:pt x="9939094" y="3964524"/>
                </a:lnTo>
                <a:lnTo>
                  <a:pt x="9942010" y="3912925"/>
                </a:lnTo>
                <a:lnTo>
                  <a:pt x="9944401" y="3861187"/>
                </a:lnTo>
                <a:lnTo>
                  <a:pt x="9946265" y="3809313"/>
                </a:lnTo>
                <a:lnTo>
                  <a:pt x="9947600" y="3757305"/>
                </a:lnTo>
                <a:lnTo>
                  <a:pt x="9948403" y="3705167"/>
                </a:lnTo>
                <a:lnTo>
                  <a:pt x="9948671" y="3652901"/>
                </a:lnTo>
                <a:lnTo>
                  <a:pt x="9948404" y="3600723"/>
                </a:lnTo>
                <a:lnTo>
                  <a:pt x="9947604" y="3548674"/>
                </a:lnTo>
                <a:lnTo>
                  <a:pt x="9946274" y="3496755"/>
                </a:lnTo>
                <a:lnTo>
                  <a:pt x="9944417" y="3444969"/>
                </a:lnTo>
                <a:lnTo>
                  <a:pt x="9942035" y="3393318"/>
                </a:lnTo>
                <a:lnTo>
                  <a:pt x="9939130" y="3341806"/>
                </a:lnTo>
                <a:lnTo>
                  <a:pt x="9935706" y="3290435"/>
                </a:lnTo>
                <a:lnTo>
                  <a:pt x="9931764" y="3239208"/>
                </a:lnTo>
                <a:lnTo>
                  <a:pt x="9927309" y="3188126"/>
                </a:lnTo>
                <a:lnTo>
                  <a:pt x="9922341" y="3137193"/>
                </a:lnTo>
                <a:lnTo>
                  <a:pt x="9916864" y="3086411"/>
                </a:lnTo>
                <a:lnTo>
                  <a:pt x="9910880" y="3035783"/>
                </a:lnTo>
                <a:lnTo>
                  <a:pt x="9904392" y="2985312"/>
                </a:lnTo>
                <a:lnTo>
                  <a:pt x="9897403" y="2934999"/>
                </a:lnTo>
                <a:lnTo>
                  <a:pt x="9889914" y="2884849"/>
                </a:lnTo>
                <a:lnTo>
                  <a:pt x="9881930" y="2834862"/>
                </a:lnTo>
                <a:lnTo>
                  <a:pt x="9873451" y="2785043"/>
                </a:lnTo>
                <a:lnTo>
                  <a:pt x="9864482" y="2735392"/>
                </a:lnTo>
                <a:lnTo>
                  <a:pt x="9855024" y="2685914"/>
                </a:lnTo>
                <a:lnTo>
                  <a:pt x="9845080" y="2636610"/>
                </a:lnTo>
                <a:lnTo>
                  <a:pt x="9834653" y="2587484"/>
                </a:lnTo>
                <a:lnTo>
                  <a:pt x="9823744" y="2538538"/>
                </a:lnTo>
                <a:lnTo>
                  <a:pt x="9812358" y="2489774"/>
                </a:lnTo>
                <a:lnTo>
                  <a:pt x="9800497" y="2441194"/>
                </a:lnTo>
                <a:lnTo>
                  <a:pt x="9788162" y="2392803"/>
                </a:lnTo>
                <a:lnTo>
                  <a:pt x="9775357" y="2344602"/>
                </a:lnTo>
                <a:lnTo>
                  <a:pt x="9762084" y="2296593"/>
                </a:lnTo>
                <a:lnTo>
                  <a:pt x="9748346" y="2248780"/>
                </a:lnTo>
                <a:lnTo>
                  <a:pt x="9734145" y="2201165"/>
                </a:lnTo>
                <a:lnTo>
                  <a:pt x="9719485" y="2153751"/>
                </a:lnTo>
                <a:lnTo>
                  <a:pt x="9704367" y="2106540"/>
                </a:lnTo>
                <a:lnTo>
                  <a:pt x="9688794" y="2059535"/>
                </a:lnTo>
                <a:lnTo>
                  <a:pt x="9672770" y="2012738"/>
                </a:lnTo>
                <a:lnTo>
                  <a:pt x="9656295" y="1966152"/>
                </a:lnTo>
                <a:lnTo>
                  <a:pt x="9639374" y="1919779"/>
                </a:lnTo>
                <a:lnTo>
                  <a:pt x="9622008" y="1873623"/>
                </a:lnTo>
                <a:lnTo>
                  <a:pt x="9604200" y="1827686"/>
                </a:lnTo>
                <a:lnTo>
                  <a:pt x="9585954" y="1781970"/>
                </a:lnTo>
                <a:lnTo>
                  <a:pt x="9567270" y="1736478"/>
                </a:lnTo>
                <a:lnTo>
                  <a:pt x="9548153" y="1691213"/>
                </a:lnTo>
                <a:lnTo>
                  <a:pt x="9528604" y="1646177"/>
                </a:lnTo>
                <a:lnTo>
                  <a:pt x="9508626" y="1601372"/>
                </a:lnTo>
                <a:lnTo>
                  <a:pt x="9488222" y="1556802"/>
                </a:lnTo>
                <a:lnTo>
                  <a:pt x="9467395" y="1512469"/>
                </a:lnTo>
                <a:lnTo>
                  <a:pt x="9446146" y="1468376"/>
                </a:lnTo>
                <a:lnTo>
                  <a:pt x="9424480" y="1424525"/>
                </a:lnTo>
                <a:lnTo>
                  <a:pt x="9402397" y="1380918"/>
                </a:lnTo>
                <a:lnTo>
                  <a:pt x="9379901" y="1337559"/>
                </a:lnTo>
                <a:lnTo>
                  <a:pt x="9356994" y="1294450"/>
                </a:lnTo>
                <a:lnTo>
                  <a:pt x="9333680" y="1251593"/>
                </a:lnTo>
                <a:lnTo>
                  <a:pt x="9309959" y="1208992"/>
                </a:lnTo>
                <a:lnTo>
                  <a:pt x="9285836" y="1166648"/>
                </a:lnTo>
                <a:lnTo>
                  <a:pt x="9261313" y="1124565"/>
                </a:lnTo>
                <a:lnTo>
                  <a:pt x="9236392" y="1082745"/>
                </a:lnTo>
                <a:lnTo>
                  <a:pt x="9211076" y="1041190"/>
                </a:lnTo>
                <a:lnTo>
                  <a:pt x="9185368" y="999904"/>
                </a:lnTo>
                <a:lnTo>
                  <a:pt x="9159270" y="958888"/>
                </a:lnTo>
                <a:lnTo>
                  <a:pt x="9132784" y="918146"/>
                </a:lnTo>
                <a:lnTo>
                  <a:pt x="9105914" y="877679"/>
                </a:lnTo>
                <a:lnTo>
                  <a:pt x="9078662" y="837491"/>
                </a:lnTo>
                <a:lnTo>
                  <a:pt x="9051030" y="797584"/>
                </a:lnTo>
                <a:lnTo>
                  <a:pt x="9023021" y="757961"/>
                </a:lnTo>
                <a:lnTo>
                  <a:pt x="8994639" y="718625"/>
                </a:lnTo>
                <a:lnTo>
                  <a:pt x="8965884" y="679577"/>
                </a:lnTo>
                <a:lnTo>
                  <a:pt x="8936760" y="640821"/>
                </a:lnTo>
                <a:lnTo>
                  <a:pt x="8907270" y="602359"/>
                </a:lnTo>
                <a:lnTo>
                  <a:pt x="8877416" y="564194"/>
                </a:lnTo>
                <a:lnTo>
                  <a:pt x="8847201" y="526328"/>
                </a:lnTo>
                <a:lnTo>
                  <a:pt x="8816626" y="488764"/>
                </a:lnTo>
                <a:lnTo>
                  <a:pt x="8785696" y="451504"/>
                </a:lnTo>
                <a:lnTo>
                  <a:pt x="8754412" y="414552"/>
                </a:lnTo>
                <a:lnTo>
                  <a:pt x="8722778" y="377909"/>
                </a:lnTo>
                <a:lnTo>
                  <a:pt x="8690795" y="341579"/>
                </a:lnTo>
                <a:lnTo>
                  <a:pt x="8658466" y="305564"/>
                </a:lnTo>
                <a:lnTo>
                  <a:pt x="8625794" y="269866"/>
                </a:lnTo>
                <a:lnTo>
                  <a:pt x="8592782" y="234488"/>
                </a:lnTo>
                <a:lnTo>
                  <a:pt x="8559432" y="199433"/>
                </a:lnTo>
                <a:lnTo>
                  <a:pt x="8525746" y="164703"/>
                </a:lnTo>
                <a:lnTo>
                  <a:pt x="8491728" y="130301"/>
                </a:lnTo>
                <a:lnTo>
                  <a:pt x="83552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4"/>
          <p:cNvSpPr txBox="1"/>
          <p:nvPr>
            <p:ph type="title"/>
          </p:nvPr>
        </p:nvSpPr>
        <p:spPr>
          <a:xfrm>
            <a:off x="4120006" y="2699130"/>
            <a:ext cx="3951986" cy="1122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11062716" y="6432777"/>
            <a:ext cx="23812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11062716" y="6432777"/>
            <a:ext cx="23812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0" i="0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4120006" y="2699130"/>
            <a:ext cx="3951986" cy="1122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440842" y="1656969"/>
            <a:ext cx="11310315" cy="2386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11062716" y="6432777"/>
            <a:ext cx="23812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6.png"/><Relationship Id="rId13" Type="http://schemas.openxmlformats.org/officeDocument/2006/relationships/image" Target="../media/image12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5" Type="http://schemas.openxmlformats.org/officeDocument/2006/relationships/image" Target="../media/image2.png"/><Relationship Id="rId14" Type="http://schemas.openxmlformats.org/officeDocument/2006/relationships/image" Target="../media/image8.png"/><Relationship Id="rId16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9.png"/><Relationship Id="rId8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9.png"/><Relationship Id="rId4" Type="http://schemas.openxmlformats.org/officeDocument/2006/relationships/image" Target="../media/image77.png"/><Relationship Id="rId5" Type="http://schemas.openxmlformats.org/officeDocument/2006/relationships/image" Target="../media/image72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6.png"/><Relationship Id="rId10" Type="http://schemas.openxmlformats.org/officeDocument/2006/relationships/image" Target="../media/image71.png"/><Relationship Id="rId13" Type="http://schemas.openxmlformats.org/officeDocument/2006/relationships/image" Target="../media/image80.png"/><Relationship Id="rId1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74.png"/><Relationship Id="rId15" Type="http://schemas.openxmlformats.org/officeDocument/2006/relationships/image" Target="../media/image82.jpg"/><Relationship Id="rId14" Type="http://schemas.openxmlformats.org/officeDocument/2006/relationships/image" Target="../media/image90.jp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75.png"/><Relationship Id="rId8" Type="http://schemas.openxmlformats.org/officeDocument/2006/relationships/image" Target="../media/image66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86.png"/><Relationship Id="rId10" Type="http://schemas.openxmlformats.org/officeDocument/2006/relationships/image" Target="../media/image85.png"/><Relationship Id="rId13" Type="http://schemas.openxmlformats.org/officeDocument/2006/relationships/image" Target="../media/image89.jpg"/><Relationship Id="rId1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1.png"/><Relationship Id="rId4" Type="http://schemas.openxmlformats.org/officeDocument/2006/relationships/image" Target="../media/image87.png"/><Relationship Id="rId9" Type="http://schemas.openxmlformats.org/officeDocument/2006/relationships/image" Target="../media/image83.png"/><Relationship Id="rId5" Type="http://schemas.openxmlformats.org/officeDocument/2006/relationships/image" Target="../media/image95.png"/><Relationship Id="rId6" Type="http://schemas.openxmlformats.org/officeDocument/2006/relationships/image" Target="../media/image84.png"/><Relationship Id="rId7" Type="http://schemas.openxmlformats.org/officeDocument/2006/relationships/image" Target="../media/image75.png"/><Relationship Id="rId8" Type="http://schemas.openxmlformats.org/officeDocument/2006/relationships/image" Target="../media/image9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2.jpg"/><Relationship Id="rId4" Type="http://schemas.openxmlformats.org/officeDocument/2006/relationships/image" Target="../media/image91.jp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8.png"/><Relationship Id="rId4" Type="http://schemas.openxmlformats.org/officeDocument/2006/relationships/image" Target="../media/image96.png"/><Relationship Id="rId9" Type="http://schemas.openxmlformats.org/officeDocument/2006/relationships/image" Target="../media/image102.png"/><Relationship Id="rId5" Type="http://schemas.openxmlformats.org/officeDocument/2006/relationships/image" Target="../media/image94.png"/><Relationship Id="rId6" Type="http://schemas.openxmlformats.org/officeDocument/2006/relationships/image" Target="../media/image99.png"/><Relationship Id="rId7" Type="http://schemas.openxmlformats.org/officeDocument/2006/relationships/image" Target="../media/image97.png"/><Relationship Id="rId8" Type="http://schemas.openxmlformats.org/officeDocument/2006/relationships/image" Target="../media/image10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6.jpg"/><Relationship Id="rId4" Type="http://schemas.openxmlformats.org/officeDocument/2006/relationships/image" Target="../media/image104.jp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6.png"/><Relationship Id="rId1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3.png"/><Relationship Id="rId4" Type="http://schemas.openxmlformats.org/officeDocument/2006/relationships/image" Target="../media/image110.jpg"/><Relationship Id="rId9" Type="http://schemas.openxmlformats.org/officeDocument/2006/relationships/image" Target="../media/image114.png"/><Relationship Id="rId5" Type="http://schemas.openxmlformats.org/officeDocument/2006/relationships/image" Target="../media/image111.png"/><Relationship Id="rId6" Type="http://schemas.openxmlformats.org/officeDocument/2006/relationships/image" Target="../media/image113.png"/><Relationship Id="rId7" Type="http://schemas.openxmlformats.org/officeDocument/2006/relationships/image" Target="../media/image109.png"/><Relationship Id="rId8" Type="http://schemas.openxmlformats.org/officeDocument/2006/relationships/image" Target="../media/image10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3.jpg"/><Relationship Id="rId4" Type="http://schemas.openxmlformats.org/officeDocument/2006/relationships/image" Target="../media/image139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8.png"/><Relationship Id="rId10" Type="http://schemas.openxmlformats.org/officeDocument/2006/relationships/image" Target="../media/image126.png"/><Relationship Id="rId13" Type="http://schemas.openxmlformats.org/officeDocument/2006/relationships/image" Target="../media/image132.png"/><Relationship Id="rId12" Type="http://schemas.openxmlformats.org/officeDocument/2006/relationships/image" Target="../media/image12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4.png"/><Relationship Id="rId4" Type="http://schemas.openxmlformats.org/officeDocument/2006/relationships/image" Target="../media/image119.png"/><Relationship Id="rId9" Type="http://schemas.openxmlformats.org/officeDocument/2006/relationships/image" Target="../media/image137.png"/><Relationship Id="rId15" Type="http://schemas.openxmlformats.org/officeDocument/2006/relationships/image" Target="../media/image138.png"/><Relationship Id="rId14" Type="http://schemas.openxmlformats.org/officeDocument/2006/relationships/image" Target="../media/image133.png"/><Relationship Id="rId16" Type="http://schemas.openxmlformats.org/officeDocument/2006/relationships/image" Target="../media/image135.png"/><Relationship Id="rId5" Type="http://schemas.openxmlformats.org/officeDocument/2006/relationships/image" Target="../media/image115.png"/><Relationship Id="rId6" Type="http://schemas.openxmlformats.org/officeDocument/2006/relationships/image" Target="../media/image122.png"/><Relationship Id="rId7" Type="http://schemas.openxmlformats.org/officeDocument/2006/relationships/image" Target="../media/image125.png"/><Relationship Id="rId8" Type="http://schemas.openxmlformats.org/officeDocument/2006/relationships/image" Target="../media/image121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0.jpg"/><Relationship Id="rId9" Type="http://schemas.openxmlformats.org/officeDocument/2006/relationships/image" Target="../media/image21.png"/><Relationship Id="rId5" Type="http://schemas.openxmlformats.org/officeDocument/2006/relationships/image" Target="../media/image25.png"/><Relationship Id="rId6" Type="http://schemas.openxmlformats.org/officeDocument/2006/relationships/image" Target="../media/image31.png"/><Relationship Id="rId7" Type="http://schemas.openxmlformats.org/officeDocument/2006/relationships/image" Target="../media/image18.png"/><Relationship Id="rId8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9" Type="http://schemas.openxmlformats.org/officeDocument/2006/relationships/image" Target="../media/image45.png"/><Relationship Id="rId5" Type="http://schemas.openxmlformats.org/officeDocument/2006/relationships/image" Target="../media/image29.png"/><Relationship Id="rId6" Type="http://schemas.openxmlformats.org/officeDocument/2006/relationships/image" Target="../media/image36.png"/><Relationship Id="rId7" Type="http://schemas.openxmlformats.org/officeDocument/2006/relationships/image" Target="../media/image38.png"/><Relationship Id="rId8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2.png"/><Relationship Id="rId4" Type="http://schemas.openxmlformats.org/officeDocument/2006/relationships/image" Target="../media/image39.png"/><Relationship Id="rId9" Type="http://schemas.openxmlformats.org/officeDocument/2006/relationships/image" Target="../media/image50.png"/><Relationship Id="rId5" Type="http://schemas.openxmlformats.org/officeDocument/2006/relationships/image" Target="../media/image48.png"/><Relationship Id="rId6" Type="http://schemas.openxmlformats.org/officeDocument/2006/relationships/image" Target="../media/image44.png"/><Relationship Id="rId7" Type="http://schemas.openxmlformats.org/officeDocument/2006/relationships/image" Target="../media/image41.png"/><Relationship Id="rId8" Type="http://schemas.openxmlformats.org/officeDocument/2006/relationships/image" Target="../media/image4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png"/><Relationship Id="rId4" Type="http://schemas.openxmlformats.org/officeDocument/2006/relationships/image" Target="../media/image46.png"/><Relationship Id="rId9" Type="http://schemas.openxmlformats.org/officeDocument/2006/relationships/image" Target="../media/image55.jpg"/><Relationship Id="rId5" Type="http://schemas.openxmlformats.org/officeDocument/2006/relationships/image" Target="../media/image47.png"/><Relationship Id="rId6" Type="http://schemas.openxmlformats.org/officeDocument/2006/relationships/image" Target="../media/image49.png"/><Relationship Id="rId7" Type="http://schemas.openxmlformats.org/officeDocument/2006/relationships/image" Target="../media/image54.png"/><Relationship Id="rId8" Type="http://schemas.openxmlformats.org/officeDocument/2006/relationships/image" Target="../media/image5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6.png"/><Relationship Id="rId4" Type="http://schemas.openxmlformats.org/officeDocument/2006/relationships/image" Target="../media/image59.png"/><Relationship Id="rId5" Type="http://schemas.openxmlformats.org/officeDocument/2006/relationships/image" Target="../media/image5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3.jpg"/><Relationship Id="rId4" Type="http://schemas.openxmlformats.org/officeDocument/2006/relationships/image" Target="../media/image61.jpg"/><Relationship Id="rId5" Type="http://schemas.openxmlformats.org/officeDocument/2006/relationships/image" Target="../media/image67.jpg"/><Relationship Id="rId6" Type="http://schemas.openxmlformats.org/officeDocument/2006/relationships/image" Target="../media/image5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8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1"/>
          <p:cNvGrpSpPr/>
          <p:nvPr/>
        </p:nvGrpSpPr>
        <p:grpSpPr>
          <a:xfrm>
            <a:off x="0" y="0"/>
            <a:ext cx="12191999" cy="6857997"/>
            <a:chOff x="0" y="0"/>
            <a:chExt cx="12191999" cy="6857997"/>
          </a:xfrm>
        </p:grpSpPr>
        <p:pic>
          <p:nvPicPr>
            <p:cNvPr id="49" name="Google Shape;49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191999" cy="6857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50;p1"/>
            <p:cNvSpPr/>
            <p:nvPr/>
          </p:nvSpPr>
          <p:spPr>
            <a:xfrm>
              <a:off x="10079735" y="714755"/>
              <a:ext cx="226060" cy="269875"/>
            </a:xfrm>
            <a:custGeom>
              <a:rect b="b" l="l" r="r" t="t"/>
              <a:pathLst>
                <a:path extrusionOk="0" h="269875" w="226059">
                  <a:moveTo>
                    <a:pt x="112775" y="0"/>
                  </a:moveTo>
                  <a:lnTo>
                    <a:pt x="68901" y="10590"/>
                  </a:lnTo>
                  <a:lnTo>
                    <a:pt x="33051" y="39481"/>
                  </a:lnTo>
                  <a:lnTo>
                    <a:pt x="8870" y="82349"/>
                  </a:lnTo>
                  <a:lnTo>
                    <a:pt x="0" y="134874"/>
                  </a:lnTo>
                  <a:lnTo>
                    <a:pt x="8870" y="187398"/>
                  </a:lnTo>
                  <a:lnTo>
                    <a:pt x="33051" y="230266"/>
                  </a:lnTo>
                  <a:lnTo>
                    <a:pt x="68901" y="259157"/>
                  </a:lnTo>
                  <a:lnTo>
                    <a:pt x="112775" y="269748"/>
                  </a:lnTo>
                  <a:lnTo>
                    <a:pt x="156650" y="259157"/>
                  </a:lnTo>
                  <a:lnTo>
                    <a:pt x="192500" y="230266"/>
                  </a:lnTo>
                  <a:lnTo>
                    <a:pt x="216681" y="187398"/>
                  </a:lnTo>
                  <a:lnTo>
                    <a:pt x="225552" y="134874"/>
                  </a:lnTo>
                  <a:lnTo>
                    <a:pt x="216681" y="82349"/>
                  </a:lnTo>
                  <a:lnTo>
                    <a:pt x="192500" y="39481"/>
                  </a:lnTo>
                  <a:lnTo>
                    <a:pt x="156650" y="10590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Google Shape;51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95943" y="126492"/>
              <a:ext cx="2930651" cy="1804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795527"/>
              <a:ext cx="3632706" cy="5309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620" y="795527"/>
              <a:ext cx="2014727" cy="3631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620" y="2063495"/>
              <a:ext cx="2014727" cy="479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3653028"/>
              <a:ext cx="3632706" cy="3198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2482595"/>
              <a:ext cx="2612897" cy="3831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2482595"/>
              <a:ext cx="1450847" cy="2621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3398520"/>
              <a:ext cx="1450847" cy="3459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0" y="4544567"/>
              <a:ext cx="2612897" cy="1769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0" y="4657344"/>
              <a:ext cx="986027" cy="2200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79347" y="4657344"/>
              <a:ext cx="1016508" cy="2200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0" y="0"/>
              <a:ext cx="4454652" cy="5983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0" y="984503"/>
              <a:ext cx="560831" cy="1278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0" y="2063495"/>
              <a:ext cx="1379219" cy="3052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0" y="3630167"/>
              <a:ext cx="1161287" cy="21488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1"/>
          <p:cNvSpPr txBox="1"/>
          <p:nvPr/>
        </p:nvSpPr>
        <p:spPr>
          <a:xfrm>
            <a:off x="3105404" y="2574493"/>
            <a:ext cx="8098155" cy="1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4444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5F4700"/>
                </a:solidFill>
                <a:latin typeface="Trebuchet MS"/>
                <a:ea typeface="Trebuchet MS"/>
                <a:cs typeface="Trebuchet MS"/>
                <a:sym typeface="Trebuchet MS"/>
              </a:rPr>
              <a:t>Challenges in Diagnosis &amp;  Management of Sickle Cell Disease:  An Experience from Tamil Nadu</a:t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3800602" y="4715078"/>
            <a:ext cx="7211695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3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Presented by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Tmt. Shilpa Prabhakar Satish, I.A.S.,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Mission Director, National Health Mission - Tamil Nadu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46403" y="248411"/>
            <a:ext cx="1847088" cy="1847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10"/>
          <p:cNvGrpSpPr/>
          <p:nvPr/>
        </p:nvGrpSpPr>
        <p:grpSpPr>
          <a:xfrm>
            <a:off x="407670" y="1104137"/>
            <a:ext cx="2220595" cy="1099186"/>
            <a:chOff x="407670" y="1104137"/>
            <a:chExt cx="2220595" cy="1099186"/>
          </a:xfrm>
        </p:grpSpPr>
        <p:sp>
          <p:nvSpPr>
            <p:cNvPr id="295" name="Google Shape;295;p10"/>
            <p:cNvSpPr/>
            <p:nvPr/>
          </p:nvSpPr>
          <p:spPr>
            <a:xfrm>
              <a:off x="407670" y="1104137"/>
              <a:ext cx="2220595" cy="1099185"/>
            </a:xfrm>
            <a:custGeom>
              <a:rect b="b" l="l" r="r" t="t"/>
              <a:pathLst>
                <a:path extrusionOk="0" h="1099185" w="2220595">
                  <a:moveTo>
                    <a:pt x="2220087" y="549402"/>
                  </a:moveTo>
                  <a:lnTo>
                    <a:pt x="2209190" y="543052"/>
                  </a:lnTo>
                  <a:lnTo>
                    <a:pt x="2134489" y="499491"/>
                  </a:lnTo>
                  <a:lnTo>
                    <a:pt x="2131568" y="497713"/>
                  </a:lnTo>
                  <a:lnTo>
                    <a:pt x="2127631" y="498729"/>
                  </a:lnTo>
                  <a:lnTo>
                    <a:pt x="2124075" y="504825"/>
                  </a:lnTo>
                  <a:lnTo>
                    <a:pt x="2125091" y="508635"/>
                  </a:lnTo>
                  <a:lnTo>
                    <a:pt x="2184069" y="543052"/>
                  </a:lnTo>
                  <a:lnTo>
                    <a:pt x="1831848" y="543052"/>
                  </a:lnTo>
                  <a:lnTo>
                    <a:pt x="1831848" y="0"/>
                  </a:lnTo>
                  <a:lnTo>
                    <a:pt x="0" y="0"/>
                  </a:lnTo>
                  <a:lnTo>
                    <a:pt x="0" y="1098804"/>
                  </a:lnTo>
                  <a:lnTo>
                    <a:pt x="1831848" y="1098804"/>
                  </a:lnTo>
                  <a:lnTo>
                    <a:pt x="1831848" y="555752"/>
                  </a:lnTo>
                  <a:lnTo>
                    <a:pt x="2184069" y="555752"/>
                  </a:lnTo>
                  <a:lnTo>
                    <a:pt x="2125091" y="590169"/>
                  </a:lnTo>
                  <a:lnTo>
                    <a:pt x="2124075" y="593979"/>
                  </a:lnTo>
                  <a:lnTo>
                    <a:pt x="2127631" y="600075"/>
                  </a:lnTo>
                  <a:lnTo>
                    <a:pt x="2131568" y="601091"/>
                  </a:lnTo>
                  <a:lnTo>
                    <a:pt x="2134489" y="599313"/>
                  </a:lnTo>
                  <a:lnTo>
                    <a:pt x="2209190" y="555752"/>
                  </a:lnTo>
                  <a:lnTo>
                    <a:pt x="2220087" y="549402"/>
                  </a:lnTo>
                  <a:close/>
                </a:path>
              </a:pathLst>
            </a:custGeom>
            <a:solidFill>
              <a:srgbClr val="E9703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407670" y="1104138"/>
              <a:ext cx="1831975" cy="1099185"/>
            </a:xfrm>
            <a:custGeom>
              <a:rect b="b" l="l" r="r" t="t"/>
              <a:pathLst>
                <a:path extrusionOk="0" h="1099185" w="1831975">
                  <a:moveTo>
                    <a:pt x="0" y="1098803"/>
                  </a:moveTo>
                  <a:lnTo>
                    <a:pt x="1831848" y="1098803"/>
                  </a:lnTo>
                  <a:lnTo>
                    <a:pt x="1831848" y="0"/>
                  </a:lnTo>
                  <a:lnTo>
                    <a:pt x="0" y="0"/>
                  </a:lnTo>
                  <a:lnTo>
                    <a:pt x="0" y="1098803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7" name="Google Shape;297;p10"/>
          <p:cNvSpPr txBox="1"/>
          <p:nvPr/>
        </p:nvSpPr>
        <p:spPr>
          <a:xfrm>
            <a:off x="407669" y="1104138"/>
            <a:ext cx="1831975" cy="1099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2550" lvl="0" marL="209550" marR="120014" rtl="0" algn="l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 Mothers of all  30 tribal blocks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98" name="Google Shape;298;p10"/>
          <p:cNvGrpSpPr/>
          <p:nvPr/>
        </p:nvGrpSpPr>
        <p:grpSpPr>
          <a:xfrm>
            <a:off x="1271143" y="1104137"/>
            <a:ext cx="3221355" cy="1487170"/>
            <a:chOff x="1271143" y="1104137"/>
            <a:chExt cx="3221355" cy="1487170"/>
          </a:xfrm>
        </p:grpSpPr>
        <p:sp>
          <p:nvSpPr>
            <p:cNvPr id="299" name="Google Shape;299;p10"/>
            <p:cNvSpPr/>
            <p:nvPr/>
          </p:nvSpPr>
          <p:spPr>
            <a:xfrm>
              <a:off x="1271143" y="1104137"/>
              <a:ext cx="3221355" cy="1487170"/>
            </a:xfrm>
            <a:custGeom>
              <a:rect b="b" l="l" r="r" t="t"/>
              <a:pathLst>
                <a:path extrusionOk="0" h="1487170" w="3221354">
                  <a:moveTo>
                    <a:pt x="3220847" y="0"/>
                  </a:moveTo>
                  <a:lnTo>
                    <a:pt x="1388999" y="0"/>
                  </a:lnTo>
                  <a:lnTo>
                    <a:pt x="1388999" y="1098804"/>
                  </a:lnTo>
                  <a:lnTo>
                    <a:pt x="2297557" y="1098804"/>
                  </a:lnTo>
                  <a:lnTo>
                    <a:pt x="2297557" y="1302512"/>
                  </a:lnTo>
                  <a:lnTo>
                    <a:pt x="51689" y="1302512"/>
                  </a:lnTo>
                  <a:lnTo>
                    <a:pt x="51689" y="1461935"/>
                  </a:lnTo>
                  <a:lnTo>
                    <a:pt x="46228" y="1471295"/>
                  </a:lnTo>
                  <a:lnTo>
                    <a:pt x="51676" y="1461935"/>
                  </a:lnTo>
                  <a:lnTo>
                    <a:pt x="51689" y="1302512"/>
                  </a:lnTo>
                  <a:lnTo>
                    <a:pt x="45339" y="1302512"/>
                  </a:lnTo>
                  <a:lnTo>
                    <a:pt x="45339" y="1451051"/>
                  </a:lnTo>
                  <a:lnTo>
                    <a:pt x="10922" y="1392047"/>
                  </a:lnTo>
                  <a:lnTo>
                    <a:pt x="7112" y="1391031"/>
                  </a:lnTo>
                  <a:lnTo>
                    <a:pt x="1016" y="1394587"/>
                  </a:lnTo>
                  <a:lnTo>
                    <a:pt x="0" y="1398524"/>
                  </a:lnTo>
                  <a:lnTo>
                    <a:pt x="1778" y="1401445"/>
                  </a:lnTo>
                  <a:lnTo>
                    <a:pt x="51689" y="1487043"/>
                  </a:lnTo>
                  <a:lnTo>
                    <a:pt x="59016" y="1474470"/>
                  </a:lnTo>
                  <a:lnTo>
                    <a:pt x="101600" y="1401445"/>
                  </a:lnTo>
                  <a:lnTo>
                    <a:pt x="103378" y="1398524"/>
                  </a:lnTo>
                  <a:lnTo>
                    <a:pt x="102362" y="1394587"/>
                  </a:lnTo>
                  <a:lnTo>
                    <a:pt x="96266" y="1391031"/>
                  </a:lnTo>
                  <a:lnTo>
                    <a:pt x="92456" y="1392047"/>
                  </a:lnTo>
                  <a:lnTo>
                    <a:pt x="58039" y="1451051"/>
                  </a:lnTo>
                  <a:lnTo>
                    <a:pt x="58039" y="1315212"/>
                  </a:lnTo>
                  <a:lnTo>
                    <a:pt x="2310257" y="1315212"/>
                  </a:lnTo>
                  <a:lnTo>
                    <a:pt x="2310257" y="1302512"/>
                  </a:lnTo>
                  <a:lnTo>
                    <a:pt x="2310257" y="1098804"/>
                  </a:lnTo>
                  <a:lnTo>
                    <a:pt x="3220847" y="1098804"/>
                  </a:lnTo>
                  <a:lnTo>
                    <a:pt x="3220847" y="0"/>
                  </a:lnTo>
                  <a:close/>
                </a:path>
              </a:pathLst>
            </a:custGeom>
            <a:solidFill>
              <a:srgbClr val="186B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660141" y="1104138"/>
              <a:ext cx="1831975" cy="1099185"/>
            </a:xfrm>
            <a:custGeom>
              <a:rect b="b" l="l" r="r" t="t"/>
              <a:pathLst>
                <a:path extrusionOk="0" h="1099185" w="1831975">
                  <a:moveTo>
                    <a:pt x="0" y="1098803"/>
                  </a:moveTo>
                  <a:lnTo>
                    <a:pt x="1831848" y="1098803"/>
                  </a:lnTo>
                  <a:lnTo>
                    <a:pt x="1831848" y="0"/>
                  </a:lnTo>
                  <a:lnTo>
                    <a:pt x="0" y="0"/>
                  </a:lnTo>
                  <a:lnTo>
                    <a:pt x="0" y="1098803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10"/>
          <p:cNvSpPr txBox="1"/>
          <p:nvPr/>
        </p:nvSpPr>
        <p:spPr>
          <a:xfrm>
            <a:off x="2660142" y="1104138"/>
            <a:ext cx="1831975" cy="1099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4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CBC &amp; HPLC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14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Tests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02" name="Google Shape;302;p10"/>
          <p:cNvGrpSpPr/>
          <p:nvPr/>
        </p:nvGrpSpPr>
        <p:grpSpPr>
          <a:xfrm>
            <a:off x="407670" y="2623565"/>
            <a:ext cx="2220595" cy="1099186"/>
            <a:chOff x="407670" y="2623565"/>
            <a:chExt cx="2220595" cy="1099186"/>
          </a:xfrm>
        </p:grpSpPr>
        <p:sp>
          <p:nvSpPr>
            <p:cNvPr id="303" name="Google Shape;303;p10"/>
            <p:cNvSpPr/>
            <p:nvPr/>
          </p:nvSpPr>
          <p:spPr>
            <a:xfrm>
              <a:off x="407670" y="2623565"/>
              <a:ext cx="2220595" cy="1099185"/>
            </a:xfrm>
            <a:custGeom>
              <a:rect b="b" l="l" r="r" t="t"/>
              <a:pathLst>
                <a:path extrusionOk="0" h="1099185" w="2220595">
                  <a:moveTo>
                    <a:pt x="2220074" y="549414"/>
                  </a:moveTo>
                  <a:lnTo>
                    <a:pt x="2209190" y="543052"/>
                  </a:lnTo>
                  <a:lnTo>
                    <a:pt x="2134489" y="499491"/>
                  </a:lnTo>
                  <a:lnTo>
                    <a:pt x="2131568" y="497713"/>
                  </a:lnTo>
                  <a:lnTo>
                    <a:pt x="2127631" y="498729"/>
                  </a:lnTo>
                  <a:lnTo>
                    <a:pt x="2124075" y="504825"/>
                  </a:lnTo>
                  <a:lnTo>
                    <a:pt x="2125091" y="508635"/>
                  </a:lnTo>
                  <a:lnTo>
                    <a:pt x="2184057" y="543052"/>
                  </a:lnTo>
                  <a:lnTo>
                    <a:pt x="1831848" y="543052"/>
                  </a:lnTo>
                  <a:lnTo>
                    <a:pt x="1831848" y="0"/>
                  </a:lnTo>
                  <a:lnTo>
                    <a:pt x="0" y="0"/>
                  </a:lnTo>
                  <a:lnTo>
                    <a:pt x="0" y="1098804"/>
                  </a:lnTo>
                  <a:lnTo>
                    <a:pt x="1831848" y="1098804"/>
                  </a:lnTo>
                  <a:lnTo>
                    <a:pt x="1831848" y="555752"/>
                  </a:lnTo>
                  <a:lnTo>
                    <a:pt x="2184082" y="555752"/>
                  </a:lnTo>
                  <a:lnTo>
                    <a:pt x="2194966" y="549414"/>
                  </a:lnTo>
                  <a:lnTo>
                    <a:pt x="2125091" y="590169"/>
                  </a:lnTo>
                  <a:lnTo>
                    <a:pt x="2124075" y="593979"/>
                  </a:lnTo>
                  <a:lnTo>
                    <a:pt x="2127631" y="600075"/>
                  </a:lnTo>
                  <a:lnTo>
                    <a:pt x="2131568" y="601091"/>
                  </a:lnTo>
                  <a:lnTo>
                    <a:pt x="2134489" y="599313"/>
                  </a:lnTo>
                  <a:lnTo>
                    <a:pt x="2209190" y="555752"/>
                  </a:lnTo>
                  <a:lnTo>
                    <a:pt x="2220074" y="549414"/>
                  </a:lnTo>
                  <a:close/>
                </a:path>
              </a:pathLst>
            </a:custGeom>
            <a:solidFill>
              <a:srgbClr val="0E9E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407670" y="2623566"/>
              <a:ext cx="1831975" cy="1099185"/>
            </a:xfrm>
            <a:custGeom>
              <a:rect b="b" l="l" r="r" t="t"/>
              <a:pathLst>
                <a:path extrusionOk="0" h="1099185" w="1831975">
                  <a:moveTo>
                    <a:pt x="0" y="1098804"/>
                  </a:moveTo>
                  <a:lnTo>
                    <a:pt x="1831848" y="1098804"/>
                  </a:lnTo>
                  <a:lnTo>
                    <a:pt x="1831848" y="0"/>
                  </a:lnTo>
                  <a:lnTo>
                    <a:pt x="0" y="0"/>
                  </a:lnTo>
                  <a:lnTo>
                    <a:pt x="0" y="1098804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10"/>
          <p:cNvSpPr txBox="1"/>
          <p:nvPr/>
        </p:nvSpPr>
        <p:spPr>
          <a:xfrm>
            <a:off x="407669" y="2623566"/>
            <a:ext cx="1831975" cy="1099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675">
            <a:spAutoFit/>
          </a:bodyPr>
          <a:lstStyle/>
          <a:p>
            <a:pPr indent="0" lvl="0" marL="252729" marR="0" rtl="0" algn="just">
              <a:lnSpc>
                <a:spcPct val="114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If, Mothers are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60959" lvl="0" marL="429259" marR="423544" rtl="0" algn="just">
              <a:lnSpc>
                <a:spcPct val="916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+ve, their  husband  counseled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06" name="Google Shape;306;p10"/>
          <p:cNvGrpSpPr/>
          <p:nvPr/>
        </p:nvGrpSpPr>
        <p:grpSpPr>
          <a:xfrm>
            <a:off x="1271143" y="2623565"/>
            <a:ext cx="3221355" cy="1487170"/>
            <a:chOff x="1271143" y="2623565"/>
            <a:chExt cx="3221355" cy="1487170"/>
          </a:xfrm>
        </p:grpSpPr>
        <p:sp>
          <p:nvSpPr>
            <p:cNvPr id="307" name="Google Shape;307;p10"/>
            <p:cNvSpPr/>
            <p:nvPr/>
          </p:nvSpPr>
          <p:spPr>
            <a:xfrm>
              <a:off x="1271143" y="2623565"/>
              <a:ext cx="3221355" cy="1487170"/>
            </a:xfrm>
            <a:custGeom>
              <a:rect b="b" l="l" r="r" t="t"/>
              <a:pathLst>
                <a:path extrusionOk="0" h="1487170" w="3221354">
                  <a:moveTo>
                    <a:pt x="3220847" y="0"/>
                  </a:moveTo>
                  <a:lnTo>
                    <a:pt x="1388999" y="0"/>
                  </a:lnTo>
                  <a:lnTo>
                    <a:pt x="1388999" y="1098804"/>
                  </a:lnTo>
                  <a:lnTo>
                    <a:pt x="2297557" y="1098804"/>
                  </a:lnTo>
                  <a:lnTo>
                    <a:pt x="2297557" y="1302512"/>
                  </a:lnTo>
                  <a:lnTo>
                    <a:pt x="45339" y="1302512"/>
                  </a:lnTo>
                  <a:lnTo>
                    <a:pt x="45339" y="1451051"/>
                  </a:lnTo>
                  <a:lnTo>
                    <a:pt x="10922" y="1392047"/>
                  </a:lnTo>
                  <a:lnTo>
                    <a:pt x="7112" y="1391031"/>
                  </a:lnTo>
                  <a:lnTo>
                    <a:pt x="1016" y="1394587"/>
                  </a:lnTo>
                  <a:lnTo>
                    <a:pt x="0" y="1398524"/>
                  </a:lnTo>
                  <a:lnTo>
                    <a:pt x="1778" y="1401445"/>
                  </a:lnTo>
                  <a:lnTo>
                    <a:pt x="51689" y="1487043"/>
                  </a:lnTo>
                  <a:lnTo>
                    <a:pt x="59016" y="1474470"/>
                  </a:lnTo>
                  <a:lnTo>
                    <a:pt x="101600" y="1401445"/>
                  </a:lnTo>
                  <a:lnTo>
                    <a:pt x="103378" y="1398524"/>
                  </a:lnTo>
                  <a:lnTo>
                    <a:pt x="102362" y="1394587"/>
                  </a:lnTo>
                  <a:lnTo>
                    <a:pt x="96266" y="1391031"/>
                  </a:lnTo>
                  <a:lnTo>
                    <a:pt x="92456" y="1392047"/>
                  </a:lnTo>
                  <a:lnTo>
                    <a:pt x="58039" y="1451051"/>
                  </a:lnTo>
                  <a:lnTo>
                    <a:pt x="51689" y="1461935"/>
                  </a:lnTo>
                  <a:lnTo>
                    <a:pt x="58026" y="1451051"/>
                  </a:lnTo>
                  <a:lnTo>
                    <a:pt x="58039" y="1315212"/>
                  </a:lnTo>
                  <a:lnTo>
                    <a:pt x="2310257" y="1315212"/>
                  </a:lnTo>
                  <a:lnTo>
                    <a:pt x="2310257" y="1302512"/>
                  </a:lnTo>
                  <a:lnTo>
                    <a:pt x="2310257" y="1098804"/>
                  </a:lnTo>
                  <a:lnTo>
                    <a:pt x="3220847" y="1098804"/>
                  </a:lnTo>
                  <a:lnTo>
                    <a:pt x="3220847" y="0"/>
                  </a:lnTo>
                  <a:close/>
                </a:path>
              </a:pathLst>
            </a:custGeom>
            <a:solidFill>
              <a:srgbClr val="9F2B9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2660141" y="2623566"/>
              <a:ext cx="1831975" cy="1099185"/>
            </a:xfrm>
            <a:custGeom>
              <a:rect b="b" l="l" r="r" t="t"/>
              <a:pathLst>
                <a:path extrusionOk="0" h="1099185" w="1831975">
                  <a:moveTo>
                    <a:pt x="0" y="1098804"/>
                  </a:moveTo>
                  <a:lnTo>
                    <a:pt x="1831848" y="1098804"/>
                  </a:lnTo>
                  <a:lnTo>
                    <a:pt x="1831848" y="0"/>
                  </a:lnTo>
                  <a:lnTo>
                    <a:pt x="0" y="0"/>
                  </a:lnTo>
                  <a:lnTo>
                    <a:pt x="0" y="1098804"/>
                  </a:lnTo>
                  <a:close/>
                </a:path>
              </a:pathLst>
            </a:custGeom>
            <a:noFill/>
            <a:ln cap="flat" cmpd="sng" w="190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10"/>
          <p:cNvSpPr txBox="1"/>
          <p:nvPr/>
        </p:nvSpPr>
        <p:spPr>
          <a:xfrm>
            <a:off x="2660142" y="2623566"/>
            <a:ext cx="1831975" cy="1099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8750">
            <a:spAutoFit/>
          </a:bodyPr>
          <a:lstStyle/>
          <a:p>
            <a:pPr indent="0" lvl="0" marL="136525" marR="131445" rtl="0" algn="ctr">
              <a:lnSpc>
                <a:spcPct val="9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Samples for  husband sent for  CBC &amp; HPLC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10" name="Google Shape;310;p10"/>
          <p:cNvGrpSpPr/>
          <p:nvPr/>
        </p:nvGrpSpPr>
        <p:grpSpPr>
          <a:xfrm>
            <a:off x="407670" y="4144517"/>
            <a:ext cx="2220595" cy="1099185"/>
            <a:chOff x="407670" y="4144517"/>
            <a:chExt cx="2220595" cy="1099185"/>
          </a:xfrm>
        </p:grpSpPr>
        <p:sp>
          <p:nvSpPr>
            <p:cNvPr id="311" name="Google Shape;311;p10"/>
            <p:cNvSpPr/>
            <p:nvPr/>
          </p:nvSpPr>
          <p:spPr>
            <a:xfrm>
              <a:off x="407670" y="4144517"/>
              <a:ext cx="2220595" cy="1099185"/>
            </a:xfrm>
            <a:custGeom>
              <a:rect b="b" l="l" r="r" t="t"/>
              <a:pathLst>
                <a:path extrusionOk="0" h="1099185" w="2220595">
                  <a:moveTo>
                    <a:pt x="2220074" y="547890"/>
                  </a:moveTo>
                  <a:lnTo>
                    <a:pt x="2209190" y="541528"/>
                  </a:lnTo>
                  <a:lnTo>
                    <a:pt x="2134489" y="497967"/>
                  </a:lnTo>
                  <a:lnTo>
                    <a:pt x="2131568" y="496189"/>
                  </a:lnTo>
                  <a:lnTo>
                    <a:pt x="2127631" y="497205"/>
                  </a:lnTo>
                  <a:lnTo>
                    <a:pt x="2124075" y="503301"/>
                  </a:lnTo>
                  <a:lnTo>
                    <a:pt x="2125091" y="507111"/>
                  </a:lnTo>
                  <a:lnTo>
                    <a:pt x="2184057" y="541528"/>
                  </a:lnTo>
                  <a:lnTo>
                    <a:pt x="1831848" y="541528"/>
                  </a:lnTo>
                  <a:lnTo>
                    <a:pt x="1831848" y="0"/>
                  </a:lnTo>
                  <a:lnTo>
                    <a:pt x="0" y="0"/>
                  </a:lnTo>
                  <a:lnTo>
                    <a:pt x="0" y="1098804"/>
                  </a:lnTo>
                  <a:lnTo>
                    <a:pt x="1831848" y="1098804"/>
                  </a:lnTo>
                  <a:lnTo>
                    <a:pt x="1831848" y="554228"/>
                  </a:lnTo>
                  <a:lnTo>
                    <a:pt x="2184082" y="554228"/>
                  </a:lnTo>
                  <a:lnTo>
                    <a:pt x="2194966" y="547890"/>
                  </a:lnTo>
                  <a:lnTo>
                    <a:pt x="2125091" y="588645"/>
                  </a:lnTo>
                  <a:lnTo>
                    <a:pt x="2124075" y="592455"/>
                  </a:lnTo>
                  <a:lnTo>
                    <a:pt x="2127631" y="598551"/>
                  </a:lnTo>
                  <a:lnTo>
                    <a:pt x="2131568" y="599567"/>
                  </a:lnTo>
                  <a:lnTo>
                    <a:pt x="2134489" y="597789"/>
                  </a:lnTo>
                  <a:lnTo>
                    <a:pt x="2209190" y="554228"/>
                  </a:lnTo>
                  <a:lnTo>
                    <a:pt x="2220074" y="547890"/>
                  </a:lnTo>
                  <a:close/>
                </a:path>
              </a:pathLst>
            </a:custGeom>
            <a:solidFill>
              <a:srgbClr val="4EA72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407670" y="4144517"/>
              <a:ext cx="1831975" cy="1099185"/>
            </a:xfrm>
            <a:custGeom>
              <a:rect b="b" l="l" r="r" t="t"/>
              <a:pathLst>
                <a:path extrusionOk="0" h="1099185" w="1831975">
                  <a:moveTo>
                    <a:pt x="0" y="1098803"/>
                  </a:moveTo>
                  <a:lnTo>
                    <a:pt x="1831848" y="1098803"/>
                  </a:lnTo>
                  <a:lnTo>
                    <a:pt x="1831848" y="0"/>
                  </a:lnTo>
                  <a:lnTo>
                    <a:pt x="0" y="0"/>
                  </a:lnTo>
                  <a:lnTo>
                    <a:pt x="0" y="1098803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10"/>
          <p:cNvSpPr txBox="1"/>
          <p:nvPr/>
        </p:nvSpPr>
        <p:spPr>
          <a:xfrm>
            <a:off x="407669" y="4144517"/>
            <a:ext cx="1831975" cy="1099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6350">
            <a:spAutoFit/>
          </a:bodyPr>
          <a:lstStyle/>
          <a:p>
            <a:pPr indent="0" lvl="0" marL="250825" marR="245109" rtl="0" algn="ctr">
              <a:lnSpc>
                <a:spcPct val="9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If +ve, Pre-Test  Genetic  Counseling at  DEIC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14" name="Google Shape;314;p10"/>
          <p:cNvGrpSpPr/>
          <p:nvPr/>
        </p:nvGrpSpPr>
        <p:grpSpPr>
          <a:xfrm>
            <a:off x="1271143" y="4144517"/>
            <a:ext cx="3221355" cy="1485900"/>
            <a:chOff x="1271143" y="4144517"/>
            <a:chExt cx="3221355" cy="1485900"/>
          </a:xfrm>
        </p:grpSpPr>
        <p:sp>
          <p:nvSpPr>
            <p:cNvPr id="315" name="Google Shape;315;p10"/>
            <p:cNvSpPr/>
            <p:nvPr/>
          </p:nvSpPr>
          <p:spPr>
            <a:xfrm>
              <a:off x="1271143" y="4144517"/>
              <a:ext cx="3221355" cy="1485900"/>
            </a:xfrm>
            <a:custGeom>
              <a:rect b="b" l="l" r="r" t="t"/>
              <a:pathLst>
                <a:path extrusionOk="0" h="1485900" w="3221354">
                  <a:moveTo>
                    <a:pt x="3220847" y="0"/>
                  </a:moveTo>
                  <a:lnTo>
                    <a:pt x="1388999" y="0"/>
                  </a:lnTo>
                  <a:lnTo>
                    <a:pt x="1388999" y="1098804"/>
                  </a:lnTo>
                  <a:lnTo>
                    <a:pt x="2297557" y="1098804"/>
                  </a:lnTo>
                  <a:lnTo>
                    <a:pt x="2297557" y="1300988"/>
                  </a:lnTo>
                  <a:lnTo>
                    <a:pt x="45339" y="1300988"/>
                  </a:lnTo>
                  <a:lnTo>
                    <a:pt x="45339" y="1449527"/>
                  </a:lnTo>
                  <a:lnTo>
                    <a:pt x="10922" y="1390523"/>
                  </a:lnTo>
                  <a:lnTo>
                    <a:pt x="7112" y="1389507"/>
                  </a:lnTo>
                  <a:lnTo>
                    <a:pt x="1016" y="1393063"/>
                  </a:lnTo>
                  <a:lnTo>
                    <a:pt x="0" y="1397000"/>
                  </a:lnTo>
                  <a:lnTo>
                    <a:pt x="1778" y="1399921"/>
                  </a:lnTo>
                  <a:lnTo>
                    <a:pt x="51689" y="1485582"/>
                  </a:lnTo>
                  <a:lnTo>
                    <a:pt x="59029" y="1472971"/>
                  </a:lnTo>
                  <a:lnTo>
                    <a:pt x="101600" y="1399921"/>
                  </a:lnTo>
                  <a:lnTo>
                    <a:pt x="103378" y="1397000"/>
                  </a:lnTo>
                  <a:lnTo>
                    <a:pt x="102362" y="1393063"/>
                  </a:lnTo>
                  <a:lnTo>
                    <a:pt x="96266" y="1389507"/>
                  </a:lnTo>
                  <a:lnTo>
                    <a:pt x="92456" y="1390523"/>
                  </a:lnTo>
                  <a:lnTo>
                    <a:pt x="58039" y="1449527"/>
                  </a:lnTo>
                  <a:lnTo>
                    <a:pt x="58039" y="1313688"/>
                  </a:lnTo>
                  <a:lnTo>
                    <a:pt x="2310257" y="1313688"/>
                  </a:lnTo>
                  <a:lnTo>
                    <a:pt x="2310257" y="1300988"/>
                  </a:lnTo>
                  <a:lnTo>
                    <a:pt x="2310257" y="1098804"/>
                  </a:lnTo>
                  <a:lnTo>
                    <a:pt x="3220847" y="1098804"/>
                  </a:lnTo>
                  <a:lnTo>
                    <a:pt x="3220847" y="0"/>
                  </a:lnTo>
                  <a:close/>
                </a:path>
              </a:pathLst>
            </a:custGeom>
            <a:solidFill>
              <a:srgbClr val="E9703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2660141" y="4144517"/>
              <a:ext cx="1831975" cy="1099185"/>
            </a:xfrm>
            <a:custGeom>
              <a:rect b="b" l="l" r="r" t="t"/>
              <a:pathLst>
                <a:path extrusionOk="0" h="1099185" w="1831975">
                  <a:moveTo>
                    <a:pt x="0" y="1098803"/>
                  </a:moveTo>
                  <a:lnTo>
                    <a:pt x="1831848" y="1098803"/>
                  </a:lnTo>
                  <a:lnTo>
                    <a:pt x="1831848" y="0"/>
                  </a:lnTo>
                  <a:lnTo>
                    <a:pt x="0" y="0"/>
                  </a:lnTo>
                  <a:lnTo>
                    <a:pt x="0" y="1098803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10"/>
          <p:cNvSpPr txBox="1"/>
          <p:nvPr/>
        </p:nvSpPr>
        <p:spPr>
          <a:xfrm>
            <a:off x="2660142" y="4144517"/>
            <a:ext cx="1831975" cy="1099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1483" lvl="0" marL="561975" marR="105410" rtl="0" algn="l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Amniocentesis at  RGGGH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18" name="Google Shape;318;p10"/>
          <p:cNvGrpSpPr/>
          <p:nvPr/>
        </p:nvGrpSpPr>
        <p:grpSpPr>
          <a:xfrm>
            <a:off x="407670" y="5663946"/>
            <a:ext cx="2220595" cy="1099185"/>
            <a:chOff x="407670" y="5663946"/>
            <a:chExt cx="2220595" cy="1099185"/>
          </a:xfrm>
        </p:grpSpPr>
        <p:sp>
          <p:nvSpPr>
            <p:cNvPr id="319" name="Google Shape;319;p10"/>
            <p:cNvSpPr/>
            <p:nvPr/>
          </p:nvSpPr>
          <p:spPr>
            <a:xfrm>
              <a:off x="407670" y="5663946"/>
              <a:ext cx="2220595" cy="1099185"/>
            </a:xfrm>
            <a:custGeom>
              <a:rect b="b" l="l" r="r" t="t"/>
              <a:pathLst>
                <a:path extrusionOk="0" h="1099184" w="2220595">
                  <a:moveTo>
                    <a:pt x="2220087" y="547878"/>
                  </a:moveTo>
                  <a:lnTo>
                    <a:pt x="2209190" y="541528"/>
                  </a:lnTo>
                  <a:lnTo>
                    <a:pt x="2134489" y="497941"/>
                  </a:lnTo>
                  <a:lnTo>
                    <a:pt x="2131568" y="496176"/>
                  </a:lnTo>
                  <a:lnTo>
                    <a:pt x="2127631" y="497192"/>
                  </a:lnTo>
                  <a:lnTo>
                    <a:pt x="2124075" y="503250"/>
                  </a:lnTo>
                  <a:lnTo>
                    <a:pt x="2125091" y="507149"/>
                  </a:lnTo>
                  <a:lnTo>
                    <a:pt x="2184031" y="541528"/>
                  </a:lnTo>
                  <a:lnTo>
                    <a:pt x="1831848" y="541528"/>
                  </a:lnTo>
                  <a:lnTo>
                    <a:pt x="1831848" y="0"/>
                  </a:lnTo>
                  <a:lnTo>
                    <a:pt x="0" y="0"/>
                  </a:lnTo>
                  <a:lnTo>
                    <a:pt x="0" y="1098804"/>
                  </a:lnTo>
                  <a:lnTo>
                    <a:pt x="1831848" y="1098804"/>
                  </a:lnTo>
                  <a:lnTo>
                    <a:pt x="1831848" y="554228"/>
                  </a:lnTo>
                  <a:lnTo>
                    <a:pt x="2184031" y="554228"/>
                  </a:lnTo>
                  <a:lnTo>
                    <a:pt x="2125091" y="588606"/>
                  </a:lnTo>
                  <a:lnTo>
                    <a:pt x="2124075" y="592493"/>
                  </a:lnTo>
                  <a:lnTo>
                    <a:pt x="2127631" y="598551"/>
                  </a:lnTo>
                  <a:lnTo>
                    <a:pt x="2131568" y="599579"/>
                  </a:lnTo>
                  <a:lnTo>
                    <a:pt x="2134489" y="597814"/>
                  </a:lnTo>
                  <a:lnTo>
                    <a:pt x="2209190" y="554228"/>
                  </a:lnTo>
                  <a:lnTo>
                    <a:pt x="2220087" y="547878"/>
                  </a:lnTo>
                  <a:close/>
                </a:path>
              </a:pathLst>
            </a:custGeom>
            <a:solidFill>
              <a:srgbClr val="186B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407670" y="5663946"/>
              <a:ext cx="1831975" cy="1099185"/>
            </a:xfrm>
            <a:custGeom>
              <a:rect b="b" l="l" r="r" t="t"/>
              <a:pathLst>
                <a:path extrusionOk="0" h="1099184" w="1831975">
                  <a:moveTo>
                    <a:pt x="0" y="1098803"/>
                  </a:moveTo>
                  <a:lnTo>
                    <a:pt x="1831848" y="1098803"/>
                  </a:lnTo>
                  <a:lnTo>
                    <a:pt x="1831848" y="0"/>
                  </a:lnTo>
                  <a:lnTo>
                    <a:pt x="0" y="0"/>
                  </a:lnTo>
                  <a:lnTo>
                    <a:pt x="0" y="1098803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10"/>
          <p:cNvSpPr txBox="1"/>
          <p:nvPr/>
        </p:nvSpPr>
        <p:spPr>
          <a:xfrm>
            <a:off x="509117" y="5718454"/>
            <a:ext cx="1628139" cy="938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000">
            <a:spAutoFit/>
          </a:bodyPr>
          <a:lstStyle/>
          <a:p>
            <a:pPr indent="-1904" lvl="0" marL="12065" marR="5080" rtl="0" algn="ctr">
              <a:lnSpc>
                <a:spcPct val="9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For Affected  foetus – Post-test  Counselling &amp;  MTP Offered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2" name="Google Shape;322;p10"/>
          <p:cNvSpPr/>
          <p:nvPr/>
        </p:nvSpPr>
        <p:spPr>
          <a:xfrm>
            <a:off x="2660142" y="5663946"/>
            <a:ext cx="1831975" cy="1099185"/>
          </a:xfrm>
          <a:custGeom>
            <a:rect b="b" l="l" r="r" t="t"/>
            <a:pathLst>
              <a:path extrusionOk="0" h="1099184" w="1831975">
                <a:moveTo>
                  <a:pt x="1831848" y="0"/>
                </a:moveTo>
                <a:lnTo>
                  <a:pt x="0" y="0"/>
                </a:lnTo>
                <a:lnTo>
                  <a:pt x="0" y="1098803"/>
                </a:lnTo>
                <a:lnTo>
                  <a:pt x="1831848" y="1098803"/>
                </a:lnTo>
                <a:lnTo>
                  <a:pt x="1831848" y="0"/>
                </a:lnTo>
                <a:close/>
              </a:path>
            </a:pathLst>
          </a:custGeom>
          <a:solidFill>
            <a:srgbClr val="0E9ED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0"/>
          <p:cNvSpPr txBox="1"/>
          <p:nvPr/>
        </p:nvSpPr>
        <p:spPr>
          <a:xfrm>
            <a:off x="2868295" y="5830315"/>
            <a:ext cx="1414780" cy="715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375">
            <a:spAutoFit/>
          </a:bodyPr>
          <a:lstStyle/>
          <a:p>
            <a:pPr indent="-635" lvl="0" marL="12700" marR="5080" rtl="0" algn="ctr">
              <a:lnSpc>
                <a:spcPct val="9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If foetus is  Normal / Trait –  Counselling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24" name="Google Shape;324;p10"/>
          <p:cNvGraphicFramePr/>
          <p:nvPr/>
        </p:nvGraphicFramePr>
        <p:xfrm>
          <a:off x="4783328" y="10960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{AC643FFB-E953-430B-BA80-2369EB326FA8}</a:tableStyleId>
              </a:tblPr>
              <a:tblGrid>
                <a:gridCol w="2470775"/>
                <a:gridCol w="1153800"/>
              </a:tblGrid>
              <a:tr h="529725">
                <a:tc gridSpan="2">
                  <a:txBody>
                    <a:bodyPr/>
                    <a:lstStyle/>
                    <a:p>
                      <a:pPr indent="-1074420" lvl="0" marL="1148715" marR="6858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 Screening for Hemoglobinopathies in  30 tribal blocks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5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 hMerge="1"/>
              </a:tr>
              <a:tr h="394725">
                <a:tc>
                  <a:txBody>
                    <a:bodyPr/>
                    <a:lstStyle/>
                    <a:p>
                      <a:pPr indent="0" lvl="0" marL="793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 Mothers screened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84,263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4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725">
                <a:tc>
                  <a:txBody>
                    <a:bodyPr/>
                    <a:lstStyle/>
                    <a:p>
                      <a:pPr indent="0" lvl="0" marL="793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Borderline Trait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4,450 (5.3%)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4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600">
                <a:tc>
                  <a:txBody>
                    <a:bodyPr/>
                    <a:lstStyle/>
                    <a:p>
                      <a:pPr indent="0" lvl="0" marL="793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B. Thal Trait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2,340 (2.8%)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4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725">
                <a:tc>
                  <a:txBody>
                    <a:bodyPr/>
                    <a:lstStyle/>
                    <a:p>
                      <a:pPr indent="0" lvl="0" marL="793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Sickle Trait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1,259 (1.5%)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4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725">
                <a:tc>
                  <a:txBody>
                    <a:bodyPr/>
                    <a:lstStyle/>
                    <a:p>
                      <a:pPr indent="0" lvl="0" marL="793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SCA Trait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379 (0.5%)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4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600">
                <a:tc>
                  <a:txBody>
                    <a:bodyPr/>
                    <a:lstStyle/>
                    <a:p>
                      <a:pPr indent="0" lvl="0" marL="793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+ve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41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8,428(10%)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4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725">
                <a:tc>
                  <a:txBody>
                    <a:bodyPr/>
                    <a:lstStyle/>
                    <a:p>
                      <a:pPr indent="0" lvl="0" marL="793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No. of Husband screening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41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4,849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54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725">
                <a:tc>
                  <a:txBody>
                    <a:bodyPr/>
                    <a:lstStyle/>
                    <a:p>
                      <a:pPr indent="0" lvl="0" marL="793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No.of couple positive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41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398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54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600">
                <a:tc>
                  <a:txBody>
                    <a:bodyPr/>
                    <a:lstStyle/>
                    <a:p>
                      <a:pPr indent="0" lvl="0" marL="793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No. of amniocentesis done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41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171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54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725">
                <a:tc>
                  <a:txBody>
                    <a:bodyPr/>
                    <a:lstStyle/>
                    <a:p>
                      <a:pPr indent="-287019" lvl="0" marL="365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Noto Sans Symbols"/>
                        <a:buChar char="✔"/>
                      </a:pPr>
                      <a:r>
                        <a:rPr baseline="30000" lang="en-US" sz="2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 of fetus with Trait</a:t>
                      </a:r>
                      <a:endParaRPr baseline="30000" sz="2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704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60 (35%)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54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700">
                <a:tc>
                  <a:txBody>
                    <a:bodyPr/>
                    <a:lstStyle/>
                    <a:p>
                      <a:pPr indent="-287019" lvl="0" marL="365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Noto Sans Symbols"/>
                        <a:buChar char="✔"/>
                      </a:pPr>
                      <a:r>
                        <a:rPr baseline="30000" lang="en-US" sz="2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 of Fetus as Normal</a:t>
                      </a:r>
                      <a:endParaRPr baseline="30000" sz="2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704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64 (37%)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54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675">
                <a:tc>
                  <a:txBody>
                    <a:bodyPr/>
                    <a:lstStyle/>
                    <a:p>
                      <a:pPr indent="-287019" lvl="0" marL="365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Noto Sans Symbols"/>
                        <a:buChar char="✔"/>
                      </a:pPr>
                      <a:r>
                        <a:rPr baseline="30000" lang="en-US" sz="2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No.of foetus affected</a:t>
                      </a:r>
                      <a:endParaRPr baseline="30000" sz="2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704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47 (27%)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54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675">
                <a:tc>
                  <a:txBody>
                    <a:bodyPr/>
                    <a:lstStyle/>
                    <a:p>
                      <a:pPr indent="0" lvl="0" marL="793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No.of MTP done (Outcome)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4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40 (85%)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54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25" name="Google Shape;3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7547" y="4396740"/>
            <a:ext cx="2266187" cy="226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37547" y="2260092"/>
            <a:ext cx="2071116" cy="207111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0"/>
          <p:cNvSpPr/>
          <p:nvPr/>
        </p:nvSpPr>
        <p:spPr>
          <a:xfrm>
            <a:off x="0" y="196595"/>
            <a:ext cx="10647045" cy="763905"/>
          </a:xfrm>
          <a:custGeom>
            <a:rect b="b" l="l" r="r" t="t"/>
            <a:pathLst>
              <a:path extrusionOk="0" h="763905" w="10647045">
                <a:moveTo>
                  <a:pt x="10646664" y="0"/>
                </a:moveTo>
                <a:lnTo>
                  <a:pt x="0" y="0"/>
                </a:lnTo>
                <a:lnTo>
                  <a:pt x="0" y="763524"/>
                </a:lnTo>
                <a:lnTo>
                  <a:pt x="10646664" y="763524"/>
                </a:lnTo>
                <a:lnTo>
                  <a:pt x="10646664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0"/>
          <p:cNvSpPr txBox="1"/>
          <p:nvPr>
            <p:ph type="title"/>
          </p:nvPr>
        </p:nvSpPr>
        <p:spPr>
          <a:xfrm>
            <a:off x="295147" y="229870"/>
            <a:ext cx="3935729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75217"/>
                </a:solidFill>
              </a:rPr>
              <a:t>Antenatal Screening</a:t>
            </a:r>
            <a:endParaRPr sz="3600"/>
          </a:p>
        </p:txBody>
      </p:sp>
      <p:pic>
        <p:nvPicPr>
          <p:cNvPr id="329" name="Google Shape;32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37547" y="123444"/>
            <a:ext cx="2071116" cy="207111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0"/>
          <p:cNvSpPr txBox="1"/>
          <p:nvPr/>
        </p:nvSpPr>
        <p:spPr>
          <a:xfrm>
            <a:off x="11088116" y="6423456"/>
            <a:ext cx="187325" cy="208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rPr>
              <a:t>10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1"/>
          <p:cNvGrpSpPr/>
          <p:nvPr/>
        </p:nvGrpSpPr>
        <p:grpSpPr>
          <a:xfrm>
            <a:off x="210311" y="1046949"/>
            <a:ext cx="7561327" cy="992035"/>
            <a:chOff x="210311" y="1046949"/>
            <a:chExt cx="7561327" cy="992035"/>
          </a:xfrm>
        </p:grpSpPr>
        <p:pic>
          <p:nvPicPr>
            <p:cNvPr id="336" name="Google Shape;336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0099" y="1097254"/>
              <a:ext cx="6971539" cy="788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p11"/>
            <p:cNvSpPr/>
            <p:nvPr/>
          </p:nvSpPr>
          <p:spPr>
            <a:xfrm>
              <a:off x="813815" y="1103375"/>
              <a:ext cx="6937375" cy="754380"/>
            </a:xfrm>
            <a:custGeom>
              <a:rect b="b" l="l" r="r" t="t"/>
              <a:pathLst>
                <a:path extrusionOk="0" h="754380" w="6937375">
                  <a:moveTo>
                    <a:pt x="6913880" y="0"/>
                  </a:moveTo>
                  <a:lnTo>
                    <a:pt x="23304" y="0"/>
                  </a:lnTo>
                  <a:lnTo>
                    <a:pt x="14235" y="1829"/>
                  </a:lnTo>
                  <a:lnTo>
                    <a:pt x="6827" y="6826"/>
                  </a:lnTo>
                  <a:lnTo>
                    <a:pt x="1832" y="14251"/>
                  </a:lnTo>
                  <a:lnTo>
                    <a:pt x="0" y="23368"/>
                  </a:lnTo>
                  <a:lnTo>
                    <a:pt x="0" y="731012"/>
                  </a:lnTo>
                  <a:lnTo>
                    <a:pt x="1832" y="740128"/>
                  </a:lnTo>
                  <a:lnTo>
                    <a:pt x="6827" y="747553"/>
                  </a:lnTo>
                  <a:lnTo>
                    <a:pt x="14235" y="752550"/>
                  </a:lnTo>
                  <a:lnTo>
                    <a:pt x="23304" y="754379"/>
                  </a:lnTo>
                  <a:lnTo>
                    <a:pt x="6913880" y="754379"/>
                  </a:lnTo>
                  <a:lnTo>
                    <a:pt x="6922996" y="752550"/>
                  </a:lnTo>
                  <a:lnTo>
                    <a:pt x="6930421" y="747553"/>
                  </a:lnTo>
                  <a:lnTo>
                    <a:pt x="6935418" y="740128"/>
                  </a:lnTo>
                  <a:lnTo>
                    <a:pt x="6937248" y="731012"/>
                  </a:lnTo>
                  <a:lnTo>
                    <a:pt x="6937248" y="23368"/>
                  </a:lnTo>
                  <a:lnTo>
                    <a:pt x="6935418" y="14251"/>
                  </a:lnTo>
                  <a:lnTo>
                    <a:pt x="6930421" y="6826"/>
                  </a:lnTo>
                  <a:lnTo>
                    <a:pt x="6922996" y="1829"/>
                  </a:lnTo>
                  <a:lnTo>
                    <a:pt x="691388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8" name="Google Shape;338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0311" y="1046949"/>
              <a:ext cx="3371088" cy="95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4903" y="1083563"/>
              <a:ext cx="3040380" cy="955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11"/>
            <p:cNvSpPr/>
            <p:nvPr/>
          </p:nvSpPr>
          <p:spPr>
            <a:xfrm>
              <a:off x="428243" y="1214627"/>
              <a:ext cx="2948940" cy="530860"/>
            </a:xfrm>
            <a:custGeom>
              <a:rect b="b" l="l" r="r" t="t"/>
              <a:pathLst>
                <a:path extrusionOk="0" h="530860" w="2948940">
                  <a:moveTo>
                    <a:pt x="2822067" y="0"/>
                  </a:moveTo>
                  <a:lnTo>
                    <a:pt x="126822" y="0"/>
                  </a:lnTo>
                  <a:lnTo>
                    <a:pt x="77457" y="9965"/>
                  </a:lnTo>
                  <a:lnTo>
                    <a:pt x="37145" y="37147"/>
                  </a:lnTo>
                  <a:lnTo>
                    <a:pt x="9966" y="77473"/>
                  </a:lnTo>
                  <a:lnTo>
                    <a:pt x="0" y="126873"/>
                  </a:lnTo>
                  <a:lnTo>
                    <a:pt x="0" y="403479"/>
                  </a:lnTo>
                  <a:lnTo>
                    <a:pt x="9966" y="452878"/>
                  </a:lnTo>
                  <a:lnTo>
                    <a:pt x="37145" y="493204"/>
                  </a:lnTo>
                  <a:lnTo>
                    <a:pt x="77457" y="520386"/>
                  </a:lnTo>
                  <a:lnTo>
                    <a:pt x="126822" y="530351"/>
                  </a:lnTo>
                  <a:lnTo>
                    <a:pt x="2822067" y="530351"/>
                  </a:lnTo>
                  <a:lnTo>
                    <a:pt x="2871466" y="520386"/>
                  </a:lnTo>
                  <a:lnTo>
                    <a:pt x="2911792" y="493204"/>
                  </a:lnTo>
                  <a:lnTo>
                    <a:pt x="2938974" y="452878"/>
                  </a:lnTo>
                  <a:lnTo>
                    <a:pt x="2948940" y="403479"/>
                  </a:lnTo>
                  <a:lnTo>
                    <a:pt x="2948940" y="126873"/>
                  </a:lnTo>
                  <a:lnTo>
                    <a:pt x="2938974" y="77473"/>
                  </a:lnTo>
                  <a:lnTo>
                    <a:pt x="2911792" y="37147"/>
                  </a:lnTo>
                  <a:lnTo>
                    <a:pt x="2871466" y="9965"/>
                  </a:lnTo>
                  <a:lnTo>
                    <a:pt x="282206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11"/>
          <p:cNvSpPr txBox="1"/>
          <p:nvPr/>
        </p:nvSpPr>
        <p:spPr>
          <a:xfrm>
            <a:off x="732536" y="1295145"/>
            <a:ext cx="234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Penicillin Prophylaxis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2" name="Google Shape;342;p11"/>
          <p:cNvSpPr txBox="1"/>
          <p:nvPr/>
        </p:nvSpPr>
        <p:spPr>
          <a:xfrm>
            <a:off x="3627882" y="1298575"/>
            <a:ext cx="235458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infection prevention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43" name="Google Shape;343;p11"/>
          <p:cNvGrpSpPr/>
          <p:nvPr/>
        </p:nvGrpSpPr>
        <p:grpSpPr>
          <a:xfrm>
            <a:off x="210311" y="1933892"/>
            <a:ext cx="7570471" cy="992060"/>
            <a:chOff x="210311" y="1933892"/>
            <a:chExt cx="7570471" cy="992060"/>
          </a:xfrm>
        </p:grpSpPr>
        <p:pic>
          <p:nvPicPr>
            <p:cNvPr id="344" name="Google Shape;344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0956" y="1973579"/>
              <a:ext cx="6989826" cy="8084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1"/>
            <p:cNvSpPr/>
            <p:nvPr/>
          </p:nvSpPr>
          <p:spPr>
            <a:xfrm>
              <a:off x="813815" y="1988819"/>
              <a:ext cx="6937375" cy="756285"/>
            </a:xfrm>
            <a:custGeom>
              <a:rect b="b" l="l" r="r" t="t"/>
              <a:pathLst>
                <a:path extrusionOk="0" h="756285" w="6937375">
                  <a:moveTo>
                    <a:pt x="6913880" y="0"/>
                  </a:moveTo>
                  <a:lnTo>
                    <a:pt x="23355" y="0"/>
                  </a:lnTo>
                  <a:lnTo>
                    <a:pt x="14262" y="1829"/>
                  </a:lnTo>
                  <a:lnTo>
                    <a:pt x="6838" y="6826"/>
                  </a:lnTo>
                  <a:lnTo>
                    <a:pt x="1834" y="14251"/>
                  </a:lnTo>
                  <a:lnTo>
                    <a:pt x="0" y="23367"/>
                  </a:lnTo>
                  <a:lnTo>
                    <a:pt x="0" y="732535"/>
                  </a:lnTo>
                  <a:lnTo>
                    <a:pt x="1834" y="741652"/>
                  </a:lnTo>
                  <a:lnTo>
                    <a:pt x="6838" y="749077"/>
                  </a:lnTo>
                  <a:lnTo>
                    <a:pt x="14262" y="754074"/>
                  </a:lnTo>
                  <a:lnTo>
                    <a:pt x="23355" y="755903"/>
                  </a:lnTo>
                  <a:lnTo>
                    <a:pt x="6913880" y="755903"/>
                  </a:lnTo>
                  <a:lnTo>
                    <a:pt x="6922996" y="754074"/>
                  </a:lnTo>
                  <a:lnTo>
                    <a:pt x="6930421" y="749077"/>
                  </a:lnTo>
                  <a:lnTo>
                    <a:pt x="6935418" y="741652"/>
                  </a:lnTo>
                  <a:lnTo>
                    <a:pt x="6937248" y="732535"/>
                  </a:lnTo>
                  <a:lnTo>
                    <a:pt x="6937248" y="23367"/>
                  </a:lnTo>
                  <a:lnTo>
                    <a:pt x="6935418" y="14251"/>
                  </a:lnTo>
                  <a:lnTo>
                    <a:pt x="6930421" y="6826"/>
                  </a:lnTo>
                  <a:lnTo>
                    <a:pt x="6922996" y="1829"/>
                  </a:lnTo>
                  <a:lnTo>
                    <a:pt x="691388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6" name="Google Shape;346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0311" y="1933892"/>
              <a:ext cx="3371088" cy="950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21435" y="1970531"/>
              <a:ext cx="2147316" cy="955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11"/>
            <p:cNvSpPr/>
            <p:nvPr/>
          </p:nvSpPr>
          <p:spPr>
            <a:xfrm>
              <a:off x="428243" y="2101595"/>
              <a:ext cx="2948940" cy="528955"/>
            </a:xfrm>
            <a:custGeom>
              <a:rect b="b" l="l" r="r" t="t"/>
              <a:pathLst>
                <a:path extrusionOk="0" h="528955" w="2948940">
                  <a:moveTo>
                    <a:pt x="2822448" y="0"/>
                  </a:moveTo>
                  <a:lnTo>
                    <a:pt x="126453" y="0"/>
                  </a:lnTo>
                  <a:lnTo>
                    <a:pt x="77232" y="9941"/>
                  </a:lnTo>
                  <a:lnTo>
                    <a:pt x="37037" y="37052"/>
                  </a:lnTo>
                  <a:lnTo>
                    <a:pt x="9937" y="77259"/>
                  </a:lnTo>
                  <a:lnTo>
                    <a:pt x="0" y="126491"/>
                  </a:lnTo>
                  <a:lnTo>
                    <a:pt x="0" y="402336"/>
                  </a:lnTo>
                  <a:lnTo>
                    <a:pt x="9937" y="451568"/>
                  </a:lnTo>
                  <a:lnTo>
                    <a:pt x="37037" y="491775"/>
                  </a:lnTo>
                  <a:lnTo>
                    <a:pt x="77232" y="518886"/>
                  </a:lnTo>
                  <a:lnTo>
                    <a:pt x="126453" y="528827"/>
                  </a:lnTo>
                  <a:lnTo>
                    <a:pt x="2822448" y="528827"/>
                  </a:lnTo>
                  <a:lnTo>
                    <a:pt x="2871680" y="518886"/>
                  </a:lnTo>
                  <a:lnTo>
                    <a:pt x="2911887" y="491775"/>
                  </a:lnTo>
                  <a:lnTo>
                    <a:pt x="2938998" y="451568"/>
                  </a:lnTo>
                  <a:lnTo>
                    <a:pt x="2948940" y="402336"/>
                  </a:lnTo>
                  <a:lnTo>
                    <a:pt x="2948940" y="126491"/>
                  </a:lnTo>
                  <a:lnTo>
                    <a:pt x="2938998" y="77259"/>
                  </a:lnTo>
                  <a:lnTo>
                    <a:pt x="2911887" y="37052"/>
                  </a:lnTo>
                  <a:lnTo>
                    <a:pt x="2871680" y="9941"/>
                  </a:lnTo>
                  <a:lnTo>
                    <a:pt x="282244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11"/>
          <p:cNvSpPr txBox="1"/>
          <p:nvPr/>
        </p:nvSpPr>
        <p:spPr>
          <a:xfrm>
            <a:off x="1179067" y="2181225"/>
            <a:ext cx="1446530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Vaccinations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0" name="Google Shape;350;p11"/>
          <p:cNvSpPr txBox="1"/>
          <p:nvPr/>
        </p:nvSpPr>
        <p:spPr>
          <a:xfrm>
            <a:off x="3627882" y="2057780"/>
            <a:ext cx="287909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Against HiB, pneumococcus,  meningococcus, and typhoid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51" name="Google Shape;351;p11"/>
          <p:cNvGrpSpPr/>
          <p:nvPr/>
        </p:nvGrpSpPr>
        <p:grpSpPr>
          <a:xfrm>
            <a:off x="210311" y="2814764"/>
            <a:ext cx="7570471" cy="992060"/>
            <a:chOff x="210311" y="2814764"/>
            <a:chExt cx="7570471" cy="992060"/>
          </a:xfrm>
        </p:grpSpPr>
        <p:pic>
          <p:nvPicPr>
            <p:cNvPr id="352" name="Google Shape;352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0956" y="2854451"/>
              <a:ext cx="6989826" cy="8084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11"/>
            <p:cNvSpPr/>
            <p:nvPr/>
          </p:nvSpPr>
          <p:spPr>
            <a:xfrm>
              <a:off x="813815" y="2869691"/>
              <a:ext cx="6937375" cy="756285"/>
            </a:xfrm>
            <a:custGeom>
              <a:rect b="b" l="l" r="r" t="t"/>
              <a:pathLst>
                <a:path extrusionOk="0" h="756285" w="6937375">
                  <a:moveTo>
                    <a:pt x="6913880" y="0"/>
                  </a:moveTo>
                  <a:lnTo>
                    <a:pt x="23355" y="0"/>
                  </a:lnTo>
                  <a:lnTo>
                    <a:pt x="14262" y="1829"/>
                  </a:lnTo>
                  <a:lnTo>
                    <a:pt x="6838" y="6826"/>
                  </a:lnTo>
                  <a:lnTo>
                    <a:pt x="1834" y="14251"/>
                  </a:lnTo>
                  <a:lnTo>
                    <a:pt x="0" y="23368"/>
                  </a:lnTo>
                  <a:lnTo>
                    <a:pt x="0" y="732536"/>
                  </a:lnTo>
                  <a:lnTo>
                    <a:pt x="1834" y="741652"/>
                  </a:lnTo>
                  <a:lnTo>
                    <a:pt x="6838" y="749077"/>
                  </a:lnTo>
                  <a:lnTo>
                    <a:pt x="14262" y="754074"/>
                  </a:lnTo>
                  <a:lnTo>
                    <a:pt x="23355" y="755904"/>
                  </a:lnTo>
                  <a:lnTo>
                    <a:pt x="6913880" y="755904"/>
                  </a:lnTo>
                  <a:lnTo>
                    <a:pt x="6922996" y="754074"/>
                  </a:lnTo>
                  <a:lnTo>
                    <a:pt x="6930421" y="749077"/>
                  </a:lnTo>
                  <a:lnTo>
                    <a:pt x="6935418" y="741652"/>
                  </a:lnTo>
                  <a:lnTo>
                    <a:pt x="6937248" y="732536"/>
                  </a:lnTo>
                  <a:lnTo>
                    <a:pt x="6937248" y="23368"/>
                  </a:lnTo>
                  <a:lnTo>
                    <a:pt x="6935418" y="14251"/>
                  </a:lnTo>
                  <a:lnTo>
                    <a:pt x="6930421" y="6826"/>
                  </a:lnTo>
                  <a:lnTo>
                    <a:pt x="6922996" y="1829"/>
                  </a:lnTo>
                  <a:lnTo>
                    <a:pt x="691388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4" name="Google Shape;354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0311" y="2814764"/>
              <a:ext cx="3371088" cy="950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98575" y="2851403"/>
              <a:ext cx="2194687" cy="955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11"/>
            <p:cNvSpPr/>
            <p:nvPr/>
          </p:nvSpPr>
          <p:spPr>
            <a:xfrm>
              <a:off x="428243" y="2982467"/>
              <a:ext cx="2948940" cy="528955"/>
            </a:xfrm>
            <a:custGeom>
              <a:rect b="b" l="l" r="r" t="t"/>
              <a:pathLst>
                <a:path extrusionOk="0" h="528954" w="2948940">
                  <a:moveTo>
                    <a:pt x="2822448" y="0"/>
                  </a:moveTo>
                  <a:lnTo>
                    <a:pt x="126453" y="0"/>
                  </a:lnTo>
                  <a:lnTo>
                    <a:pt x="77232" y="9941"/>
                  </a:lnTo>
                  <a:lnTo>
                    <a:pt x="37037" y="37052"/>
                  </a:lnTo>
                  <a:lnTo>
                    <a:pt x="9937" y="77259"/>
                  </a:lnTo>
                  <a:lnTo>
                    <a:pt x="0" y="126492"/>
                  </a:lnTo>
                  <a:lnTo>
                    <a:pt x="0" y="402336"/>
                  </a:lnTo>
                  <a:lnTo>
                    <a:pt x="9937" y="451568"/>
                  </a:lnTo>
                  <a:lnTo>
                    <a:pt x="37037" y="491775"/>
                  </a:lnTo>
                  <a:lnTo>
                    <a:pt x="77232" y="518886"/>
                  </a:lnTo>
                  <a:lnTo>
                    <a:pt x="126453" y="528828"/>
                  </a:lnTo>
                  <a:lnTo>
                    <a:pt x="2822448" y="528828"/>
                  </a:lnTo>
                  <a:lnTo>
                    <a:pt x="2871680" y="518886"/>
                  </a:lnTo>
                  <a:lnTo>
                    <a:pt x="2911887" y="491775"/>
                  </a:lnTo>
                  <a:lnTo>
                    <a:pt x="2938998" y="451568"/>
                  </a:lnTo>
                  <a:lnTo>
                    <a:pt x="2948940" y="402336"/>
                  </a:lnTo>
                  <a:lnTo>
                    <a:pt x="2948940" y="126492"/>
                  </a:lnTo>
                  <a:lnTo>
                    <a:pt x="2938998" y="77259"/>
                  </a:lnTo>
                  <a:lnTo>
                    <a:pt x="2911887" y="37052"/>
                  </a:lnTo>
                  <a:lnTo>
                    <a:pt x="2871680" y="9941"/>
                  </a:lnTo>
                  <a:lnTo>
                    <a:pt x="282244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p11"/>
          <p:cNvSpPr txBox="1"/>
          <p:nvPr/>
        </p:nvSpPr>
        <p:spPr>
          <a:xfrm>
            <a:off x="1156208" y="3062477"/>
            <a:ext cx="1492885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Supplements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8" name="Google Shape;358;p11"/>
          <p:cNvSpPr txBox="1"/>
          <p:nvPr/>
        </p:nvSpPr>
        <p:spPr>
          <a:xfrm>
            <a:off x="3627882" y="3038347"/>
            <a:ext cx="389636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Folic acid, calcium, Vitamin D, and Zinc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59" name="Google Shape;359;p11"/>
          <p:cNvGrpSpPr/>
          <p:nvPr/>
        </p:nvGrpSpPr>
        <p:grpSpPr>
          <a:xfrm>
            <a:off x="210311" y="3566159"/>
            <a:ext cx="7570471" cy="1260220"/>
            <a:chOff x="210311" y="3566159"/>
            <a:chExt cx="7570471" cy="1260220"/>
          </a:xfrm>
        </p:grpSpPr>
        <p:pic>
          <p:nvPicPr>
            <p:cNvPr id="360" name="Google Shape;360;p1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90956" y="3723131"/>
              <a:ext cx="6989826" cy="806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11"/>
            <p:cNvSpPr/>
            <p:nvPr/>
          </p:nvSpPr>
          <p:spPr>
            <a:xfrm>
              <a:off x="813815" y="3738371"/>
              <a:ext cx="6937375" cy="754380"/>
            </a:xfrm>
            <a:custGeom>
              <a:rect b="b" l="l" r="r" t="t"/>
              <a:pathLst>
                <a:path extrusionOk="0" h="754379" w="6937375">
                  <a:moveTo>
                    <a:pt x="6913880" y="0"/>
                  </a:moveTo>
                  <a:lnTo>
                    <a:pt x="23304" y="0"/>
                  </a:lnTo>
                  <a:lnTo>
                    <a:pt x="14235" y="1829"/>
                  </a:lnTo>
                  <a:lnTo>
                    <a:pt x="6827" y="6826"/>
                  </a:lnTo>
                  <a:lnTo>
                    <a:pt x="1832" y="14251"/>
                  </a:lnTo>
                  <a:lnTo>
                    <a:pt x="0" y="23367"/>
                  </a:lnTo>
                  <a:lnTo>
                    <a:pt x="0" y="731011"/>
                  </a:lnTo>
                  <a:lnTo>
                    <a:pt x="1832" y="740128"/>
                  </a:lnTo>
                  <a:lnTo>
                    <a:pt x="6827" y="747553"/>
                  </a:lnTo>
                  <a:lnTo>
                    <a:pt x="14235" y="752550"/>
                  </a:lnTo>
                  <a:lnTo>
                    <a:pt x="23304" y="754379"/>
                  </a:lnTo>
                  <a:lnTo>
                    <a:pt x="6913880" y="754379"/>
                  </a:lnTo>
                  <a:lnTo>
                    <a:pt x="6922996" y="752550"/>
                  </a:lnTo>
                  <a:lnTo>
                    <a:pt x="6930421" y="747553"/>
                  </a:lnTo>
                  <a:lnTo>
                    <a:pt x="6935418" y="740128"/>
                  </a:lnTo>
                  <a:lnTo>
                    <a:pt x="6937248" y="731011"/>
                  </a:lnTo>
                  <a:lnTo>
                    <a:pt x="6937248" y="23367"/>
                  </a:lnTo>
                  <a:lnTo>
                    <a:pt x="6935418" y="14251"/>
                  </a:lnTo>
                  <a:lnTo>
                    <a:pt x="6930421" y="6826"/>
                  </a:lnTo>
                  <a:lnTo>
                    <a:pt x="6922996" y="1829"/>
                  </a:lnTo>
                  <a:lnTo>
                    <a:pt x="691388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2" name="Google Shape;362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0311" y="3681945"/>
              <a:ext cx="3371088" cy="95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1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59892" y="3566159"/>
              <a:ext cx="2520696" cy="12602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11"/>
            <p:cNvSpPr/>
            <p:nvPr/>
          </p:nvSpPr>
          <p:spPr>
            <a:xfrm>
              <a:off x="428243" y="3849623"/>
              <a:ext cx="2948940" cy="530860"/>
            </a:xfrm>
            <a:custGeom>
              <a:rect b="b" l="l" r="r" t="t"/>
              <a:pathLst>
                <a:path extrusionOk="0" h="530860" w="2948940">
                  <a:moveTo>
                    <a:pt x="2822067" y="0"/>
                  </a:moveTo>
                  <a:lnTo>
                    <a:pt x="126822" y="0"/>
                  </a:lnTo>
                  <a:lnTo>
                    <a:pt x="77457" y="9965"/>
                  </a:lnTo>
                  <a:lnTo>
                    <a:pt x="37145" y="37147"/>
                  </a:lnTo>
                  <a:lnTo>
                    <a:pt x="9966" y="77473"/>
                  </a:lnTo>
                  <a:lnTo>
                    <a:pt x="0" y="126873"/>
                  </a:lnTo>
                  <a:lnTo>
                    <a:pt x="0" y="403478"/>
                  </a:lnTo>
                  <a:lnTo>
                    <a:pt x="9966" y="452878"/>
                  </a:lnTo>
                  <a:lnTo>
                    <a:pt x="37145" y="493204"/>
                  </a:lnTo>
                  <a:lnTo>
                    <a:pt x="77457" y="520386"/>
                  </a:lnTo>
                  <a:lnTo>
                    <a:pt x="126822" y="530351"/>
                  </a:lnTo>
                  <a:lnTo>
                    <a:pt x="2822067" y="530351"/>
                  </a:lnTo>
                  <a:lnTo>
                    <a:pt x="2871466" y="520386"/>
                  </a:lnTo>
                  <a:lnTo>
                    <a:pt x="2911792" y="493204"/>
                  </a:lnTo>
                  <a:lnTo>
                    <a:pt x="2938974" y="452878"/>
                  </a:lnTo>
                  <a:lnTo>
                    <a:pt x="2948940" y="403478"/>
                  </a:lnTo>
                  <a:lnTo>
                    <a:pt x="2948940" y="126873"/>
                  </a:lnTo>
                  <a:lnTo>
                    <a:pt x="2938974" y="77473"/>
                  </a:lnTo>
                  <a:lnTo>
                    <a:pt x="2911792" y="37147"/>
                  </a:lnTo>
                  <a:lnTo>
                    <a:pt x="2871466" y="9965"/>
                  </a:lnTo>
                  <a:lnTo>
                    <a:pt x="282206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11"/>
          <p:cNvSpPr txBox="1"/>
          <p:nvPr/>
        </p:nvSpPr>
        <p:spPr>
          <a:xfrm>
            <a:off x="1017524" y="3778377"/>
            <a:ext cx="1770380" cy="63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49860" lvl="0" marL="16192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Pharmaceutical  Interventions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6" name="Google Shape;366;p11"/>
          <p:cNvSpPr txBox="1"/>
          <p:nvPr/>
        </p:nvSpPr>
        <p:spPr>
          <a:xfrm>
            <a:off x="3627882" y="3906773"/>
            <a:ext cx="330200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Hydroxyurea for symptom control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67" name="Google Shape;367;p11"/>
          <p:cNvGrpSpPr/>
          <p:nvPr/>
        </p:nvGrpSpPr>
        <p:grpSpPr>
          <a:xfrm>
            <a:off x="210311" y="4597844"/>
            <a:ext cx="7570471" cy="992060"/>
            <a:chOff x="210311" y="4597844"/>
            <a:chExt cx="7570471" cy="992060"/>
          </a:xfrm>
        </p:grpSpPr>
        <p:pic>
          <p:nvPicPr>
            <p:cNvPr id="368" name="Google Shape;368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0956" y="4637532"/>
              <a:ext cx="6989826" cy="8084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11"/>
            <p:cNvSpPr/>
            <p:nvPr/>
          </p:nvSpPr>
          <p:spPr>
            <a:xfrm>
              <a:off x="813815" y="4652772"/>
              <a:ext cx="6937375" cy="756285"/>
            </a:xfrm>
            <a:custGeom>
              <a:rect b="b" l="l" r="r" t="t"/>
              <a:pathLst>
                <a:path extrusionOk="0" h="756285" w="6937375">
                  <a:moveTo>
                    <a:pt x="6913880" y="0"/>
                  </a:moveTo>
                  <a:lnTo>
                    <a:pt x="23355" y="0"/>
                  </a:lnTo>
                  <a:lnTo>
                    <a:pt x="14262" y="1829"/>
                  </a:lnTo>
                  <a:lnTo>
                    <a:pt x="6838" y="6826"/>
                  </a:lnTo>
                  <a:lnTo>
                    <a:pt x="1834" y="14251"/>
                  </a:lnTo>
                  <a:lnTo>
                    <a:pt x="0" y="23367"/>
                  </a:lnTo>
                  <a:lnTo>
                    <a:pt x="0" y="732535"/>
                  </a:lnTo>
                  <a:lnTo>
                    <a:pt x="1834" y="741652"/>
                  </a:lnTo>
                  <a:lnTo>
                    <a:pt x="6838" y="749077"/>
                  </a:lnTo>
                  <a:lnTo>
                    <a:pt x="14262" y="754074"/>
                  </a:lnTo>
                  <a:lnTo>
                    <a:pt x="23355" y="755903"/>
                  </a:lnTo>
                  <a:lnTo>
                    <a:pt x="6913880" y="755903"/>
                  </a:lnTo>
                  <a:lnTo>
                    <a:pt x="6922996" y="754074"/>
                  </a:lnTo>
                  <a:lnTo>
                    <a:pt x="6930421" y="749077"/>
                  </a:lnTo>
                  <a:lnTo>
                    <a:pt x="6935418" y="741652"/>
                  </a:lnTo>
                  <a:lnTo>
                    <a:pt x="6937248" y="732535"/>
                  </a:lnTo>
                  <a:lnTo>
                    <a:pt x="6937248" y="23367"/>
                  </a:lnTo>
                  <a:lnTo>
                    <a:pt x="6935418" y="14251"/>
                  </a:lnTo>
                  <a:lnTo>
                    <a:pt x="6930421" y="6826"/>
                  </a:lnTo>
                  <a:lnTo>
                    <a:pt x="6922996" y="1829"/>
                  </a:lnTo>
                  <a:lnTo>
                    <a:pt x="691388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0" name="Google Shape;370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0311" y="4597844"/>
              <a:ext cx="3371088" cy="950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48639" y="4634484"/>
              <a:ext cx="2692908" cy="955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11"/>
            <p:cNvSpPr/>
            <p:nvPr/>
          </p:nvSpPr>
          <p:spPr>
            <a:xfrm>
              <a:off x="428243" y="4765548"/>
              <a:ext cx="2948940" cy="528955"/>
            </a:xfrm>
            <a:custGeom>
              <a:rect b="b" l="l" r="r" t="t"/>
              <a:pathLst>
                <a:path extrusionOk="0" h="528954" w="2948940">
                  <a:moveTo>
                    <a:pt x="2822448" y="0"/>
                  </a:moveTo>
                  <a:lnTo>
                    <a:pt x="126453" y="0"/>
                  </a:lnTo>
                  <a:lnTo>
                    <a:pt x="77232" y="9941"/>
                  </a:lnTo>
                  <a:lnTo>
                    <a:pt x="37037" y="37052"/>
                  </a:lnTo>
                  <a:lnTo>
                    <a:pt x="9937" y="77259"/>
                  </a:lnTo>
                  <a:lnTo>
                    <a:pt x="0" y="126491"/>
                  </a:lnTo>
                  <a:lnTo>
                    <a:pt x="0" y="402335"/>
                  </a:lnTo>
                  <a:lnTo>
                    <a:pt x="9937" y="451568"/>
                  </a:lnTo>
                  <a:lnTo>
                    <a:pt x="37037" y="491775"/>
                  </a:lnTo>
                  <a:lnTo>
                    <a:pt x="77232" y="518886"/>
                  </a:lnTo>
                  <a:lnTo>
                    <a:pt x="126453" y="528827"/>
                  </a:lnTo>
                  <a:lnTo>
                    <a:pt x="2822448" y="528827"/>
                  </a:lnTo>
                  <a:lnTo>
                    <a:pt x="2871680" y="518886"/>
                  </a:lnTo>
                  <a:lnTo>
                    <a:pt x="2911887" y="491775"/>
                  </a:lnTo>
                  <a:lnTo>
                    <a:pt x="2938998" y="451568"/>
                  </a:lnTo>
                  <a:lnTo>
                    <a:pt x="2948940" y="402335"/>
                  </a:lnTo>
                  <a:lnTo>
                    <a:pt x="2948940" y="126491"/>
                  </a:lnTo>
                  <a:lnTo>
                    <a:pt x="2938998" y="77259"/>
                  </a:lnTo>
                  <a:lnTo>
                    <a:pt x="2911887" y="37052"/>
                  </a:lnTo>
                  <a:lnTo>
                    <a:pt x="2871680" y="9941"/>
                  </a:lnTo>
                  <a:lnTo>
                    <a:pt x="282244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11"/>
          <p:cNvSpPr txBox="1"/>
          <p:nvPr/>
        </p:nvSpPr>
        <p:spPr>
          <a:xfrm>
            <a:off x="906272" y="4846446"/>
            <a:ext cx="1991995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Pain Management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4" name="Google Shape;374;p11"/>
          <p:cNvSpPr txBox="1"/>
          <p:nvPr/>
        </p:nvSpPr>
        <p:spPr>
          <a:xfrm>
            <a:off x="3713734" y="4737354"/>
            <a:ext cx="325120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Hydration, NSAIDs, opioids, non-  pharmacologic therapy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75" name="Google Shape;375;p11"/>
          <p:cNvGrpSpPr/>
          <p:nvPr/>
        </p:nvGrpSpPr>
        <p:grpSpPr>
          <a:xfrm>
            <a:off x="210311" y="5448300"/>
            <a:ext cx="7570471" cy="991997"/>
            <a:chOff x="210311" y="5448300"/>
            <a:chExt cx="7570471" cy="991997"/>
          </a:xfrm>
        </p:grpSpPr>
        <p:pic>
          <p:nvPicPr>
            <p:cNvPr id="376" name="Google Shape;376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0956" y="5487923"/>
              <a:ext cx="6989826" cy="8084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11"/>
            <p:cNvSpPr/>
            <p:nvPr/>
          </p:nvSpPr>
          <p:spPr>
            <a:xfrm>
              <a:off x="813815" y="5503164"/>
              <a:ext cx="6937375" cy="756285"/>
            </a:xfrm>
            <a:custGeom>
              <a:rect b="b" l="l" r="r" t="t"/>
              <a:pathLst>
                <a:path extrusionOk="0" h="756285" w="6937375">
                  <a:moveTo>
                    <a:pt x="6913880" y="0"/>
                  </a:moveTo>
                  <a:lnTo>
                    <a:pt x="23355" y="0"/>
                  </a:lnTo>
                  <a:lnTo>
                    <a:pt x="14262" y="1829"/>
                  </a:lnTo>
                  <a:lnTo>
                    <a:pt x="6838" y="6826"/>
                  </a:lnTo>
                  <a:lnTo>
                    <a:pt x="1834" y="14251"/>
                  </a:lnTo>
                  <a:lnTo>
                    <a:pt x="0" y="23368"/>
                  </a:lnTo>
                  <a:lnTo>
                    <a:pt x="0" y="732548"/>
                  </a:lnTo>
                  <a:lnTo>
                    <a:pt x="1834" y="741641"/>
                  </a:lnTo>
                  <a:lnTo>
                    <a:pt x="6838" y="749065"/>
                  </a:lnTo>
                  <a:lnTo>
                    <a:pt x="14262" y="754069"/>
                  </a:lnTo>
                  <a:lnTo>
                    <a:pt x="23355" y="755904"/>
                  </a:lnTo>
                  <a:lnTo>
                    <a:pt x="6913880" y="755904"/>
                  </a:lnTo>
                  <a:lnTo>
                    <a:pt x="6922996" y="754069"/>
                  </a:lnTo>
                  <a:lnTo>
                    <a:pt x="6930421" y="749065"/>
                  </a:lnTo>
                  <a:lnTo>
                    <a:pt x="6935418" y="741641"/>
                  </a:lnTo>
                  <a:lnTo>
                    <a:pt x="6937248" y="732548"/>
                  </a:lnTo>
                  <a:lnTo>
                    <a:pt x="6937248" y="23368"/>
                  </a:lnTo>
                  <a:lnTo>
                    <a:pt x="6935418" y="14251"/>
                  </a:lnTo>
                  <a:lnTo>
                    <a:pt x="6930421" y="6826"/>
                  </a:lnTo>
                  <a:lnTo>
                    <a:pt x="6922996" y="1829"/>
                  </a:lnTo>
                  <a:lnTo>
                    <a:pt x="691388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8" name="Google Shape;378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0311" y="5448300"/>
              <a:ext cx="3371088" cy="950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87679" y="5484876"/>
              <a:ext cx="2816351" cy="955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11"/>
            <p:cNvSpPr/>
            <p:nvPr/>
          </p:nvSpPr>
          <p:spPr>
            <a:xfrm>
              <a:off x="428243" y="5615939"/>
              <a:ext cx="2948940" cy="528955"/>
            </a:xfrm>
            <a:custGeom>
              <a:rect b="b" l="l" r="r" t="t"/>
              <a:pathLst>
                <a:path extrusionOk="0" h="528954" w="2948940">
                  <a:moveTo>
                    <a:pt x="2822448" y="0"/>
                  </a:moveTo>
                  <a:lnTo>
                    <a:pt x="126453" y="0"/>
                  </a:lnTo>
                  <a:lnTo>
                    <a:pt x="77232" y="9937"/>
                  </a:lnTo>
                  <a:lnTo>
                    <a:pt x="37037" y="37037"/>
                  </a:lnTo>
                  <a:lnTo>
                    <a:pt x="9937" y="77232"/>
                  </a:lnTo>
                  <a:lnTo>
                    <a:pt x="0" y="126453"/>
                  </a:lnTo>
                  <a:lnTo>
                    <a:pt x="0" y="402374"/>
                  </a:lnTo>
                  <a:lnTo>
                    <a:pt x="9937" y="451595"/>
                  </a:lnTo>
                  <a:lnTo>
                    <a:pt x="37037" y="491790"/>
                  </a:lnTo>
                  <a:lnTo>
                    <a:pt x="77232" y="518890"/>
                  </a:lnTo>
                  <a:lnTo>
                    <a:pt x="126453" y="528828"/>
                  </a:lnTo>
                  <a:lnTo>
                    <a:pt x="2822448" y="528828"/>
                  </a:lnTo>
                  <a:lnTo>
                    <a:pt x="2871680" y="518890"/>
                  </a:lnTo>
                  <a:lnTo>
                    <a:pt x="2911887" y="491790"/>
                  </a:lnTo>
                  <a:lnTo>
                    <a:pt x="2938998" y="451595"/>
                  </a:lnTo>
                  <a:lnTo>
                    <a:pt x="2948940" y="402374"/>
                  </a:lnTo>
                  <a:lnTo>
                    <a:pt x="2948940" y="126453"/>
                  </a:lnTo>
                  <a:lnTo>
                    <a:pt x="2938998" y="77232"/>
                  </a:lnTo>
                  <a:lnTo>
                    <a:pt x="2911887" y="37037"/>
                  </a:lnTo>
                  <a:lnTo>
                    <a:pt x="2871680" y="9937"/>
                  </a:lnTo>
                  <a:lnTo>
                    <a:pt x="282244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11"/>
          <p:cNvSpPr txBox="1"/>
          <p:nvPr/>
        </p:nvSpPr>
        <p:spPr>
          <a:xfrm>
            <a:off x="845311" y="5697118"/>
            <a:ext cx="2115185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Blood Transfusions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2" name="Google Shape;382;p11"/>
          <p:cNvSpPr txBox="1"/>
          <p:nvPr/>
        </p:nvSpPr>
        <p:spPr>
          <a:xfrm>
            <a:off x="3713734" y="5588304"/>
            <a:ext cx="396875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Monthly for thalassemia and as required  for SCA, with iron chelation therapies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3" name="Google Shape;383;p11"/>
          <p:cNvSpPr/>
          <p:nvPr/>
        </p:nvSpPr>
        <p:spPr>
          <a:xfrm>
            <a:off x="0" y="196595"/>
            <a:ext cx="10647045" cy="763905"/>
          </a:xfrm>
          <a:custGeom>
            <a:rect b="b" l="l" r="r" t="t"/>
            <a:pathLst>
              <a:path extrusionOk="0" h="763905" w="10647045">
                <a:moveTo>
                  <a:pt x="10646664" y="0"/>
                </a:moveTo>
                <a:lnTo>
                  <a:pt x="0" y="0"/>
                </a:lnTo>
                <a:lnTo>
                  <a:pt x="0" y="763524"/>
                </a:lnTo>
                <a:lnTo>
                  <a:pt x="10646664" y="763524"/>
                </a:lnTo>
                <a:lnTo>
                  <a:pt x="10646664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1"/>
          <p:cNvSpPr txBox="1"/>
          <p:nvPr>
            <p:ph type="title"/>
          </p:nvPr>
        </p:nvSpPr>
        <p:spPr>
          <a:xfrm>
            <a:off x="295147" y="229870"/>
            <a:ext cx="716788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75217"/>
                </a:solidFill>
              </a:rPr>
              <a:t>Management of Hemoglobinopathies</a:t>
            </a:r>
            <a:endParaRPr sz="3600"/>
          </a:p>
        </p:txBody>
      </p:sp>
      <p:pic>
        <p:nvPicPr>
          <p:cNvPr id="385" name="Google Shape;385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607552" y="4279391"/>
            <a:ext cx="3396996" cy="25786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6" name="Google Shape;386;p11"/>
          <p:cNvGrpSpPr/>
          <p:nvPr/>
        </p:nvGrpSpPr>
        <p:grpSpPr>
          <a:xfrm>
            <a:off x="8607552" y="0"/>
            <a:ext cx="3396996" cy="4158996"/>
            <a:chOff x="8607552" y="0"/>
            <a:chExt cx="3396996" cy="4158996"/>
          </a:xfrm>
        </p:grpSpPr>
        <p:pic>
          <p:nvPicPr>
            <p:cNvPr id="387" name="Google Shape;387;p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8607552" y="0"/>
              <a:ext cx="3396996" cy="4158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11"/>
            <p:cNvSpPr/>
            <p:nvPr/>
          </p:nvSpPr>
          <p:spPr>
            <a:xfrm>
              <a:off x="11011662" y="2487929"/>
              <a:ext cx="367665" cy="175260"/>
            </a:xfrm>
            <a:custGeom>
              <a:rect b="b" l="l" r="r" t="t"/>
              <a:pathLst>
                <a:path extrusionOk="0" h="175260" w="367665">
                  <a:moveTo>
                    <a:pt x="367283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367283" y="175260"/>
                  </a:lnTo>
                  <a:lnTo>
                    <a:pt x="367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11011662" y="2487929"/>
              <a:ext cx="367665" cy="175260"/>
            </a:xfrm>
            <a:custGeom>
              <a:rect b="b" l="l" r="r" t="t"/>
              <a:pathLst>
                <a:path extrusionOk="0" h="175260" w="367665">
                  <a:moveTo>
                    <a:pt x="0" y="175260"/>
                  </a:moveTo>
                  <a:lnTo>
                    <a:pt x="367283" y="175260"/>
                  </a:lnTo>
                  <a:lnTo>
                    <a:pt x="367283" y="0"/>
                  </a:lnTo>
                  <a:lnTo>
                    <a:pt x="0" y="0"/>
                  </a:lnTo>
                  <a:lnTo>
                    <a:pt x="0" y="175260"/>
                  </a:lnTo>
                  <a:close/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11"/>
          <p:cNvSpPr txBox="1"/>
          <p:nvPr>
            <p:ph idx="12" type="sldNum"/>
          </p:nvPr>
        </p:nvSpPr>
        <p:spPr>
          <a:xfrm>
            <a:off x="11062716" y="6432777"/>
            <a:ext cx="23812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"/>
          <p:cNvSpPr/>
          <p:nvPr/>
        </p:nvSpPr>
        <p:spPr>
          <a:xfrm>
            <a:off x="479298" y="2905505"/>
            <a:ext cx="7109459" cy="3756660"/>
          </a:xfrm>
          <a:custGeom>
            <a:rect b="b" l="l" r="r" t="t"/>
            <a:pathLst>
              <a:path extrusionOk="0" h="3756659" w="7109459">
                <a:moveTo>
                  <a:pt x="0" y="3756660"/>
                </a:moveTo>
                <a:lnTo>
                  <a:pt x="7109459" y="3756660"/>
                </a:lnTo>
                <a:lnTo>
                  <a:pt x="7109459" y="0"/>
                </a:lnTo>
                <a:lnTo>
                  <a:pt x="0" y="0"/>
                </a:lnTo>
                <a:lnTo>
                  <a:pt x="0" y="3756660"/>
                </a:ln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2"/>
          <p:cNvSpPr txBox="1"/>
          <p:nvPr/>
        </p:nvSpPr>
        <p:spPr>
          <a:xfrm>
            <a:off x="570585" y="3021584"/>
            <a:ext cx="157734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Challenges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97" name="Google Shape;397;p12"/>
          <p:cNvGrpSpPr/>
          <p:nvPr/>
        </p:nvGrpSpPr>
        <p:grpSpPr>
          <a:xfrm>
            <a:off x="0" y="1028636"/>
            <a:ext cx="7520179" cy="992061"/>
            <a:chOff x="0" y="1028636"/>
            <a:chExt cx="7520179" cy="992061"/>
          </a:xfrm>
        </p:grpSpPr>
        <p:pic>
          <p:nvPicPr>
            <p:cNvPr id="398" name="Google Shape;398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0160" y="1077459"/>
              <a:ext cx="6970019" cy="790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" name="Google Shape;399;p12"/>
            <p:cNvSpPr/>
            <p:nvPr/>
          </p:nvSpPr>
          <p:spPr>
            <a:xfrm>
              <a:off x="563880" y="1083564"/>
              <a:ext cx="6936105" cy="756285"/>
            </a:xfrm>
            <a:custGeom>
              <a:rect b="b" l="l" r="r" t="t"/>
              <a:pathLst>
                <a:path extrusionOk="0" h="756285" w="6936105">
                  <a:moveTo>
                    <a:pt x="6912356" y="0"/>
                  </a:moveTo>
                  <a:lnTo>
                    <a:pt x="23342" y="0"/>
                  </a:lnTo>
                  <a:lnTo>
                    <a:pt x="14257" y="1829"/>
                  </a:lnTo>
                  <a:lnTo>
                    <a:pt x="6837" y="6826"/>
                  </a:lnTo>
                  <a:lnTo>
                    <a:pt x="1834" y="14251"/>
                  </a:lnTo>
                  <a:lnTo>
                    <a:pt x="0" y="23368"/>
                  </a:lnTo>
                  <a:lnTo>
                    <a:pt x="0" y="732536"/>
                  </a:lnTo>
                  <a:lnTo>
                    <a:pt x="1834" y="741652"/>
                  </a:lnTo>
                  <a:lnTo>
                    <a:pt x="6837" y="749077"/>
                  </a:lnTo>
                  <a:lnTo>
                    <a:pt x="14257" y="754074"/>
                  </a:lnTo>
                  <a:lnTo>
                    <a:pt x="23342" y="755903"/>
                  </a:lnTo>
                  <a:lnTo>
                    <a:pt x="6912356" y="755903"/>
                  </a:lnTo>
                  <a:lnTo>
                    <a:pt x="6921472" y="754074"/>
                  </a:lnTo>
                  <a:lnTo>
                    <a:pt x="6928897" y="749077"/>
                  </a:lnTo>
                  <a:lnTo>
                    <a:pt x="6933894" y="741652"/>
                  </a:lnTo>
                  <a:lnTo>
                    <a:pt x="6935724" y="732536"/>
                  </a:lnTo>
                  <a:lnTo>
                    <a:pt x="6935724" y="23368"/>
                  </a:lnTo>
                  <a:lnTo>
                    <a:pt x="6933894" y="14251"/>
                  </a:lnTo>
                  <a:lnTo>
                    <a:pt x="6928897" y="6826"/>
                  </a:lnTo>
                  <a:lnTo>
                    <a:pt x="6921472" y="1829"/>
                  </a:lnTo>
                  <a:lnTo>
                    <a:pt x="69123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0" name="Google Shape;400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1028636"/>
              <a:ext cx="3331464" cy="950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7012" y="1065276"/>
              <a:ext cx="2386711" cy="955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Google Shape;402;p12"/>
            <p:cNvSpPr/>
            <p:nvPr/>
          </p:nvSpPr>
          <p:spPr>
            <a:xfrm>
              <a:off x="176784" y="1196340"/>
              <a:ext cx="2950845" cy="528955"/>
            </a:xfrm>
            <a:custGeom>
              <a:rect b="b" l="l" r="r" t="t"/>
              <a:pathLst>
                <a:path extrusionOk="0" h="528955" w="2950845">
                  <a:moveTo>
                    <a:pt x="2823972" y="0"/>
                  </a:moveTo>
                  <a:lnTo>
                    <a:pt x="126453" y="0"/>
                  </a:lnTo>
                  <a:lnTo>
                    <a:pt x="77232" y="9941"/>
                  </a:lnTo>
                  <a:lnTo>
                    <a:pt x="37037" y="37052"/>
                  </a:lnTo>
                  <a:lnTo>
                    <a:pt x="9937" y="77259"/>
                  </a:lnTo>
                  <a:lnTo>
                    <a:pt x="0" y="126492"/>
                  </a:lnTo>
                  <a:lnTo>
                    <a:pt x="0" y="402336"/>
                  </a:lnTo>
                  <a:lnTo>
                    <a:pt x="9937" y="451568"/>
                  </a:lnTo>
                  <a:lnTo>
                    <a:pt x="37037" y="491775"/>
                  </a:lnTo>
                  <a:lnTo>
                    <a:pt x="77232" y="518886"/>
                  </a:lnTo>
                  <a:lnTo>
                    <a:pt x="126453" y="528827"/>
                  </a:lnTo>
                  <a:lnTo>
                    <a:pt x="2823972" y="528827"/>
                  </a:lnTo>
                  <a:lnTo>
                    <a:pt x="2873204" y="518886"/>
                  </a:lnTo>
                  <a:lnTo>
                    <a:pt x="2913411" y="491775"/>
                  </a:lnTo>
                  <a:lnTo>
                    <a:pt x="2940522" y="451568"/>
                  </a:lnTo>
                  <a:lnTo>
                    <a:pt x="2950464" y="402336"/>
                  </a:lnTo>
                  <a:lnTo>
                    <a:pt x="2950464" y="126492"/>
                  </a:lnTo>
                  <a:lnTo>
                    <a:pt x="2940522" y="77259"/>
                  </a:lnTo>
                  <a:lnTo>
                    <a:pt x="2913411" y="37052"/>
                  </a:lnTo>
                  <a:lnTo>
                    <a:pt x="2873204" y="9941"/>
                  </a:lnTo>
                  <a:lnTo>
                    <a:pt x="2823972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3" name="Google Shape;403;p12"/>
          <p:cNvSpPr txBox="1"/>
          <p:nvPr/>
        </p:nvSpPr>
        <p:spPr>
          <a:xfrm>
            <a:off x="834339" y="1275714"/>
            <a:ext cx="1635760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24 x 7 Services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4" name="Google Shape;404;p12"/>
          <p:cNvSpPr txBox="1"/>
          <p:nvPr/>
        </p:nvSpPr>
        <p:spPr>
          <a:xfrm>
            <a:off x="3377565" y="1168400"/>
            <a:ext cx="4062729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the 36 MCH &amp; all DHǪH provide 24 X 7  services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05" name="Google Shape;405;p12"/>
          <p:cNvGrpSpPr/>
          <p:nvPr/>
        </p:nvGrpSpPr>
        <p:grpSpPr>
          <a:xfrm>
            <a:off x="64007" y="1906460"/>
            <a:ext cx="7465315" cy="990537"/>
            <a:chOff x="64007" y="1906460"/>
            <a:chExt cx="7465315" cy="990537"/>
          </a:xfrm>
        </p:grpSpPr>
        <p:pic>
          <p:nvPicPr>
            <p:cNvPr id="406" name="Google Shape;406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1020" y="1953768"/>
              <a:ext cx="6988302" cy="8084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12"/>
            <p:cNvSpPr/>
            <p:nvPr/>
          </p:nvSpPr>
          <p:spPr>
            <a:xfrm>
              <a:off x="563880" y="1969008"/>
              <a:ext cx="6936105" cy="756285"/>
            </a:xfrm>
            <a:custGeom>
              <a:rect b="b" l="l" r="r" t="t"/>
              <a:pathLst>
                <a:path extrusionOk="0" h="756285" w="6936105">
                  <a:moveTo>
                    <a:pt x="6912356" y="0"/>
                  </a:moveTo>
                  <a:lnTo>
                    <a:pt x="23342" y="0"/>
                  </a:lnTo>
                  <a:lnTo>
                    <a:pt x="14257" y="1829"/>
                  </a:lnTo>
                  <a:lnTo>
                    <a:pt x="6837" y="6826"/>
                  </a:lnTo>
                  <a:lnTo>
                    <a:pt x="1834" y="14251"/>
                  </a:lnTo>
                  <a:lnTo>
                    <a:pt x="0" y="23367"/>
                  </a:lnTo>
                  <a:lnTo>
                    <a:pt x="0" y="732536"/>
                  </a:lnTo>
                  <a:lnTo>
                    <a:pt x="1834" y="741652"/>
                  </a:lnTo>
                  <a:lnTo>
                    <a:pt x="6837" y="749077"/>
                  </a:lnTo>
                  <a:lnTo>
                    <a:pt x="14257" y="754074"/>
                  </a:lnTo>
                  <a:lnTo>
                    <a:pt x="23342" y="755903"/>
                  </a:lnTo>
                  <a:lnTo>
                    <a:pt x="6912356" y="755903"/>
                  </a:lnTo>
                  <a:lnTo>
                    <a:pt x="6921472" y="754074"/>
                  </a:lnTo>
                  <a:lnTo>
                    <a:pt x="6928897" y="749077"/>
                  </a:lnTo>
                  <a:lnTo>
                    <a:pt x="6933894" y="741652"/>
                  </a:lnTo>
                  <a:lnTo>
                    <a:pt x="6935724" y="732536"/>
                  </a:lnTo>
                  <a:lnTo>
                    <a:pt x="6935724" y="23367"/>
                  </a:lnTo>
                  <a:lnTo>
                    <a:pt x="6933894" y="14251"/>
                  </a:lnTo>
                  <a:lnTo>
                    <a:pt x="6928897" y="6826"/>
                  </a:lnTo>
                  <a:lnTo>
                    <a:pt x="6921472" y="1829"/>
                  </a:lnTo>
                  <a:lnTo>
                    <a:pt x="69123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8" name="Google Shape;408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007" y="1906460"/>
              <a:ext cx="3371088" cy="950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26719" y="1941576"/>
              <a:ext cx="2644140" cy="955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0" name="Google Shape;410;p12"/>
            <p:cNvSpPr/>
            <p:nvPr/>
          </p:nvSpPr>
          <p:spPr>
            <a:xfrm>
              <a:off x="281939" y="2074164"/>
              <a:ext cx="2948940" cy="528955"/>
            </a:xfrm>
            <a:custGeom>
              <a:rect b="b" l="l" r="r" t="t"/>
              <a:pathLst>
                <a:path extrusionOk="0" h="528955" w="2948940">
                  <a:moveTo>
                    <a:pt x="2822448" y="0"/>
                  </a:moveTo>
                  <a:lnTo>
                    <a:pt x="126453" y="0"/>
                  </a:lnTo>
                  <a:lnTo>
                    <a:pt x="77232" y="9941"/>
                  </a:lnTo>
                  <a:lnTo>
                    <a:pt x="37037" y="37052"/>
                  </a:lnTo>
                  <a:lnTo>
                    <a:pt x="9937" y="77259"/>
                  </a:lnTo>
                  <a:lnTo>
                    <a:pt x="0" y="126491"/>
                  </a:lnTo>
                  <a:lnTo>
                    <a:pt x="0" y="402336"/>
                  </a:lnTo>
                  <a:lnTo>
                    <a:pt x="9937" y="451568"/>
                  </a:lnTo>
                  <a:lnTo>
                    <a:pt x="37037" y="491775"/>
                  </a:lnTo>
                  <a:lnTo>
                    <a:pt x="77232" y="518886"/>
                  </a:lnTo>
                  <a:lnTo>
                    <a:pt x="126453" y="528827"/>
                  </a:lnTo>
                  <a:lnTo>
                    <a:pt x="2822448" y="528827"/>
                  </a:lnTo>
                  <a:lnTo>
                    <a:pt x="2871680" y="518886"/>
                  </a:lnTo>
                  <a:lnTo>
                    <a:pt x="2911887" y="491775"/>
                  </a:lnTo>
                  <a:lnTo>
                    <a:pt x="2938998" y="451568"/>
                  </a:lnTo>
                  <a:lnTo>
                    <a:pt x="2948940" y="402336"/>
                  </a:lnTo>
                  <a:lnTo>
                    <a:pt x="2948940" y="126491"/>
                  </a:lnTo>
                  <a:lnTo>
                    <a:pt x="2938998" y="77259"/>
                  </a:lnTo>
                  <a:lnTo>
                    <a:pt x="2911887" y="37052"/>
                  </a:lnTo>
                  <a:lnTo>
                    <a:pt x="2871680" y="9941"/>
                  </a:lnTo>
                  <a:lnTo>
                    <a:pt x="282244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Google Shape;411;p12"/>
          <p:cNvSpPr txBox="1"/>
          <p:nvPr/>
        </p:nvSpPr>
        <p:spPr>
          <a:xfrm>
            <a:off x="784656" y="2153538"/>
            <a:ext cx="1943100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Day-care Centres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2" name="Google Shape;412;p12"/>
          <p:cNvSpPr txBox="1"/>
          <p:nvPr/>
        </p:nvSpPr>
        <p:spPr>
          <a:xfrm>
            <a:off x="3377565" y="2038350"/>
            <a:ext cx="393192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 regional Integrated Day Care Centres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across Tamil Nadu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13" name="Google Shape;413;p12"/>
          <p:cNvGrpSpPr/>
          <p:nvPr/>
        </p:nvGrpSpPr>
        <p:grpSpPr>
          <a:xfrm>
            <a:off x="2599944" y="3075432"/>
            <a:ext cx="4802505" cy="716280"/>
            <a:chOff x="2599944" y="3075432"/>
            <a:chExt cx="4802505" cy="716280"/>
          </a:xfrm>
        </p:grpSpPr>
        <p:sp>
          <p:nvSpPr>
            <p:cNvPr id="414" name="Google Shape;414;p12"/>
            <p:cNvSpPr/>
            <p:nvPr/>
          </p:nvSpPr>
          <p:spPr>
            <a:xfrm>
              <a:off x="2599944" y="3075432"/>
              <a:ext cx="4802505" cy="716280"/>
            </a:xfrm>
            <a:custGeom>
              <a:rect b="b" l="l" r="r" t="t"/>
              <a:pathLst>
                <a:path extrusionOk="0" h="716279" w="4802505">
                  <a:moveTo>
                    <a:pt x="4730496" y="0"/>
                  </a:moveTo>
                  <a:lnTo>
                    <a:pt x="71628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7"/>
                  </a:lnTo>
                  <a:lnTo>
                    <a:pt x="0" y="644651"/>
                  </a:lnTo>
                  <a:lnTo>
                    <a:pt x="5637" y="672506"/>
                  </a:lnTo>
                  <a:lnTo>
                    <a:pt x="21002" y="695277"/>
                  </a:lnTo>
                  <a:lnTo>
                    <a:pt x="43773" y="710642"/>
                  </a:lnTo>
                  <a:lnTo>
                    <a:pt x="71628" y="716279"/>
                  </a:lnTo>
                  <a:lnTo>
                    <a:pt x="4730496" y="716279"/>
                  </a:lnTo>
                  <a:lnTo>
                    <a:pt x="4758350" y="710642"/>
                  </a:lnTo>
                  <a:lnTo>
                    <a:pt x="4781121" y="695277"/>
                  </a:lnTo>
                  <a:lnTo>
                    <a:pt x="4796486" y="672506"/>
                  </a:lnTo>
                  <a:lnTo>
                    <a:pt x="4802124" y="644651"/>
                  </a:lnTo>
                  <a:lnTo>
                    <a:pt x="4802124" y="71627"/>
                  </a:lnTo>
                  <a:lnTo>
                    <a:pt x="4796486" y="43773"/>
                  </a:lnTo>
                  <a:lnTo>
                    <a:pt x="4781121" y="21002"/>
                  </a:lnTo>
                  <a:lnTo>
                    <a:pt x="4758350" y="5637"/>
                  </a:lnTo>
                  <a:lnTo>
                    <a:pt x="473049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2885536" y="3276318"/>
              <a:ext cx="207645" cy="286385"/>
            </a:xfrm>
            <a:custGeom>
              <a:rect b="b" l="l" r="r" t="t"/>
              <a:pathLst>
                <a:path extrusionOk="0" h="286385" w="207644">
                  <a:moveTo>
                    <a:pt x="80989" y="92156"/>
                  </a:moveTo>
                  <a:lnTo>
                    <a:pt x="64805" y="92156"/>
                  </a:lnTo>
                  <a:lnTo>
                    <a:pt x="64805" y="97241"/>
                  </a:lnTo>
                  <a:lnTo>
                    <a:pt x="66441" y="111695"/>
                  </a:lnTo>
                  <a:lnTo>
                    <a:pt x="71189" y="125258"/>
                  </a:lnTo>
                  <a:lnTo>
                    <a:pt x="78811" y="137439"/>
                  </a:lnTo>
                  <a:lnTo>
                    <a:pt x="89071" y="147745"/>
                  </a:lnTo>
                  <a:lnTo>
                    <a:pt x="89071" y="159336"/>
                  </a:lnTo>
                  <a:lnTo>
                    <a:pt x="88079" y="160822"/>
                  </a:lnTo>
                  <a:lnTo>
                    <a:pt x="66593" y="169641"/>
                  </a:lnTo>
                  <a:lnTo>
                    <a:pt x="52822" y="174880"/>
                  </a:lnTo>
                  <a:lnTo>
                    <a:pt x="39565" y="180824"/>
                  </a:lnTo>
                  <a:lnTo>
                    <a:pt x="4158" y="209819"/>
                  </a:lnTo>
                  <a:lnTo>
                    <a:pt x="0" y="226895"/>
                  </a:lnTo>
                  <a:lnTo>
                    <a:pt x="0" y="286190"/>
                  </a:lnTo>
                  <a:lnTo>
                    <a:pt x="16197" y="269992"/>
                  </a:lnTo>
                  <a:lnTo>
                    <a:pt x="16303" y="222107"/>
                  </a:lnTo>
                  <a:lnTo>
                    <a:pt x="16349" y="219933"/>
                  </a:lnTo>
                  <a:lnTo>
                    <a:pt x="55806" y="191043"/>
                  </a:lnTo>
                  <a:lnTo>
                    <a:pt x="66816" y="186817"/>
                  </a:lnTo>
                  <a:lnTo>
                    <a:pt x="74915" y="186817"/>
                  </a:lnTo>
                  <a:lnTo>
                    <a:pt x="74915" y="183880"/>
                  </a:lnTo>
                  <a:lnTo>
                    <a:pt x="78212" y="182715"/>
                  </a:lnTo>
                  <a:lnTo>
                    <a:pt x="103476" y="182715"/>
                  </a:lnTo>
                  <a:lnTo>
                    <a:pt x="109644" y="176548"/>
                  </a:lnTo>
                  <a:lnTo>
                    <a:pt x="105281" y="175758"/>
                  </a:lnTo>
                  <a:lnTo>
                    <a:pt x="97376" y="173700"/>
                  </a:lnTo>
                  <a:lnTo>
                    <a:pt x="102360" y="169888"/>
                  </a:lnTo>
                  <a:lnTo>
                    <a:pt x="105283" y="163969"/>
                  </a:lnTo>
                  <a:lnTo>
                    <a:pt x="105286" y="157287"/>
                  </a:lnTo>
                  <a:lnTo>
                    <a:pt x="128905" y="157287"/>
                  </a:lnTo>
                  <a:lnTo>
                    <a:pt x="140331" y="145861"/>
                  </a:lnTo>
                  <a:lnTo>
                    <a:pt x="95222" y="131621"/>
                  </a:lnTo>
                  <a:lnTo>
                    <a:pt x="80989" y="97241"/>
                  </a:lnTo>
                  <a:lnTo>
                    <a:pt x="80989" y="92156"/>
                  </a:lnTo>
                  <a:close/>
                </a:path>
                <a:path extrusionOk="0" h="286385" w="207644">
                  <a:moveTo>
                    <a:pt x="74915" y="186817"/>
                  </a:moveTo>
                  <a:lnTo>
                    <a:pt x="66816" y="186817"/>
                  </a:lnTo>
                  <a:lnTo>
                    <a:pt x="66765" y="204712"/>
                  </a:lnTo>
                  <a:lnTo>
                    <a:pt x="55662" y="207635"/>
                  </a:lnTo>
                  <a:lnTo>
                    <a:pt x="46667" y="214254"/>
                  </a:lnTo>
                  <a:lnTo>
                    <a:pt x="40661" y="223670"/>
                  </a:lnTo>
                  <a:lnTo>
                    <a:pt x="38470" y="234999"/>
                  </a:lnTo>
                  <a:lnTo>
                    <a:pt x="38476" y="236717"/>
                  </a:lnTo>
                  <a:lnTo>
                    <a:pt x="39212" y="238355"/>
                  </a:lnTo>
                  <a:lnTo>
                    <a:pt x="40494" y="239496"/>
                  </a:lnTo>
                  <a:lnTo>
                    <a:pt x="40494" y="245696"/>
                  </a:lnTo>
                  <a:lnTo>
                    <a:pt x="50617" y="235573"/>
                  </a:lnTo>
                  <a:lnTo>
                    <a:pt x="50618" y="234999"/>
                  </a:lnTo>
                  <a:lnTo>
                    <a:pt x="52050" y="227902"/>
                  </a:lnTo>
                  <a:lnTo>
                    <a:pt x="55956" y="222107"/>
                  </a:lnTo>
                  <a:lnTo>
                    <a:pt x="61748" y="218199"/>
                  </a:lnTo>
                  <a:lnTo>
                    <a:pt x="68841" y="216766"/>
                  </a:lnTo>
                  <a:lnTo>
                    <a:pt x="69424" y="216766"/>
                  </a:lnTo>
                  <a:lnTo>
                    <a:pt x="80111" y="206080"/>
                  </a:lnTo>
                  <a:lnTo>
                    <a:pt x="74915" y="204712"/>
                  </a:lnTo>
                  <a:lnTo>
                    <a:pt x="74915" y="186817"/>
                  </a:lnTo>
                  <a:close/>
                </a:path>
                <a:path extrusionOk="0" h="286385" w="207644">
                  <a:moveTo>
                    <a:pt x="103476" y="182715"/>
                  </a:moveTo>
                  <a:lnTo>
                    <a:pt x="78212" y="182715"/>
                  </a:lnTo>
                  <a:lnTo>
                    <a:pt x="88337" y="187683"/>
                  </a:lnTo>
                  <a:lnTo>
                    <a:pt x="96148" y="190043"/>
                  </a:lnTo>
                  <a:lnTo>
                    <a:pt x="103476" y="182715"/>
                  </a:lnTo>
                  <a:close/>
                </a:path>
                <a:path extrusionOk="0" h="286385" w="207644">
                  <a:moveTo>
                    <a:pt x="128905" y="157287"/>
                  </a:moveTo>
                  <a:lnTo>
                    <a:pt x="105286" y="157287"/>
                  </a:lnTo>
                  <a:lnTo>
                    <a:pt x="113000" y="160441"/>
                  </a:lnTo>
                  <a:lnTo>
                    <a:pt x="121251" y="162065"/>
                  </a:lnTo>
                  <a:lnTo>
                    <a:pt x="124127" y="162065"/>
                  </a:lnTo>
                  <a:lnTo>
                    <a:pt x="128905" y="157287"/>
                  </a:lnTo>
                  <a:close/>
                </a:path>
                <a:path extrusionOk="0" h="286385" w="207644">
                  <a:moveTo>
                    <a:pt x="143051" y="143141"/>
                  </a:moveTo>
                  <a:lnTo>
                    <a:pt x="129583" y="145861"/>
                  </a:lnTo>
                  <a:lnTo>
                    <a:pt x="140331" y="145861"/>
                  </a:lnTo>
                  <a:lnTo>
                    <a:pt x="143051" y="143141"/>
                  </a:lnTo>
                  <a:close/>
                </a:path>
                <a:path extrusionOk="0" h="286385" w="207644">
                  <a:moveTo>
                    <a:pt x="203285" y="53283"/>
                  </a:moveTo>
                  <a:lnTo>
                    <a:pt x="168630" y="53283"/>
                  </a:lnTo>
                  <a:lnTo>
                    <a:pt x="173668" y="53897"/>
                  </a:lnTo>
                  <a:lnTo>
                    <a:pt x="178177" y="55960"/>
                  </a:lnTo>
                  <a:lnTo>
                    <a:pt x="178177" y="97241"/>
                  </a:lnTo>
                  <a:lnTo>
                    <a:pt x="175453" y="110739"/>
                  </a:lnTo>
                  <a:lnTo>
                    <a:pt x="204449" y="81744"/>
                  </a:lnTo>
                  <a:lnTo>
                    <a:pt x="205005" y="80791"/>
                  </a:lnTo>
                  <a:lnTo>
                    <a:pt x="206550" y="77141"/>
                  </a:lnTo>
                  <a:lnTo>
                    <a:pt x="207171" y="73163"/>
                  </a:lnTo>
                  <a:lnTo>
                    <a:pt x="206810" y="69216"/>
                  </a:lnTo>
                  <a:lnTo>
                    <a:pt x="203285" y="53283"/>
                  </a:lnTo>
                  <a:close/>
                </a:path>
                <a:path extrusionOk="0" h="286385" w="207644">
                  <a:moveTo>
                    <a:pt x="135529" y="0"/>
                  </a:moveTo>
                  <a:lnTo>
                    <a:pt x="82831" y="17466"/>
                  </a:lnTo>
                  <a:lnTo>
                    <a:pt x="56692" y="61829"/>
                  </a:lnTo>
                  <a:lnTo>
                    <a:pt x="56527" y="62713"/>
                  </a:lnTo>
                  <a:lnTo>
                    <a:pt x="54662" y="70500"/>
                  </a:lnTo>
                  <a:lnTo>
                    <a:pt x="52030" y="78040"/>
                  </a:lnTo>
                  <a:lnTo>
                    <a:pt x="48654" y="85277"/>
                  </a:lnTo>
                  <a:lnTo>
                    <a:pt x="44557" y="92156"/>
                  </a:lnTo>
                  <a:lnTo>
                    <a:pt x="109578" y="92156"/>
                  </a:lnTo>
                  <a:lnTo>
                    <a:pt x="133045" y="86894"/>
                  </a:lnTo>
                  <a:lnTo>
                    <a:pt x="145449" y="74963"/>
                  </a:lnTo>
                  <a:lnTo>
                    <a:pt x="153464" y="62142"/>
                  </a:lnTo>
                  <a:lnTo>
                    <a:pt x="163761" y="54208"/>
                  </a:lnTo>
                  <a:lnTo>
                    <a:pt x="168630" y="53283"/>
                  </a:lnTo>
                  <a:lnTo>
                    <a:pt x="203285" y="53283"/>
                  </a:lnTo>
                  <a:lnTo>
                    <a:pt x="202565" y="50031"/>
                  </a:lnTo>
                  <a:lnTo>
                    <a:pt x="193716" y="32837"/>
                  </a:lnTo>
                  <a:lnTo>
                    <a:pt x="180815" y="18436"/>
                  </a:lnTo>
                  <a:lnTo>
                    <a:pt x="169537" y="11007"/>
                  </a:lnTo>
                  <a:lnTo>
                    <a:pt x="154383" y="11007"/>
                  </a:lnTo>
                  <a:lnTo>
                    <a:pt x="148467" y="2869"/>
                  </a:lnTo>
                  <a:lnTo>
                    <a:pt x="146371" y="1519"/>
                  </a:lnTo>
                  <a:lnTo>
                    <a:pt x="144016" y="1080"/>
                  </a:lnTo>
                  <a:lnTo>
                    <a:pt x="139801" y="371"/>
                  </a:lnTo>
                  <a:lnTo>
                    <a:pt x="135529" y="0"/>
                  </a:lnTo>
                  <a:close/>
                </a:path>
                <a:path extrusionOk="0" h="286385" w="207644">
                  <a:moveTo>
                    <a:pt x="162482" y="6719"/>
                  </a:moveTo>
                  <a:lnTo>
                    <a:pt x="160210" y="6921"/>
                  </a:lnTo>
                  <a:lnTo>
                    <a:pt x="158473" y="8170"/>
                  </a:lnTo>
                  <a:lnTo>
                    <a:pt x="154383" y="11007"/>
                  </a:lnTo>
                  <a:lnTo>
                    <a:pt x="169537" y="11007"/>
                  </a:lnTo>
                  <a:lnTo>
                    <a:pt x="164412" y="7630"/>
                  </a:lnTo>
                  <a:lnTo>
                    <a:pt x="162482" y="6719"/>
                  </a:lnTo>
                  <a:close/>
                </a:path>
              </a:pathLst>
            </a:custGeom>
            <a:solidFill>
              <a:srgbClr val="E9703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12"/>
          <p:cNvSpPr txBox="1"/>
          <p:nvPr/>
        </p:nvSpPr>
        <p:spPr>
          <a:xfrm>
            <a:off x="3504946" y="3128213"/>
            <a:ext cx="2746375" cy="579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Lack of knowledge amongst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healthcare personnel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17" name="Google Shape;417;p12"/>
          <p:cNvGrpSpPr/>
          <p:nvPr/>
        </p:nvGrpSpPr>
        <p:grpSpPr>
          <a:xfrm>
            <a:off x="2599944" y="3971544"/>
            <a:ext cx="4802505" cy="2508503"/>
            <a:chOff x="2599944" y="3971544"/>
            <a:chExt cx="4802505" cy="2508503"/>
          </a:xfrm>
        </p:grpSpPr>
        <p:sp>
          <p:nvSpPr>
            <p:cNvPr id="418" name="Google Shape;418;p12"/>
            <p:cNvSpPr/>
            <p:nvPr/>
          </p:nvSpPr>
          <p:spPr>
            <a:xfrm>
              <a:off x="2599944" y="3971544"/>
              <a:ext cx="4802505" cy="716280"/>
            </a:xfrm>
            <a:custGeom>
              <a:rect b="b" l="l" r="r" t="t"/>
              <a:pathLst>
                <a:path extrusionOk="0" h="716279" w="4802505">
                  <a:moveTo>
                    <a:pt x="4730496" y="0"/>
                  </a:moveTo>
                  <a:lnTo>
                    <a:pt x="71628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7"/>
                  </a:lnTo>
                  <a:lnTo>
                    <a:pt x="0" y="644651"/>
                  </a:lnTo>
                  <a:lnTo>
                    <a:pt x="5637" y="672506"/>
                  </a:lnTo>
                  <a:lnTo>
                    <a:pt x="21002" y="695277"/>
                  </a:lnTo>
                  <a:lnTo>
                    <a:pt x="43773" y="710642"/>
                  </a:lnTo>
                  <a:lnTo>
                    <a:pt x="71628" y="716279"/>
                  </a:lnTo>
                  <a:lnTo>
                    <a:pt x="4730496" y="716279"/>
                  </a:lnTo>
                  <a:lnTo>
                    <a:pt x="4758350" y="710642"/>
                  </a:lnTo>
                  <a:lnTo>
                    <a:pt x="4781121" y="695277"/>
                  </a:lnTo>
                  <a:lnTo>
                    <a:pt x="4796486" y="672506"/>
                  </a:lnTo>
                  <a:lnTo>
                    <a:pt x="4802124" y="644651"/>
                  </a:lnTo>
                  <a:lnTo>
                    <a:pt x="4802124" y="71627"/>
                  </a:lnTo>
                  <a:lnTo>
                    <a:pt x="4796486" y="43773"/>
                  </a:lnTo>
                  <a:lnTo>
                    <a:pt x="4781121" y="21002"/>
                  </a:lnTo>
                  <a:lnTo>
                    <a:pt x="4758350" y="5637"/>
                  </a:lnTo>
                  <a:lnTo>
                    <a:pt x="473049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9" name="Google Shape;419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931359" y="4157034"/>
              <a:ext cx="149766" cy="2434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" name="Google Shape;420;p12"/>
            <p:cNvSpPr/>
            <p:nvPr/>
          </p:nvSpPr>
          <p:spPr>
            <a:xfrm>
              <a:off x="2599944" y="4867655"/>
              <a:ext cx="4802505" cy="716280"/>
            </a:xfrm>
            <a:custGeom>
              <a:rect b="b" l="l" r="r" t="t"/>
              <a:pathLst>
                <a:path extrusionOk="0" h="716279" w="4802505">
                  <a:moveTo>
                    <a:pt x="4730496" y="0"/>
                  </a:moveTo>
                  <a:lnTo>
                    <a:pt x="71628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8"/>
                  </a:lnTo>
                  <a:lnTo>
                    <a:pt x="0" y="644652"/>
                  </a:lnTo>
                  <a:lnTo>
                    <a:pt x="5637" y="672506"/>
                  </a:lnTo>
                  <a:lnTo>
                    <a:pt x="21002" y="695277"/>
                  </a:lnTo>
                  <a:lnTo>
                    <a:pt x="43773" y="710642"/>
                  </a:lnTo>
                  <a:lnTo>
                    <a:pt x="71628" y="716280"/>
                  </a:lnTo>
                  <a:lnTo>
                    <a:pt x="4730496" y="716280"/>
                  </a:lnTo>
                  <a:lnTo>
                    <a:pt x="4758350" y="710642"/>
                  </a:lnTo>
                  <a:lnTo>
                    <a:pt x="4781121" y="695277"/>
                  </a:lnTo>
                  <a:lnTo>
                    <a:pt x="4796486" y="672506"/>
                  </a:lnTo>
                  <a:lnTo>
                    <a:pt x="4802124" y="644652"/>
                  </a:lnTo>
                  <a:lnTo>
                    <a:pt x="4802124" y="71628"/>
                  </a:lnTo>
                  <a:lnTo>
                    <a:pt x="4796486" y="43773"/>
                  </a:lnTo>
                  <a:lnTo>
                    <a:pt x="4781121" y="21002"/>
                  </a:lnTo>
                  <a:lnTo>
                    <a:pt x="4758350" y="5637"/>
                  </a:lnTo>
                  <a:lnTo>
                    <a:pt x="473049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2902483" y="5065255"/>
              <a:ext cx="178435" cy="292100"/>
            </a:xfrm>
            <a:custGeom>
              <a:rect b="b" l="l" r="r" t="t"/>
              <a:pathLst>
                <a:path extrusionOk="0" h="292100" w="178435">
                  <a:moveTo>
                    <a:pt x="178181" y="129654"/>
                  </a:moveTo>
                  <a:lnTo>
                    <a:pt x="50215" y="129654"/>
                  </a:lnTo>
                  <a:lnTo>
                    <a:pt x="48602" y="131279"/>
                  </a:lnTo>
                  <a:lnTo>
                    <a:pt x="48602" y="133705"/>
                  </a:lnTo>
                  <a:lnTo>
                    <a:pt x="48602" y="192862"/>
                  </a:lnTo>
                  <a:lnTo>
                    <a:pt x="50215" y="194487"/>
                  </a:lnTo>
                  <a:lnTo>
                    <a:pt x="178181" y="194487"/>
                  </a:lnTo>
                  <a:lnTo>
                    <a:pt x="178181" y="129654"/>
                  </a:lnTo>
                  <a:close/>
                </a:path>
                <a:path extrusionOk="0" h="292100" w="178435">
                  <a:moveTo>
                    <a:pt x="178181" y="72123"/>
                  </a:moveTo>
                  <a:lnTo>
                    <a:pt x="170891" y="64833"/>
                  </a:lnTo>
                  <a:lnTo>
                    <a:pt x="146596" y="64833"/>
                  </a:lnTo>
                  <a:lnTo>
                    <a:pt x="145783" y="64020"/>
                  </a:lnTo>
                  <a:lnTo>
                    <a:pt x="145783" y="49428"/>
                  </a:lnTo>
                  <a:lnTo>
                    <a:pt x="146596" y="48628"/>
                  </a:lnTo>
                  <a:lnTo>
                    <a:pt x="160362" y="48628"/>
                  </a:lnTo>
                  <a:lnTo>
                    <a:pt x="161988" y="47002"/>
                  </a:lnTo>
                  <a:lnTo>
                    <a:pt x="161988" y="7302"/>
                  </a:lnTo>
                  <a:lnTo>
                    <a:pt x="154698" y="0"/>
                  </a:lnTo>
                  <a:lnTo>
                    <a:pt x="23495" y="0"/>
                  </a:lnTo>
                  <a:lnTo>
                    <a:pt x="16205" y="7302"/>
                  </a:lnTo>
                  <a:lnTo>
                    <a:pt x="16205" y="47002"/>
                  </a:lnTo>
                  <a:lnTo>
                    <a:pt x="17818" y="48628"/>
                  </a:lnTo>
                  <a:lnTo>
                    <a:pt x="31597" y="48628"/>
                  </a:lnTo>
                  <a:lnTo>
                    <a:pt x="32397" y="49428"/>
                  </a:lnTo>
                  <a:lnTo>
                    <a:pt x="32397" y="64020"/>
                  </a:lnTo>
                  <a:lnTo>
                    <a:pt x="31597" y="64833"/>
                  </a:lnTo>
                  <a:lnTo>
                    <a:pt x="7289" y="64833"/>
                  </a:lnTo>
                  <a:lnTo>
                    <a:pt x="0" y="72123"/>
                  </a:lnTo>
                  <a:lnTo>
                    <a:pt x="0" y="284429"/>
                  </a:lnTo>
                  <a:lnTo>
                    <a:pt x="7289" y="291731"/>
                  </a:lnTo>
                  <a:lnTo>
                    <a:pt x="72898" y="291731"/>
                  </a:lnTo>
                  <a:lnTo>
                    <a:pt x="76733" y="272846"/>
                  </a:lnTo>
                  <a:lnTo>
                    <a:pt x="87172" y="257390"/>
                  </a:lnTo>
                  <a:lnTo>
                    <a:pt x="102628" y="246938"/>
                  </a:lnTo>
                  <a:lnTo>
                    <a:pt x="121488" y="243103"/>
                  </a:lnTo>
                  <a:lnTo>
                    <a:pt x="178181" y="243103"/>
                  </a:lnTo>
                  <a:lnTo>
                    <a:pt x="178181" y="210693"/>
                  </a:lnTo>
                  <a:lnTo>
                    <a:pt x="36042" y="210693"/>
                  </a:lnTo>
                  <a:lnTo>
                    <a:pt x="32397" y="207048"/>
                  </a:lnTo>
                  <a:lnTo>
                    <a:pt x="32397" y="117094"/>
                  </a:lnTo>
                  <a:lnTo>
                    <a:pt x="36042" y="113449"/>
                  </a:lnTo>
                  <a:lnTo>
                    <a:pt x="178181" y="113449"/>
                  </a:lnTo>
                  <a:lnTo>
                    <a:pt x="178181" y="72123"/>
                  </a:lnTo>
                  <a:close/>
                </a:path>
              </a:pathLst>
            </a:custGeom>
            <a:solidFill>
              <a:srgbClr val="0E9E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2" name="Google Shape;422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91584" y="5324562"/>
              <a:ext cx="137682" cy="648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3" name="Google Shape;423;p12"/>
            <p:cNvSpPr/>
            <p:nvPr/>
          </p:nvSpPr>
          <p:spPr>
            <a:xfrm>
              <a:off x="2599944" y="5763767"/>
              <a:ext cx="4802505" cy="716280"/>
            </a:xfrm>
            <a:custGeom>
              <a:rect b="b" l="l" r="r" t="t"/>
              <a:pathLst>
                <a:path extrusionOk="0" h="716279" w="4802505">
                  <a:moveTo>
                    <a:pt x="4730496" y="0"/>
                  </a:moveTo>
                  <a:lnTo>
                    <a:pt x="71628" y="0"/>
                  </a:lnTo>
                  <a:lnTo>
                    <a:pt x="43773" y="5628"/>
                  </a:lnTo>
                  <a:lnTo>
                    <a:pt x="21002" y="20978"/>
                  </a:lnTo>
                  <a:lnTo>
                    <a:pt x="5637" y="43746"/>
                  </a:lnTo>
                  <a:lnTo>
                    <a:pt x="0" y="71627"/>
                  </a:lnTo>
                  <a:lnTo>
                    <a:pt x="0" y="644651"/>
                  </a:lnTo>
                  <a:lnTo>
                    <a:pt x="5637" y="672533"/>
                  </a:lnTo>
                  <a:lnTo>
                    <a:pt x="21002" y="695301"/>
                  </a:lnTo>
                  <a:lnTo>
                    <a:pt x="43773" y="710651"/>
                  </a:lnTo>
                  <a:lnTo>
                    <a:pt x="71628" y="716279"/>
                  </a:lnTo>
                  <a:lnTo>
                    <a:pt x="4730496" y="716279"/>
                  </a:lnTo>
                  <a:lnTo>
                    <a:pt x="4758350" y="710651"/>
                  </a:lnTo>
                  <a:lnTo>
                    <a:pt x="4781121" y="695301"/>
                  </a:lnTo>
                  <a:lnTo>
                    <a:pt x="4796486" y="672533"/>
                  </a:lnTo>
                  <a:lnTo>
                    <a:pt x="4802124" y="644651"/>
                  </a:lnTo>
                  <a:lnTo>
                    <a:pt x="4802124" y="71627"/>
                  </a:lnTo>
                  <a:lnTo>
                    <a:pt x="4796486" y="43746"/>
                  </a:lnTo>
                  <a:lnTo>
                    <a:pt x="4781121" y="20978"/>
                  </a:lnTo>
                  <a:lnTo>
                    <a:pt x="4758350" y="5628"/>
                  </a:lnTo>
                  <a:lnTo>
                    <a:pt x="473049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4" name="Google Shape;424;p1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837704" y="5989970"/>
              <a:ext cx="356354" cy="2643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5" name="Google Shape;425;p12"/>
          <p:cNvSpPr txBox="1"/>
          <p:nvPr/>
        </p:nvSpPr>
        <p:spPr>
          <a:xfrm>
            <a:off x="3504946" y="4164583"/>
            <a:ext cx="3806825" cy="209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Delayed diagnosis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Supply of Hydroxyurea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Access barriers to advanced Therapies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26" name="Google Shape;426;p12"/>
          <p:cNvGrpSpPr/>
          <p:nvPr/>
        </p:nvGrpSpPr>
        <p:grpSpPr>
          <a:xfrm>
            <a:off x="0" y="196595"/>
            <a:ext cx="12191998" cy="2819400"/>
            <a:chOff x="0" y="196595"/>
            <a:chExt cx="12191998" cy="2819400"/>
          </a:xfrm>
        </p:grpSpPr>
        <p:pic>
          <p:nvPicPr>
            <p:cNvPr id="427" name="Google Shape;427;p1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008619" y="662940"/>
              <a:ext cx="4183379" cy="2353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Google Shape;428;p12"/>
            <p:cNvSpPr/>
            <p:nvPr/>
          </p:nvSpPr>
          <p:spPr>
            <a:xfrm>
              <a:off x="0" y="196595"/>
              <a:ext cx="10647045" cy="763905"/>
            </a:xfrm>
            <a:custGeom>
              <a:rect b="b" l="l" r="r" t="t"/>
              <a:pathLst>
                <a:path extrusionOk="0" h="763905" w="10647045">
                  <a:moveTo>
                    <a:pt x="10646664" y="0"/>
                  </a:moveTo>
                  <a:lnTo>
                    <a:pt x="0" y="0"/>
                  </a:lnTo>
                  <a:lnTo>
                    <a:pt x="0" y="763524"/>
                  </a:lnTo>
                  <a:lnTo>
                    <a:pt x="10646664" y="763524"/>
                  </a:lnTo>
                  <a:lnTo>
                    <a:pt x="10646664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9" name="Google Shape;429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008619" y="3209544"/>
            <a:ext cx="4183379" cy="268681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2"/>
          <p:cNvSpPr txBox="1"/>
          <p:nvPr>
            <p:ph type="title"/>
          </p:nvPr>
        </p:nvSpPr>
        <p:spPr>
          <a:xfrm>
            <a:off x="295147" y="229870"/>
            <a:ext cx="716788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75217"/>
                </a:solidFill>
              </a:rPr>
              <a:t>Management of Hemoglobinopathies</a:t>
            </a:r>
            <a:endParaRPr sz="3600"/>
          </a:p>
        </p:txBody>
      </p:sp>
      <p:sp>
        <p:nvSpPr>
          <p:cNvPr id="431" name="Google Shape;431;p12"/>
          <p:cNvSpPr txBox="1"/>
          <p:nvPr>
            <p:ph idx="12" type="sldNum"/>
          </p:nvPr>
        </p:nvSpPr>
        <p:spPr>
          <a:xfrm>
            <a:off x="11062716" y="6432777"/>
            <a:ext cx="23812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3"/>
          <p:cNvSpPr/>
          <p:nvPr/>
        </p:nvSpPr>
        <p:spPr>
          <a:xfrm>
            <a:off x="0" y="585216"/>
            <a:ext cx="8563610" cy="887094"/>
          </a:xfrm>
          <a:custGeom>
            <a:rect b="b" l="l" r="r" t="t"/>
            <a:pathLst>
              <a:path extrusionOk="0" h="887094" w="8563610">
                <a:moveTo>
                  <a:pt x="8563356" y="0"/>
                </a:moveTo>
                <a:lnTo>
                  <a:pt x="0" y="0"/>
                </a:lnTo>
                <a:lnTo>
                  <a:pt x="0" y="886967"/>
                </a:lnTo>
                <a:lnTo>
                  <a:pt x="8563356" y="886967"/>
                </a:lnTo>
                <a:lnTo>
                  <a:pt x="8563356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3"/>
          <p:cNvSpPr txBox="1"/>
          <p:nvPr/>
        </p:nvSpPr>
        <p:spPr>
          <a:xfrm>
            <a:off x="411784" y="1559285"/>
            <a:ext cx="6614159" cy="414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225">
            <a:spAutoFit/>
          </a:bodyPr>
          <a:lstStyle/>
          <a:p>
            <a:pPr indent="-3429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Established in RGGGH since 2018 .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191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113 BMT procedures have been done.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19100" marR="93980" rtl="0" algn="l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Out	of	which	2	Thalassemia	&amp;	2	SCA	cases	have	been  managed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19100" marR="93980" rtl="0" algn="l">
              <a:lnSpc>
                <a:spcPct val="18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Under NHM: Pediatric	BMT unit established in Institute of  Child Health, Egmore – Chennai since 2024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19100" marR="0" rtl="0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baseline="30000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 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procedure was performed on 11.9.2024 for Thalassemia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19100" marR="939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Financial	support	under	Chief	Minister's	Comprehensive  Health Insurance Scheme (CMCHIS)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191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Challenge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Identifying matched sibling donors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13"/>
          <p:cNvSpPr txBox="1"/>
          <p:nvPr/>
        </p:nvSpPr>
        <p:spPr>
          <a:xfrm>
            <a:off x="325323" y="672795"/>
            <a:ext cx="588899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80350D"/>
                </a:solidFill>
                <a:latin typeface="Trebuchet MS"/>
                <a:ea typeface="Trebuchet MS"/>
                <a:cs typeface="Trebuchet MS"/>
                <a:sym typeface="Trebuchet MS"/>
              </a:rPr>
              <a:t>Bone Marrow Transplantation Unit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39" name="Google Shape;43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3352800"/>
            <a:ext cx="4568952" cy="309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3047" y="118871"/>
            <a:ext cx="4568952" cy="3099816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3"/>
          <p:cNvSpPr txBox="1"/>
          <p:nvPr>
            <p:ph type="title"/>
          </p:nvPr>
        </p:nvSpPr>
        <p:spPr>
          <a:xfrm>
            <a:off x="325323" y="101930"/>
            <a:ext cx="2206625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0350D"/>
                </a:solidFill>
              </a:rPr>
              <a:t>Newer Initiatives</a:t>
            </a:r>
            <a:endParaRPr sz="2400"/>
          </a:p>
        </p:txBody>
      </p:sp>
      <p:sp>
        <p:nvSpPr>
          <p:cNvPr id="442" name="Google Shape;442;p13"/>
          <p:cNvSpPr txBox="1"/>
          <p:nvPr>
            <p:ph idx="12" type="sldNum"/>
          </p:nvPr>
        </p:nvSpPr>
        <p:spPr>
          <a:xfrm>
            <a:off x="11062716" y="6432777"/>
            <a:ext cx="23812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"/>
          <p:cNvSpPr/>
          <p:nvPr/>
        </p:nvSpPr>
        <p:spPr>
          <a:xfrm>
            <a:off x="0" y="585216"/>
            <a:ext cx="7740650" cy="754380"/>
          </a:xfrm>
          <a:custGeom>
            <a:rect b="b" l="l" r="r" t="t"/>
            <a:pathLst>
              <a:path extrusionOk="0" h="754380" w="7740650">
                <a:moveTo>
                  <a:pt x="7740396" y="0"/>
                </a:moveTo>
                <a:lnTo>
                  <a:pt x="0" y="0"/>
                </a:lnTo>
                <a:lnTo>
                  <a:pt x="0" y="754379"/>
                </a:lnTo>
                <a:lnTo>
                  <a:pt x="7740396" y="754379"/>
                </a:lnTo>
                <a:lnTo>
                  <a:pt x="7740396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4"/>
          <p:cNvSpPr txBox="1"/>
          <p:nvPr/>
        </p:nvSpPr>
        <p:spPr>
          <a:xfrm>
            <a:off x="325323" y="683463"/>
            <a:ext cx="6934834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80350D"/>
                </a:solidFill>
                <a:latin typeface="Trebuchet MS"/>
                <a:ea typeface="Trebuchet MS"/>
                <a:cs typeface="Trebuchet MS"/>
                <a:sym typeface="Trebuchet MS"/>
              </a:rPr>
              <a:t>Genetic Centres to Cater to Genetic Disorders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9" name="Google Shape;449;p14"/>
          <p:cNvSpPr txBox="1"/>
          <p:nvPr>
            <p:ph type="title"/>
          </p:nvPr>
        </p:nvSpPr>
        <p:spPr>
          <a:xfrm>
            <a:off x="325323" y="101930"/>
            <a:ext cx="2206625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0350D"/>
                </a:solidFill>
              </a:rPr>
              <a:t>Newer Initiatives</a:t>
            </a:r>
            <a:endParaRPr sz="2400"/>
          </a:p>
        </p:txBody>
      </p:sp>
      <p:grpSp>
        <p:nvGrpSpPr>
          <p:cNvPr id="450" name="Google Shape;450;p14"/>
          <p:cNvGrpSpPr/>
          <p:nvPr/>
        </p:nvGrpSpPr>
        <p:grpSpPr>
          <a:xfrm>
            <a:off x="246888" y="1563624"/>
            <a:ext cx="4802505" cy="567055"/>
            <a:chOff x="246888" y="1563624"/>
            <a:chExt cx="4802505" cy="567055"/>
          </a:xfrm>
        </p:grpSpPr>
        <p:sp>
          <p:nvSpPr>
            <p:cNvPr id="451" name="Google Shape;451;p14"/>
            <p:cNvSpPr/>
            <p:nvPr/>
          </p:nvSpPr>
          <p:spPr>
            <a:xfrm>
              <a:off x="246888" y="1563624"/>
              <a:ext cx="4802505" cy="567055"/>
            </a:xfrm>
            <a:custGeom>
              <a:rect b="b" l="l" r="r" t="t"/>
              <a:pathLst>
                <a:path extrusionOk="0" h="567055" w="4802505">
                  <a:moveTo>
                    <a:pt x="4745482" y="0"/>
                  </a:moveTo>
                  <a:lnTo>
                    <a:pt x="56692" y="0"/>
                  </a:lnTo>
                  <a:lnTo>
                    <a:pt x="34627" y="4456"/>
                  </a:lnTo>
                  <a:lnTo>
                    <a:pt x="16606" y="16605"/>
                  </a:lnTo>
                  <a:lnTo>
                    <a:pt x="4455" y="34611"/>
                  </a:lnTo>
                  <a:lnTo>
                    <a:pt x="0" y="56641"/>
                  </a:lnTo>
                  <a:lnTo>
                    <a:pt x="0" y="510286"/>
                  </a:lnTo>
                  <a:lnTo>
                    <a:pt x="4455" y="532316"/>
                  </a:lnTo>
                  <a:lnTo>
                    <a:pt x="16606" y="550322"/>
                  </a:lnTo>
                  <a:lnTo>
                    <a:pt x="34627" y="562471"/>
                  </a:lnTo>
                  <a:lnTo>
                    <a:pt x="56692" y="566927"/>
                  </a:lnTo>
                  <a:lnTo>
                    <a:pt x="4745482" y="566927"/>
                  </a:lnTo>
                  <a:lnTo>
                    <a:pt x="4767512" y="562471"/>
                  </a:lnTo>
                  <a:lnTo>
                    <a:pt x="4785518" y="550322"/>
                  </a:lnTo>
                  <a:lnTo>
                    <a:pt x="4797667" y="532316"/>
                  </a:lnTo>
                  <a:lnTo>
                    <a:pt x="4802124" y="510286"/>
                  </a:lnTo>
                  <a:lnTo>
                    <a:pt x="4802124" y="56641"/>
                  </a:lnTo>
                  <a:lnTo>
                    <a:pt x="4797667" y="34611"/>
                  </a:lnTo>
                  <a:lnTo>
                    <a:pt x="4785518" y="16605"/>
                  </a:lnTo>
                  <a:lnTo>
                    <a:pt x="4767512" y="4456"/>
                  </a:lnTo>
                  <a:lnTo>
                    <a:pt x="4745482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2" name="Google Shape;452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7576" y="1691640"/>
              <a:ext cx="312420" cy="3124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3" name="Google Shape;453;p14"/>
          <p:cNvSpPr txBox="1"/>
          <p:nvPr/>
        </p:nvSpPr>
        <p:spPr>
          <a:xfrm>
            <a:off x="948944" y="1674367"/>
            <a:ext cx="1498600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Genetic Clinic</a:t>
            </a:r>
            <a:endParaRPr sz="1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54" name="Google Shape;454;p14"/>
          <p:cNvGrpSpPr/>
          <p:nvPr/>
        </p:nvGrpSpPr>
        <p:grpSpPr>
          <a:xfrm>
            <a:off x="246888" y="2273807"/>
            <a:ext cx="4802505" cy="567055"/>
            <a:chOff x="246888" y="2273807"/>
            <a:chExt cx="4802505" cy="567055"/>
          </a:xfrm>
        </p:grpSpPr>
        <p:sp>
          <p:nvSpPr>
            <p:cNvPr id="455" name="Google Shape;455;p14"/>
            <p:cNvSpPr/>
            <p:nvPr/>
          </p:nvSpPr>
          <p:spPr>
            <a:xfrm>
              <a:off x="246888" y="2273807"/>
              <a:ext cx="4802505" cy="567055"/>
            </a:xfrm>
            <a:custGeom>
              <a:rect b="b" l="l" r="r" t="t"/>
              <a:pathLst>
                <a:path extrusionOk="0" h="567055" w="4802505">
                  <a:moveTo>
                    <a:pt x="4745482" y="0"/>
                  </a:moveTo>
                  <a:lnTo>
                    <a:pt x="56692" y="0"/>
                  </a:lnTo>
                  <a:lnTo>
                    <a:pt x="34627" y="4456"/>
                  </a:lnTo>
                  <a:lnTo>
                    <a:pt x="16606" y="16605"/>
                  </a:lnTo>
                  <a:lnTo>
                    <a:pt x="4455" y="34611"/>
                  </a:lnTo>
                  <a:lnTo>
                    <a:pt x="0" y="56641"/>
                  </a:lnTo>
                  <a:lnTo>
                    <a:pt x="0" y="510286"/>
                  </a:lnTo>
                  <a:lnTo>
                    <a:pt x="4455" y="532316"/>
                  </a:lnTo>
                  <a:lnTo>
                    <a:pt x="16606" y="550322"/>
                  </a:lnTo>
                  <a:lnTo>
                    <a:pt x="34627" y="562471"/>
                  </a:lnTo>
                  <a:lnTo>
                    <a:pt x="56692" y="566927"/>
                  </a:lnTo>
                  <a:lnTo>
                    <a:pt x="4745482" y="566927"/>
                  </a:lnTo>
                  <a:lnTo>
                    <a:pt x="4767512" y="562471"/>
                  </a:lnTo>
                  <a:lnTo>
                    <a:pt x="4785518" y="550322"/>
                  </a:lnTo>
                  <a:lnTo>
                    <a:pt x="4797667" y="532316"/>
                  </a:lnTo>
                  <a:lnTo>
                    <a:pt x="4802124" y="510286"/>
                  </a:lnTo>
                  <a:lnTo>
                    <a:pt x="4802124" y="56641"/>
                  </a:lnTo>
                  <a:lnTo>
                    <a:pt x="4797667" y="34611"/>
                  </a:lnTo>
                  <a:lnTo>
                    <a:pt x="4785518" y="16605"/>
                  </a:lnTo>
                  <a:lnTo>
                    <a:pt x="4767512" y="4456"/>
                  </a:lnTo>
                  <a:lnTo>
                    <a:pt x="4745482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6" name="Google Shape;456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8338" y="2401061"/>
              <a:ext cx="312420" cy="3124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7" name="Google Shape;457;p14"/>
          <p:cNvSpPr txBox="1"/>
          <p:nvPr/>
        </p:nvSpPr>
        <p:spPr>
          <a:xfrm>
            <a:off x="948944" y="2383662"/>
            <a:ext cx="2015489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Genetic Laboratory</a:t>
            </a:r>
            <a:endParaRPr sz="1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58" name="Google Shape;458;p14"/>
          <p:cNvGrpSpPr/>
          <p:nvPr/>
        </p:nvGrpSpPr>
        <p:grpSpPr>
          <a:xfrm>
            <a:off x="246888" y="2982467"/>
            <a:ext cx="4802505" cy="567055"/>
            <a:chOff x="246888" y="2982467"/>
            <a:chExt cx="4802505" cy="567055"/>
          </a:xfrm>
        </p:grpSpPr>
        <p:sp>
          <p:nvSpPr>
            <p:cNvPr id="459" name="Google Shape;459;p14"/>
            <p:cNvSpPr/>
            <p:nvPr/>
          </p:nvSpPr>
          <p:spPr>
            <a:xfrm>
              <a:off x="246888" y="2982467"/>
              <a:ext cx="4802505" cy="567055"/>
            </a:xfrm>
            <a:custGeom>
              <a:rect b="b" l="l" r="r" t="t"/>
              <a:pathLst>
                <a:path extrusionOk="0" h="567054" w="4802505">
                  <a:moveTo>
                    <a:pt x="4745482" y="0"/>
                  </a:moveTo>
                  <a:lnTo>
                    <a:pt x="56692" y="0"/>
                  </a:lnTo>
                  <a:lnTo>
                    <a:pt x="34627" y="4456"/>
                  </a:lnTo>
                  <a:lnTo>
                    <a:pt x="16606" y="16605"/>
                  </a:lnTo>
                  <a:lnTo>
                    <a:pt x="4455" y="34611"/>
                  </a:lnTo>
                  <a:lnTo>
                    <a:pt x="0" y="56642"/>
                  </a:lnTo>
                  <a:lnTo>
                    <a:pt x="0" y="510286"/>
                  </a:lnTo>
                  <a:lnTo>
                    <a:pt x="4455" y="532316"/>
                  </a:lnTo>
                  <a:lnTo>
                    <a:pt x="16606" y="550322"/>
                  </a:lnTo>
                  <a:lnTo>
                    <a:pt x="34627" y="562471"/>
                  </a:lnTo>
                  <a:lnTo>
                    <a:pt x="56692" y="566928"/>
                  </a:lnTo>
                  <a:lnTo>
                    <a:pt x="4745482" y="566928"/>
                  </a:lnTo>
                  <a:lnTo>
                    <a:pt x="4767512" y="562471"/>
                  </a:lnTo>
                  <a:lnTo>
                    <a:pt x="4785518" y="550322"/>
                  </a:lnTo>
                  <a:lnTo>
                    <a:pt x="4797667" y="532316"/>
                  </a:lnTo>
                  <a:lnTo>
                    <a:pt x="4802124" y="510286"/>
                  </a:lnTo>
                  <a:lnTo>
                    <a:pt x="4802124" y="56642"/>
                  </a:lnTo>
                  <a:lnTo>
                    <a:pt x="4797667" y="34611"/>
                  </a:lnTo>
                  <a:lnTo>
                    <a:pt x="4785518" y="16605"/>
                  </a:lnTo>
                  <a:lnTo>
                    <a:pt x="4767512" y="4456"/>
                  </a:lnTo>
                  <a:lnTo>
                    <a:pt x="4745482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0" name="Google Shape;460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8338" y="3111245"/>
              <a:ext cx="312420" cy="3108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1" name="Google Shape;461;p14"/>
          <p:cNvSpPr txBox="1"/>
          <p:nvPr/>
        </p:nvSpPr>
        <p:spPr>
          <a:xfrm>
            <a:off x="948944" y="3092576"/>
            <a:ext cx="3071495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Genetic Counselling Services</a:t>
            </a:r>
            <a:endParaRPr sz="1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62" name="Google Shape;462;p14"/>
          <p:cNvGrpSpPr/>
          <p:nvPr/>
        </p:nvGrpSpPr>
        <p:grpSpPr>
          <a:xfrm>
            <a:off x="246888" y="3691128"/>
            <a:ext cx="4802505" cy="567055"/>
            <a:chOff x="246888" y="3691128"/>
            <a:chExt cx="4802505" cy="567055"/>
          </a:xfrm>
        </p:grpSpPr>
        <p:sp>
          <p:nvSpPr>
            <p:cNvPr id="463" name="Google Shape;463;p14"/>
            <p:cNvSpPr/>
            <p:nvPr/>
          </p:nvSpPr>
          <p:spPr>
            <a:xfrm>
              <a:off x="246888" y="3691128"/>
              <a:ext cx="4802505" cy="567055"/>
            </a:xfrm>
            <a:custGeom>
              <a:rect b="b" l="l" r="r" t="t"/>
              <a:pathLst>
                <a:path extrusionOk="0" h="567054" w="4802505">
                  <a:moveTo>
                    <a:pt x="4745482" y="0"/>
                  </a:moveTo>
                  <a:lnTo>
                    <a:pt x="56692" y="0"/>
                  </a:lnTo>
                  <a:lnTo>
                    <a:pt x="34627" y="4456"/>
                  </a:lnTo>
                  <a:lnTo>
                    <a:pt x="16606" y="16605"/>
                  </a:lnTo>
                  <a:lnTo>
                    <a:pt x="4455" y="34611"/>
                  </a:lnTo>
                  <a:lnTo>
                    <a:pt x="0" y="56642"/>
                  </a:lnTo>
                  <a:lnTo>
                    <a:pt x="0" y="510286"/>
                  </a:lnTo>
                  <a:lnTo>
                    <a:pt x="4455" y="532316"/>
                  </a:lnTo>
                  <a:lnTo>
                    <a:pt x="16606" y="550322"/>
                  </a:lnTo>
                  <a:lnTo>
                    <a:pt x="34627" y="562471"/>
                  </a:lnTo>
                  <a:lnTo>
                    <a:pt x="56692" y="566928"/>
                  </a:lnTo>
                  <a:lnTo>
                    <a:pt x="4745482" y="566928"/>
                  </a:lnTo>
                  <a:lnTo>
                    <a:pt x="4767512" y="562471"/>
                  </a:lnTo>
                  <a:lnTo>
                    <a:pt x="4785518" y="550322"/>
                  </a:lnTo>
                  <a:lnTo>
                    <a:pt x="4797667" y="532316"/>
                  </a:lnTo>
                  <a:lnTo>
                    <a:pt x="4802124" y="510286"/>
                  </a:lnTo>
                  <a:lnTo>
                    <a:pt x="4802124" y="56642"/>
                  </a:lnTo>
                  <a:lnTo>
                    <a:pt x="4797667" y="34611"/>
                  </a:lnTo>
                  <a:lnTo>
                    <a:pt x="4785518" y="16605"/>
                  </a:lnTo>
                  <a:lnTo>
                    <a:pt x="4767512" y="4456"/>
                  </a:lnTo>
                  <a:lnTo>
                    <a:pt x="4745482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4" name="Google Shape;464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06327" y="3831792"/>
              <a:ext cx="105820" cy="1788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5" name="Google Shape;465;p14"/>
          <p:cNvSpPr txBox="1"/>
          <p:nvPr/>
        </p:nvSpPr>
        <p:spPr>
          <a:xfrm>
            <a:off x="948944" y="3801872"/>
            <a:ext cx="3518535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Medical Termination of Pregnancy</a:t>
            </a:r>
            <a:endParaRPr sz="1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66" name="Google Shape;466;p14"/>
          <p:cNvGrpSpPr/>
          <p:nvPr/>
        </p:nvGrpSpPr>
        <p:grpSpPr>
          <a:xfrm>
            <a:off x="246888" y="4399788"/>
            <a:ext cx="4802505" cy="567055"/>
            <a:chOff x="246888" y="4399788"/>
            <a:chExt cx="4802505" cy="567055"/>
          </a:xfrm>
        </p:grpSpPr>
        <p:sp>
          <p:nvSpPr>
            <p:cNvPr id="467" name="Google Shape;467;p14"/>
            <p:cNvSpPr/>
            <p:nvPr/>
          </p:nvSpPr>
          <p:spPr>
            <a:xfrm>
              <a:off x="246888" y="4399788"/>
              <a:ext cx="4802505" cy="567055"/>
            </a:xfrm>
            <a:custGeom>
              <a:rect b="b" l="l" r="r" t="t"/>
              <a:pathLst>
                <a:path extrusionOk="0" h="567054" w="4802505">
                  <a:moveTo>
                    <a:pt x="4745482" y="0"/>
                  </a:moveTo>
                  <a:lnTo>
                    <a:pt x="56692" y="0"/>
                  </a:lnTo>
                  <a:lnTo>
                    <a:pt x="34627" y="4456"/>
                  </a:lnTo>
                  <a:lnTo>
                    <a:pt x="16606" y="16605"/>
                  </a:lnTo>
                  <a:lnTo>
                    <a:pt x="4455" y="34611"/>
                  </a:lnTo>
                  <a:lnTo>
                    <a:pt x="0" y="56642"/>
                  </a:lnTo>
                  <a:lnTo>
                    <a:pt x="0" y="510286"/>
                  </a:lnTo>
                  <a:lnTo>
                    <a:pt x="4455" y="532316"/>
                  </a:lnTo>
                  <a:lnTo>
                    <a:pt x="16606" y="550322"/>
                  </a:lnTo>
                  <a:lnTo>
                    <a:pt x="34627" y="562471"/>
                  </a:lnTo>
                  <a:lnTo>
                    <a:pt x="56692" y="566928"/>
                  </a:lnTo>
                  <a:lnTo>
                    <a:pt x="4745482" y="566928"/>
                  </a:lnTo>
                  <a:lnTo>
                    <a:pt x="4767512" y="562471"/>
                  </a:lnTo>
                  <a:lnTo>
                    <a:pt x="4785518" y="550322"/>
                  </a:lnTo>
                  <a:lnTo>
                    <a:pt x="4797667" y="532316"/>
                  </a:lnTo>
                  <a:lnTo>
                    <a:pt x="4802124" y="510286"/>
                  </a:lnTo>
                  <a:lnTo>
                    <a:pt x="4802124" y="56642"/>
                  </a:lnTo>
                  <a:lnTo>
                    <a:pt x="4797667" y="34611"/>
                  </a:lnTo>
                  <a:lnTo>
                    <a:pt x="4785518" y="16605"/>
                  </a:lnTo>
                  <a:lnTo>
                    <a:pt x="4767512" y="4456"/>
                  </a:lnTo>
                  <a:lnTo>
                    <a:pt x="4745482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8" name="Google Shape;468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8338" y="4528566"/>
              <a:ext cx="312420" cy="3124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9" name="Google Shape;469;p14"/>
          <p:cNvSpPr txBox="1"/>
          <p:nvPr/>
        </p:nvSpPr>
        <p:spPr>
          <a:xfrm>
            <a:off x="948944" y="4510481"/>
            <a:ext cx="2409825" cy="314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Rehabilitation Support</a:t>
            </a:r>
            <a:endParaRPr sz="1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70" name="Google Shape;470;p14"/>
          <p:cNvGrpSpPr/>
          <p:nvPr/>
        </p:nvGrpSpPr>
        <p:grpSpPr>
          <a:xfrm>
            <a:off x="8229600" y="1271003"/>
            <a:ext cx="3717798" cy="1159014"/>
            <a:chOff x="8229600" y="1271003"/>
            <a:chExt cx="3717798" cy="1159014"/>
          </a:xfrm>
        </p:grpSpPr>
        <p:pic>
          <p:nvPicPr>
            <p:cNvPr id="471" name="Google Shape;471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229600" y="1271003"/>
              <a:ext cx="3717798" cy="561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229600" y="1868411"/>
              <a:ext cx="3717798" cy="5616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3" name="Google Shape;473;p14"/>
          <p:cNvSpPr txBox="1"/>
          <p:nvPr/>
        </p:nvSpPr>
        <p:spPr>
          <a:xfrm>
            <a:off x="8301990" y="1312240"/>
            <a:ext cx="3350895" cy="1032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Haemoglobinopathies- Sickle Cell Anaemia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and Thalassemia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15000"/>
              </a:lnSpc>
              <a:spcBef>
                <a:spcPts val="148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Duchenne-Muscular Dystrophy/ Spinal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Muscular Atrophy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74" name="Google Shape;474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29600" y="2465819"/>
            <a:ext cx="3717798" cy="561606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4"/>
          <p:cNvSpPr txBox="1"/>
          <p:nvPr/>
        </p:nvSpPr>
        <p:spPr>
          <a:xfrm>
            <a:off x="8301990" y="2605277"/>
            <a:ext cx="191008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Chromosomal Disorders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76" name="Google Shape;47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29600" y="3063227"/>
            <a:ext cx="3717798" cy="561606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14"/>
          <p:cNvSpPr txBox="1"/>
          <p:nvPr/>
        </p:nvSpPr>
        <p:spPr>
          <a:xfrm>
            <a:off x="8301990" y="3202000"/>
            <a:ext cx="2127250" cy="240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Lysosomal Storage Disease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78" name="Google Shape;478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29600" y="3659123"/>
            <a:ext cx="3717798" cy="563118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4"/>
          <p:cNvSpPr txBox="1"/>
          <p:nvPr/>
        </p:nvSpPr>
        <p:spPr>
          <a:xfrm>
            <a:off x="8301990" y="3799713"/>
            <a:ext cx="1857375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Mucopolysaccharidosis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0" name="Google Shape;480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29600" y="4256532"/>
            <a:ext cx="3717798" cy="563118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14"/>
          <p:cNvSpPr txBox="1"/>
          <p:nvPr/>
        </p:nvSpPr>
        <p:spPr>
          <a:xfrm>
            <a:off x="8301990" y="4397121"/>
            <a:ext cx="2454275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Congenital Adrenal Hyperplasia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2" name="Google Shape;482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29600" y="4853914"/>
            <a:ext cx="3717798" cy="563143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4"/>
          <p:cNvSpPr txBox="1"/>
          <p:nvPr/>
        </p:nvSpPr>
        <p:spPr>
          <a:xfrm>
            <a:off x="8301990" y="4994528"/>
            <a:ext cx="211963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Congenital Hypothyroidism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4" name="Google Shape;484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29600" y="5451347"/>
            <a:ext cx="3717798" cy="563118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14"/>
          <p:cNvSpPr txBox="1"/>
          <p:nvPr/>
        </p:nvSpPr>
        <p:spPr>
          <a:xfrm>
            <a:off x="8301990" y="5494121"/>
            <a:ext cx="3456940" cy="434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Glucose 6 Phosphate Dehydrogenase (G6pd)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Deficiency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6" name="Google Shape;48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29600" y="6048755"/>
            <a:ext cx="3717798" cy="561606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14"/>
          <p:cNvSpPr txBox="1"/>
          <p:nvPr/>
        </p:nvSpPr>
        <p:spPr>
          <a:xfrm>
            <a:off x="8301990" y="6189370"/>
            <a:ext cx="1146175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Cystic Fibrosis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8" name="Google Shape;488;p14"/>
          <p:cNvSpPr/>
          <p:nvPr/>
        </p:nvSpPr>
        <p:spPr>
          <a:xfrm>
            <a:off x="8232647" y="749808"/>
            <a:ext cx="3615054" cy="565785"/>
          </a:xfrm>
          <a:custGeom>
            <a:rect b="b" l="l" r="r" t="t"/>
            <a:pathLst>
              <a:path extrusionOk="0" h="565785" w="3615054">
                <a:moveTo>
                  <a:pt x="3614928" y="0"/>
                </a:moveTo>
                <a:lnTo>
                  <a:pt x="0" y="0"/>
                </a:lnTo>
                <a:lnTo>
                  <a:pt x="0" y="367411"/>
                </a:lnTo>
                <a:lnTo>
                  <a:pt x="1736852" y="367411"/>
                </a:lnTo>
                <a:lnTo>
                  <a:pt x="1736852" y="424052"/>
                </a:lnTo>
                <a:lnTo>
                  <a:pt x="1666112" y="424052"/>
                </a:lnTo>
                <a:lnTo>
                  <a:pt x="1807463" y="565403"/>
                </a:lnTo>
                <a:lnTo>
                  <a:pt x="1948815" y="424052"/>
                </a:lnTo>
                <a:lnTo>
                  <a:pt x="1878076" y="424052"/>
                </a:lnTo>
                <a:lnTo>
                  <a:pt x="1878076" y="367411"/>
                </a:lnTo>
                <a:lnTo>
                  <a:pt x="3614928" y="367411"/>
                </a:lnTo>
                <a:lnTo>
                  <a:pt x="3614928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4"/>
          <p:cNvSpPr txBox="1"/>
          <p:nvPr/>
        </p:nvSpPr>
        <p:spPr>
          <a:xfrm>
            <a:off x="8379079" y="777621"/>
            <a:ext cx="332422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86B23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1" lang="en-US" sz="1450">
                <a:solidFill>
                  <a:srgbClr val="186B23"/>
                </a:solidFill>
                <a:latin typeface="Arial"/>
                <a:ea typeface="Arial"/>
                <a:cs typeface="Arial"/>
                <a:sym typeface="Arial"/>
              </a:rPr>
              <a:t>ISEASES MANAGED IN GENETIC CENTRES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0" name="Google Shape;490;p14"/>
          <p:cNvGrpSpPr/>
          <p:nvPr/>
        </p:nvGrpSpPr>
        <p:grpSpPr>
          <a:xfrm>
            <a:off x="240042" y="5290184"/>
            <a:ext cx="4815205" cy="1107440"/>
            <a:chOff x="240042" y="5290184"/>
            <a:chExt cx="4815205" cy="1107440"/>
          </a:xfrm>
        </p:grpSpPr>
        <p:sp>
          <p:nvSpPr>
            <p:cNvPr id="491" name="Google Shape;491;p14"/>
            <p:cNvSpPr/>
            <p:nvPr/>
          </p:nvSpPr>
          <p:spPr>
            <a:xfrm>
              <a:off x="246392" y="5296547"/>
              <a:ext cx="4802505" cy="1082040"/>
            </a:xfrm>
            <a:custGeom>
              <a:rect b="b" l="l" r="r" t="t"/>
              <a:pathLst>
                <a:path extrusionOk="0" h="1082039" w="4802505">
                  <a:moveTo>
                    <a:pt x="4801997" y="0"/>
                  </a:moveTo>
                  <a:lnTo>
                    <a:pt x="0" y="0"/>
                  </a:lnTo>
                  <a:lnTo>
                    <a:pt x="0" y="1081697"/>
                  </a:lnTo>
                  <a:lnTo>
                    <a:pt x="4801997" y="1081697"/>
                  </a:lnTo>
                  <a:lnTo>
                    <a:pt x="480199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246392" y="5290184"/>
              <a:ext cx="4802505" cy="1107440"/>
            </a:xfrm>
            <a:custGeom>
              <a:rect b="b" l="l" r="r" t="t"/>
              <a:pathLst>
                <a:path extrusionOk="0" h="1107439" w="4802505">
                  <a:moveTo>
                    <a:pt x="0" y="0"/>
                  </a:moveTo>
                  <a:lnTo>
                    <a:pt x="0" y="1107109"/>
                  </a:lnTo>
                </a:path>
                <a:path extrusionOk="0" h="1107439" w="4802505">
                  <a:moveTo>
                    <a:pt x="4801984" y="0"/>
                  </a:moveTo>
                  <a:lnTo>
                    <a:pt x="4801984" y="1107109"/>
                  </a:lnTo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240042" y="5290184"/>
              <a:ext cx="4815205" cy="12700"/>
            </a:xfrm>
            <a:custGeom>
              <a:rect b="b" l="l" r="r" t="t"/>
              <a:pathLst>
                <a:path extrusionOk="0" h="12700" w="4815205">
                  <a:moveTo>
                    <a:pt x="0" y="12699"/>
                  </a:moveTo>
                  <a:lnTo>
                    <a:pt x="4814684" y="12699"/>
                  </a:lnTo>
                  <a:lnTo>
                    <a:pt x="481468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240042" y="6378244"/>
              <a:ext cx="4815205" cy="0"/>
            </a:xfrm>
            <a:custGeom>
              <a:rect b="b" l="l" r="r" t="t"/>
              <a:pathLst>
                <a:path extrusionOk="0" h="120000" w="4815205">
                  <a:moveTo>
                    <a:pt x="0" y="0"/>
                  </a:moveTo>
                  <a:lnTo>
                    <a:pt x="4814684" y="0"/>
                  </a:lnTo>
                </a:path>
              </a:pathLst>
            </a:custGeom>
            <a:noFill/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14"/>
          <p:cNvSpPr txBox="1"/>
          <p:nvPr/>
        </p:nvSpPr>
        <p:spPr>
          <a:xfrm>
            <a:off x="252742" y="5395976"/>
            <a:ext cx="478980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85090" marR="583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86B23"/>
                </a:solidFill>
                <a:latin typeface="Trebuchet MS"/>
                <a:ea typeface="Trebuchet MS"/>
                <a:cs typeface="Trebuchet MS"/>
                <a:sym typeface="Trebuchet MS"/>
              </a:rPr>
              <a:t>The Services are available currently in  Chennai since Jan 2024 and extended to  Madurai &amp; Coimbatore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6" name="Google Shape;496;p14"/>
          <p:cNvSpPr txBox="1"/>
          <p:nvPr/>
        </p:nvSpPr>
        <p:spPr>
          <a:xfrm>
            <a:off x="5496814" y="5102097"/>
            <a:ext cx="227139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87019" lvl="0" marL="2990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SoP under development  for all 21 Diseases /  Disorders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7" name="Google Shape;497;p14"/>
          <p:cNvSpPr txBox="1"/>
          <p:nvPr/>
        </p:nvSpPr>
        <p:spPr>
          <a:xfrm>
            <a:off x="5496814" y="6077508"/>
            <a:ext cx="211582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87019" lvl="0" marL="2990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Rights of Persons with  Disabilities Act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98" name="Google Shape;498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77585" y="1490456"/>
            <a:ext cx="2620563" cy="3438936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4"/>
          <p:cNvSpPr txBox="1"/>
          <p:nvPr/>
        </p:nvSpPr>
        <p:spPr>
          <a:xfrm>
            <a:off x="11088116" y="6423456"/>
            <a:ext cx="187325" cy="208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rPr>
              <a:t>14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5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E7E7E">
              <a:alpha val="2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5" name="Google Shape;505;p15"/>
          <p:cNvGrpSpPr/>
          <p:nvPr/>
        </p:nvGrpSpPr>
        <p:grpSpPr>
          <a:xfrm>
            <a:off x="477773" y="488441"/>
            <a:ext cx="5457825" cy="5897880"/>
            <a:chOff x="477773" y="488441"/>
            <a:chExt cx="5457825" cy="5897880"/>
          </a:xfrm>
        </p:grpSpPr>
        <p:sp>
          <p:nvSpPr>
            <p:cNvPr id="506" name="Google Shape;506;p15"/>
            <p:cNvSpPr/>
            <p:nvPr/>
          </p:nvSpPr>
          <p:spPr>
            <a:xfrm>
              <a:off x="477773" y="488441"/>
              <a:ext cx="5457825" cy="5897880"/>
            </a:xfrm>
            <a:custGeom>
              <a:rect b="b" l="l" r="r" t="t"/>
              <a:pathLst>
                <a:path extrusionOk="0" h="5897880" w="5457825">
                  <a:moveTo>
                    <a:pt x="5457444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5457444" y="5897880"/>
                  </a:lnTo>
                  <a:lnTo>
                    <a:pt x="5457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7" name="Google Shape;507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1999" y="1630680"/>
              <a:ext cx="5009388" cy="4270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8" name="Google Shape;508;p15"/>
          <p:cNvGrpSpPr/>
          <p:nvPr/>
        </p:nvGrpSpPr>
        <p:grpSpPr>
          <a:xfrm>
            <a:off x="6258305" y="480822"/>
            <a:ext cx="5457825" cy="5897880"/>
            <a:chOff x="6258305" y="480822"/>
            <a:chExt cx="5457825" cy="5897880"/>
          </a:xfrm>
        </p:grpSpPr>
        <p:sp>
          <p:nvSpPr>
            <p:cNvPr id="509" name="Google Shape;509;p15"/>
            <p:cNvSpPr/>
            <p:nvPr/>
          </p:nvSpPr>
          <p:spPr>
            <a:xfrm>
              <a:off x="6258305" y="480822"/>
              <a:ext cx="5457825" cy="5897880"/>
            </a:xfrm>
            <a:custGeom>
              <a:rect b="b" l="l" r="r" t="t"/>
              <a:pathLst>
                <a:path extrusionOk="0" h="5897880" w="5457825">
                  <a:moveTo>
                    <a:pt x="5457444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5457444" y="5897880"/>
                  </a:lnTo>
                  <a:lnTo>
                    <a:pt x="5457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0" name="Google Shape;510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03847" y="1630680"/>
              <a:ext cx="5181600" cy="37246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1" name="Google Shape;511;p15"/>
          <p:cNvSpPr/>
          <p:nvPr/>
        </p:nvSpPr>
        <p:spPr>
          <a:xfrm>
            <a:off x="1210055" y="993647"/>
            <a:ext cx="3615054" cy="565785"/>
          </a:xfrm>
          <a:custGeom>
            <a:rect b="b" l="l" r="r" t="t"/>
            <a:pathLst>
              <a:path extrusionOk="0" h="565785" w="3615054">
                <a:moveTo>
                  <a:pt x="3614928" y="0"/>
                </a:moveTo>
                <a:lnTo>
                  <a:pt x="0" y="0"/>
                </a:lnTo>
                <a:lnTo>
                  <a:pt x="0" y="367411"/>
                </a:lnTo>
                <a:lnTo>
                  <a:pt x="1736852" y="367411"/>
                </a:lnTo>
                <a:lnTo>
                  <a:pt x="1736852" y="424052"/>
                </a:lnTo>
                <a:lnTo>
                  <a:pt x="1666113" y="424052"/>
                </a:lnTo>
                <a:lnTo>
                  <a:pt x="1807464" y="565403"/>
                </a:lnTo>
                <a:lnTo>
                  <a:pt x="1948814" y="424052"/>
                </a:lnTo>
                <a:lnTo>
                  <a:pt x="1878076" y="424052"/>
                </a:lnTo>
                <a:lnTo>
                  <a:pt x="1878076" y="367411"/>
                </a:lnTo>
                <a:lnTo>
                  <a:pt x="3614928" y="367411"/>
                </a:lnTo>
                <a:lnTo>
                  <a:pt x="3614928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5"/>
          <p:cNvSpPr txBox="1"/>
          <p:nvPr/>
        </p:nvSpPr>
        <p:spPr>
          <a:xfrm>
            <a:off x="477773" y="488441"/>
            <a:ext cx="5457825" cy="5897880"/>
          </a:xfrm>
          <a:prstGeom prst="rect">
            <a:avLst/>
          </a:prstGeom>
          <a:noFill/>
          <a:ln cap="flat" cmpd="sng" w="19050">
            <a:solidFill>
              <a:srgbClr val="EDB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70840" rtl="0" algn="ctr">
              <a:lnSpc>
                <a:spcPct val="100000"/>
              </a:lnSpc>
              <a:spcBef>
                <a:spcPts val="177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86B23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lang="en-US" sz="1450">
                <a:solidFill>
                  <a:srgbClr val="186B23"/>
                </a:solidFill>
                <a:latin typeface="Arial"/>
                <a:ea typeface="Arial"/>
                <a:cs typeface="Arial"/>
                <a:sym typeface="Arial"/>
              </a:rPr>
              <a:t>ENETIC CLINIC </a:t>
            </a:r>
            <a:r>
              <a:rPr b="1" lang="en-US" sz="1800">
                <a:solidFill>
                  <a:srgbClr val="186B23"/>
                </a:solidFill>
                <a:latin typeface="Arial"/>
                <a:ea typeface="Arial"/>
                <a:cs typeface="Arial"/>
                <a:sym typeface="Arial"/>
              </a:rPr>
              <a:t>&amp; R</a:t>
            </a:r>
            <a:r>
              <a:rPr b="1" lang="en-US" sz="1450">
                <a:solidFill>
                  <a:srgbClr val="186B23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b="1" lang="en-US" sz="1800">
                <a:solidFill>
                  <a:srgbClr val="186B23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1" lang="en-US" sz="1450">
                <a:solidFill>
                  <a:srgbClr val="186B23"/>
                </a:solidFill>
                <a:latin typeface="Arial"/>
                <a:ea typeface="Arial"/>
                <a:cs typeface="Arial"/>
                <a:sym typeface="Arial"/>
              </a:rPr>
              <a:t>ISEASE </a:t>
            </a:r>
            <a:r>
              <a:rPr b="1" lang="en-US" sz="1800">
                <a:solidFill>
                  <a:srgbClr val="186B23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1" lang="en-US" sz="1450">
                <a:solidFill>
                  <a:srgbClr val="186B23"/>
                </a:solidFill>
                <a:latin typeface="Arial"/>
                <a:ea typeface="Arial"/>
                <a:cs typeface="Arial"/>
                <a:sym typeface="Arial"/>
              </a:rPr>
              <a:t>ARD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5"/>
          <p:cNvSpPr/>
          <p:nvPr/>
        </p:nvSpPr>
        <p:spPr>
          <a:xfrm>
            <a:off x="6999731" y="993647"/>
            <a:ext cx="3615054" cy="565785"/>
          </a:xfrm>
          <a:custGeom>
            <a:rect b="b" l="l" r="r" t="t"/>
            <a:pathLst>
              <a:path extrusionOk="0" h="565785" w="3615054">
                <a:moveTo>
                  <a:pt x="3614928" y="0"/>
                </a:moveTo>
                <a:lnTo>
                  <a:pt x="0" y="0"/>
                </a:lnTo>
                <a:lnTo>
                  <a:pt x="0" y="367411"/>
                </a:lnTo>
                <a:lnTo>
                  <a:pt x="1736852" y="367411"/>
                </a:lnTo>
                <a:lnTo>
                  <a:pt x="1736852" y="424052"/>
                </a:lnTo>
                <a:lnTo>
                  <a:pt x="1666113" y="424052"/>
                </a:lnTo>
                <a:lnTo>
                  <a:pt x="1807464" y="565403"/>
                </a:lnTo>
                <a:lnTo>
                  <a:pt x="1948815" y="424052"/>
                </a:lnTo>
                <a:lnTo>
                  <a:pt x="1878076" y="424052"/>
                </a:lnTo>
                <a:lnTo>
                  <a:pt x="1878076" y="367411"/>
                </a:lnTo>
                <a:lnTo>
                  <a:pt x="3614928" y="367411"/>
                </a:lnTo>
                <a:lnTo>
                  <a:pt x="3614928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5"/>
          <p:cNvSpPr txBox="1"/>
          <p:nvPr/>
        </p:nvSpPr>
        <p:spPr>
          <a:xfrm>
            <a:off x="6258305" y="480822"/>
            <a:ext cx="5457825" cy="5897880"/>
          </a:xfrm>
          <a:prstGeom prst="rect">
            <a:avLst/>
          </a:prstGeom>
          <a:noFill/>
          <a:ln cap="flat" cmpd="sng" w="19050">
            <a:solidFill>
              <a:srgbClr val="EDB7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49885" rtl="0" algn="ctr">
              <a:lnSpc>
                <a:spcPct val="100000"/>
              </a:lnSpc>
              <a:spcBef>
                <a:spcPts val="183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86B23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lang="en-US" sz="1450">
                <a:solidFill>
                  <a:srgbClr val="186B23"/>
                </a:solidFill>
                <a:latin typeface="Arial"/>
                <a:ea typeface="Arial"/>
                <a:cs typeface="Arial"/>
                <a:sym typeface="Arial"/>
              </a:rPr>
              <a:t>ENETIC </a:t>
            </a:r>
            <a:r>
              <a:rPr b="1" lang="en-US" sz="1800">
                <a:solidFill>
                  <a:srgbClr val="186B23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1" lang="en-US" sz="1450">
                <a:solidFill>
                  <a:srgbClr val="186B23"/>
                </a:solidFill>
                <a:latin typeface="Arial"/>
                <a:ea typeface="Arial"/>
                <a:cs typeface="Arial"/>
                <a:sym typeface="Arial"/>
              </a:rPr>
              <a:t>ABORATORY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5"/>
          <p:cNvSpPr txBox="1"/>
          <p:nvPr>
            <p:ph idx="12" type="sldNum"/>
          </p:nvPr>
        </p:nvSpPr>
        <p:spPr>
          <a:xfrm>
            <a:off x="11062716" y="6432777"/>
            <a:ext cx="23812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6"/>
          <p:cNvSpPr/>
          <p:nvPr/>
        </p:nvSpPr>
        <p:spPr>
          <a:xfrm>
            <a:off x="0" y="585216"/>
            <a:ext cx="7740650" cy="754380"/>
          </a:xfrm>
          <a:custGeom>
            <a:rect b="b" l="l" r="r" t="t"/>
            <a:pathLst>
              <a:path extrusionOk="0" h="754380" w="7740650">
                <a:moveTo>
                  <a:pt x="7740396" y="0"/>
                </a:moveTo>
                <a:lnTo>
                  <a:pt x="0" y="0"/>
                </a:lnTo>
                <a:lnTo>
                  <a:pt x="0" y="754379"/>
                </a:lnTo>
                <a:lnTo>
                  <a:pt x="7740396" y="754379"/>
                </a:lnTo>
                <a:lnTo>
                  <a:pt x="7740396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6"/>
          <p:cNvSpPr txBox="1"/>
          <p:nvPr/>
        </p:nvSpPr>
        <p:spPr>
          <a:xfrm>
            <a:off x="393903" y="683463"/>
            <a:ext cx="4044315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80350D"/>
                </a:solidFill>
                <a:latin typeface="Trebuchet MS"/>
                <a:ea typeface="Trebuchet MS"/>
                <a:cs typeface="Trebuchet MS"/>
                <a:sym typeface="Trebuchet MS"/>
              </a:rPr>
              <a:t>Pre Natal-Diagnosis (PND)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2" name="Google Shape;522;p16"/>
          <p:cNvSpPr txBox="1"/>
          <p:nvPr>
            <p:ph type="title"/>
          </p:nvPr>
        </p:nvSpPr>
        <p:spPr>
          <a:xfrm>
            <a:off x="325323" y="101930"/>
            <a:ext cx="2206625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0350D"/>
                </a:solidFill>
              </a:rPr>
              <a:t>Newer Initiatives</a:t>
            </a:r>
            <a:endParaRPr sz="2400"/>
          </a:p>
        </p:txBody>
      </p:sp>
      <p:sp>
        <p:nvSpPr>
          <p:cNvPr id="523" name="Google Shape;523;p16"/>
          <p:cNvSpPr txBox="1"/>
          <p:nvPr/>
        </p:nvSpPr>
        <p:spPr>
          <a:xfrm>
            <a:off x="4594986" y="3594353"/>
            <a:ext cx="1029335" cy="100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 Centres  Newly  established  (2024)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524" name="Google Shape;524;p16"/>
          <p:cNvGrpSpPr/>
          <p:nvPr/>
        </p:nvGrpSpPr>
        <p:grpSpPr>
          <a:xfrm>
            <a:off x="312420" y="1498079"/>
            <a:ext cx="3914394" cy="2350782"/>
            <a:chOff x="312420" y="1498079"/>
            <a:chExt cx="3914394" cy="2350782"/>
          </a:xfrm>
        </p:grpSpPr>
        <p:pic>
          <p:nvPicPr>
            <p:cNvPr id="525" name="Google Shape;52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2420" y="1498079"/>
              <a:ext cx="3914394" cy="5829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2420" y="2087867"/>
              <a:ext cx="3914394" cy="5829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2420" y="2676131"/>
              <a:ext cx="3914394" cy="584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2420" y="3265919"/>
              <a:ext cx="3914394" cy="5829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9" name="Google Shape;529;p16"/>
          <p:cNvSpPr txBox="1"/>
          <p:nvPr/>
        </p:nvSpPr>
        <p:spPr>
          <a:xfrm>
            <a:off x="399999" y="1486661"/>
            <a:ext cx="370840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275">
            <a:spAutoFit/>
          </a:bodyPr>
          <a:lstStyle/>
          <a:p>
            <a:pPr indent="0" lvl="0" marL="12700" marR="350520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Rajiv Gandhi Government General  Hospital, Chennai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46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Coimbatore Medical College Hospital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494665" rtl="0" algn="l">
              <a:lnSpc>
                <a:spcPct val="214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Salem Medical College Hospital  Vellore Medical College Hospital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0" name="Google Shape;5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" y="3855707"/>
            <a:ext cx="3914394" cy="582942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6"/>
          <p:cNvSpPr txBox="1"/>
          <p:nvPr/>
        </p:nvSpPr>
        <p:spPr>
          <a:xfrm>
            <a:off x="399999" y="3970401"/>
            <a:ext cx="371856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Dharmapuri Medical College Hospital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2" name="Google Shape;5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" y="4445495"/>
            <a:ext cx="3914394" cy="582942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16"/>
          <p:cNvSpPr txBox="1"/>
          <p:nvPr/>
        </p:nvSpPr>
        <p:spPr>
          <a:xfrm>
            <a:off x="399999" y="4559934"/>
            <a:ext cx="333756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Madurai Medical College Hospital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4" name="Google Shape;5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" y="5035296"/>
            <a:ext cx="3914394" cy="582942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6"/>
          <p:cNvSpPr txBox="1"/>
          <p:nvPr/>
        </p:nvSpPr>
        <p:spPr>
          <a:xfrm>
            <a:off x="399999" y="5149722"/>
            <a:ext cx="311340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D2841"/>
                </a:solidFill>
                <a:latin typeface="Tahoma"/>
                <a:ea typeface="Tahoma"/>
                <a:cs typeface="Tahoma"/>
                <a:sym typeface="Tahoma"/>
              </a:rPr>
              <a:t>Trichy Medical College Hospital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6" name="Google Shape;536;p16"/>
          <p:cNvSpPr/>
          <p:nvPr/>
        </p:nvSpPr>
        <p:spPr>
          <a:xfrm>
            <a:off x="4310634" y="2058161"/>
            <a:ext cx="205740" cy="3679190"/>
          </a:xfrm>
          <a:custGeom>
            <a:rect b="b" l="l" r="r" t="t"/>
            <a:pathLst>
              <a:path extrusionOk="0" h="3679190" w="205739">
                <a:moveTo>
                  <a:pt x="0" y="0"/>
                </a:moveTo>
                <a:lnTo>
                  <a:pt x="40022" y="1339"/>
                </a:lnTo>
                <a:lnTo>
                  <a:pt x="72723" y="5000"/>
                </a:lnTo>
                <a:lnTo>
                  <a:pt x="94779" y="10447"/>
                </a:lnTo>
                <a:lnTo>
                  <a:pt x="102869" y="17145"/>
                </a:lnTo>
                <a:lnTo>
                  <a:pt x="102869" y="1822323"/>
                </a:lnTo>
                <a:lnTo>
                  <a:pt x="110960" y="1829020"/>
                </a:lnTo>
                <a:lnTo>
                  <a:pt x="133016" y="1834467"/>
                </a:lnTo>
                <a:lnTo>
                  <a:pt x="165717" y="1838128"/>
                </a:lnTo>
                <a:lnTo>
                  <a:pt x="205739" y="1839468"/>
                </a:lnTo>
                <a:lnTo>
                  <a:pt x="165717" y="1840807"/>
                </a:lnTo>
                <a:lnTo>
                  <a:pt x="133016" y="1844468"/>
                </a:lnTo>
                <a:lnTo>
                  <a:pt x="110960" y="1849915"/>
                </a:lnTo>
                <a:lnTo>
                  <a:pt x="102869" y="1856613"/>
                </a:lnTo>
                <a:lnTo>
                  <a:pt x="102869" y="3661791"/>
                </a:lnTo>
                <a:lnTo>
                  <a:pt x="94779" y="3668466"/>
                </a:lnTo>
                <a:lnTo>
                  <a:pt x="72723" y="3673916"/>
                </a:lnTo>
                <a:lnTo>
                  <a:pt x="40022" y="3677589"/>
                </a:lnTo>
                <a:lnTo>
                  <a:pt x="0" y="3678936"/>
                </a:lnTo>
              </a:path>
            </a:pathLst>
          </a:custGeom>
          <a:noFill/>
          <a:ln cap="flat" cmpd="sng" w="19050">
            <a:solidFill>
              <a:srgbClr val="15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5915" y="798576"/>
            <a:ext cx="5954268" cy="2857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8" name="Google Shape;538;p16"/>
          <p:cNvGrpSpPr/>
          <p:nvPr/>
        </p:nvGrpSpPr>
        <p:grpSpPr>
          <a:xfrm>
            <a:off x="6274308" y="3870896"/>
            <a:ext cx="5285994" cy="992060"/>
            <a:chOff x="6274308" y="3870896"/>
            <a:chExt cx="5285994" cy="992060"/>
          </a:xfrm>
        </p:grpSpPr>
        <p:pic>
          <p:nvPicPr>
            <p:cNvPr id="539" name="Google Shape;539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65618" y="3919719"/>
              <a:ext cx="4694684" cy="790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" name="Google Shape;540;p16"/>
            <p:cNvSpPr/>
            <p:nvPr/>
          </p:nvSpPr>
          <p:spPr>
            <a:xfrm>
              <a:off x="6879336" y="3925824"/>
              <a:ext cx="4660900" cy="756285"/>
            </a:xfrm>
            <a:custGeom>
              <a:rect b="b" l="l" r="r" t="t"/>
              <a:pathLst>
                <a:path extrusionOk="0" h="756285" w="4660900">
                  <a:moveTo>
                    <a:pt x="4637024" y="0"/>
                  </a:moveTo>
                  <a:lnTo>
                    <a:pt x="23368" y="0"/>
                  </a:lnTo>
                  <a:lnTo>
                    <a:pt x="14251" y="1829"/>
                  </a:lnTo>
                  <a:lnTo>
                    <a:pt x="6826" y="6826"/>
                  </a:lnTo>
                  <a:lnTo>
                    <a:pt x="1829" y="14251"/>
                  </a:lnTo>
                  <a:lnTo>
                    <a:pt x="0" y="23368"/>
                  </a:lnTo>
                  <a:lnTo>
                    <a:pt x="0" y="732536"/>
                  </a:lnTo>
                  <a:lnTo>
                    <a:pt x="1829" y="741652"/>
                  </a:lnTo>
                  <a:lnTo>
                    <a:pt x="6826" y="749077"/>
                  </a:lnTo>
                  <a:lnTo>
                    <a:pt x="14251" y="754074"/>
                  </a:lnTo>
                  <a:lnTo>
                    <a:pt x="23368" y="755903"/>
                  </a:lnTo>
                  <a:lnTo>
                    <a:pt x="4637024" y="755903"/>
                  </a:lnTo>
                  <a:lnTo>
                    <a:pt x="4646140" y="754074"/>
                  </a:lnTo>
                  <a:lnTo>
                    <a:pt x="4653565" y="749077"/>
                  </a:lnTo>
                  <a:lnTo>
                    <a:pt x="4658562" y="741652"/>
                  </a:lnTo>
                  <a:lnTo>
                    <a:pt x="4660392" y="732536"/>
                  </a:lnTo>
                  <a:lnTo>
                    <a:pt x="4660392" y="23368"/>
                  </a:lnTo>
                  <a:lnTo>
                    <a:pt x="4658562" y="14251"/>
                  </a:lnTo>
                  <a:lnTo>
                    <a:pt x="4653565" y="6826"/>
                  </a:lnTo>
                  <a:lnTo>
                    <a:pt x="4646140" y="1829"/>
                  </a:lnTo>
                  <a:lnTo>
                    <a:pt x="4637024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1" name="Google Shape;541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274308" y="3870896"/>
              <a:ext cx="2404872" cy="950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359652" y="3907536"/>
              <a:ext cx="2232659" cy="955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3" name="Google Shape;543;p16"/>
            <p:cNvSpPr/>
            <p:nvPr/>
          </p:nvSpPr>
          <p:spPr>
            <a:xfrm>
              <a:off x="6492240" y="4038600"/>
              <a:ext cx="1983105" cy="528955"/>
            </a:xfrm>
            <a:custGeom>
              <a:rect b="b" l="l" r="r" t="t"/>
              <a:pathLst>
                <a:path extrusionOk="0" h="528954" w="1983104">
                  <a:moveTo>
                    <a:pt x="1856232" y="0"/>
                  </a:moveTo>
                  <a:lnTo>
                    <a:pt x="126491" y="0"/>
                  </a:lnTo>
                  <a:lnTo>
                    <a:pt x="77259" y="9941"/>
                  </a:lnTo>
                  <a:lnTo>
                    <a:pt x="37052" y="37052"/>
                  </a:lnTo>
                  <a:lnTo>
                    <a:pt x="9941" y="77259"/>
                  </a:lnTo>
                  <a:lnTo>
                    <a:pt x="0" y="126492"/>
                  </a:lnTo>
                  <a:lnTo>
                    <a:pt x="0" y="402336"/>
                  </a:lnTo>
                  <a:lnTo>
                    <a:pt x="9941" y="451568"/>
                  </a:lnTo>
                  <a:lnTo>
                    <a:pt x="37052" y="491775"/>
                  </a:lnTo>
                  <a:lnTo>
                    <a:pt x="77259" y="518886"/>
                  </a:lnTo>
                  <a:lnTo>
                    <a:pt x="126491" y="528827"/>
                  </a:lnTo>
                  <a:lnTo>
                    <a:pt x="1856232" y="528827"/>
                  </a:lnTo>
                  <a:lnTo>
                    <a:pt x="1905464" y="518886"/>
                  </a:lnTo>
                  <a:lnTo>
                    <a:pt x="1945671" y="491775"/>
                  </a:lnTo>
                  <a:lnTo>
                    <a:pt x="1972782" y="451568"/>
                  </a:lnTo>
                  <a:lnTo>
                    <a:pt x="1982724" y="402336"/>
                  </a:lnTo>
                  <a:lnTo>
                    <a:pt x="1982724" y="126492"/>
                  </a:lnTo>
                  <a:lnTo>
                    <a:pt x="1972782" y="77259"/>
                  </a:lnTo>
                  <a:lnTo>
                    <a:pt x="1945671" y="37052"/>
                  </a:lnTo>
                  <a:lnTo>
                    <a:pt x="1905464" y="9941"/>
                  </a:lnTo>
                  <a:lnTo>
                    <a:pt x="1856232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4" name="Google Shape;544;p16"/>
          <p:cNvSpPr txBox="1"/>
          <p:nvPr/>
        </p:nvSpPr>
        <p:spPr>
          <a:xfrm>
            <a:off x="6717538" y="4119117"/>
            <a:ext cx="1531620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10 – 12 weeks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5" name="Google Shape;545;p16"/>
          <p:cNvSpPr txBox="1"/>
          <p:nvPr/>
        </p:nvSpPr>
        <p:spPr>
          <a:xfrm>
            <a:off x="8702420" y="4134104"/>
            <a:ext cx="255460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Chorionic Villus Sampling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46" name="Google Shape;546;p16"/>
          <p:cNvGrpSpPr/>
          <p:nvPr/>
        </p:nvGrpSpPr>
        <p:grpSpPr>
          <a:xfrm>
            <a:off x="6856476" y="4846320"/>
            <a:ext cx="4712970" cy="808481"/>
            <a:chOff x="6856476" y="4846320"/>
            <a:chExt cx="4712970" cy="808481"/>
          </a:xfrm>
        </p:grpSpPr>
        <p:pic>
          <p:nvPicPr>
            <p:cNvPr id="547" name="Google Shape;547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56476" y="4846320"/>
              <a:ext cx="4712970" cy="8084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Google Shape;548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769096" y="5017008"/>
              <a:ext cx="1800605" cy="532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9" name="Google Shape;549;p16"/>
            <p:cNvSpPr/>
            <p:nvPr/>
          </p:nvSpPr>
          <p:spPr>
            <a:xfrm>
              <a:off x="6879336" y="4861560"/>
              <a:ext cx="4660900" cy="756285"/>
            </a:xfrm>
            <a:custGeom>
              <a:rect b="b" l="l" r="r" t="t"/>
              <a:pathLst>
                <a:path extrusionOk="0" h="756285" w="4660900">
                  <a:moveTo>
                    <a:pt x="4637024" y="0"/>
                  </a:moveTo>
                  <a:lnTo>
                    <a:pt x="23368" y="0"/>
                  </a:lnTo>
                  <a:lnTo>
                    <a:pt x="14251" y="1829"/>
                  </a:lnTo>
                  <a:lnTo>
                    <a:pt x="6826" y="6826"/>
                  </a:lnTo>
                  <a:lnTo>
                    <a:pt x="1829" y="14251"/>
                  </a:lnTo>
                  <a:lnTo>
                    <a:pt x="0" y="23367"/>
                  </a:lnTo>
                  <a:lnTo>
                    <a:pt x="0" y="732561"/>
                  </a:lnTo>
                  <a:lnTo>
                    <a:pt x="1829" y="741646"/>
                  </a:lnTo>
                  <a:lnTo>
                    <a:pt x="6826" y="749066"/>
                  </a:lnTo>
                  <a:lnTo>
                    <a:pt x="14251" y="754069"/>
                  </a:lnTo>
                  <a:lnTo>
                    <a:pt x="23368" y="755903"/>
                  </a:lnTo>
                  <a:lnTo>
                    <a:pt x="4637024" y="755903"/>
                  </a:lnTo>
                  <a:lnTo>
                    <a:pt x="4646140" y="754069"/>
                  </a:lnTo>
                  <a:lnTo>
                    <a:pt x="4653565" y="749066"/>
                  </a:lnTo>
                  <a:lnTo>
                    <a:pt x="4658562" y="741646"/>
                  </a:lnTo>
                  <a:lnTo>
                    <a:pt x="4660392" y="732561"/>
                  </a:lnTo>
                  <a:lnTo>
                    <a:pt x="4660392" y="23367"/>
                  </a:lnTo>
                  <a:lnTo>
                    <a:pt x="4658562" y="14251"/>
                  </a:lnTo>
                  <a:lnTo>
                    <a:pt x="4653565" y="6826"/>
                  </a:lnTo>
                  <a:lnTo>
                    <a:pt x="4646140" y="1829"/>
                  </a:lnTo>
                  <a:lnTo>
                    <a:pt x="4637024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0" name="Google Shape;550;p16"/>
          <p:cNvSpPr txBox="1"/>
          <p:nvPr/>
        </p:nvSpPr>
        <p:spPr>
          <a:xfrm>
            <a:off x="8918193" y="5071694"/>
            <a:ext cx="149923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Amniocentesis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51" name="Google Shape;551;p16"/>
          <p:cNvGrpSpPr/>
          <p:nvPr/>
        </p:nvGrpSpPr>
        <p:grpSpPr>
          <a:xfrm>
            <a:off x="6274308" y="4756403"/>
            <a:ext cx="2404872" cy="991997"/>
            <a:chOff x="6274308" y="4756403"/>
            <a:chExt cx="2404872" cy="991997"/>
          </a:xfrm>
        </p:grpSpPr>
        <p:pic>
          <p:nvPicPr>
            <p:cNvPr id="552" name="Google Shape;552;p1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274308" y="4756403"/>
              <a:ext cx="2404872" cy="95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1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359652" y="4792979"/>
              <a:ext cx="2232659" cy="955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4" name="Google Shape;554;p16"/>
            <p:cNvSpPr/>
            <p:nvPr/>
          </p:nvSpPr>
          <p:spPr>
            <a:xfrm>
              <a:off x="6492240" y="4924043"/>
              <a:ext cx="1983105" cy="530860"/>
            </a:xfrm>
            <a:custGeom>
              <a:rect b="b" l="l" r="r" t="t"/>
              <a:pathLst>
                <a:path extrusionOk="0" h="530860" w="1983104">
                  <a:moveTo>
                    <a:pt x="1855851" y="0"/>
                  </a:moveTo>
                  <a:lnTo>
                    <a:pt x="126873" y="0"/>
                  </a:lnTo>
                  <a:lnTo>
                    <a:pt x="77473" y="9965"/>
                  </a:lnTo>
                  <a:lnTo>
                    <a:pt x="37147" y="37147"/>
                  </a:lnTo>
                  <a:lnTo>
                    <a:pt x="9965" y="77473"/>
                  </a:lnTo>
                  <a:lnTo>
                    <a:pt x="0" y="126872"/>
                  </a:lnTo>
                  <a:lnTo>
                    <a:pt x="0" y="403478"/>
                  </a:lnTo>
                  <a:lnTo>
                    <a:pt x="9965" y="452878"/>
                  </a:lnTo>
                  <a:lnTo>
                    <a:pt x="37147" y="493204"/>
                  </a:lnTo>
                  <a:lnTo>
                    <a:pt x="77473" y="520386"/>
                  </a:lnTo>
                  <a:lnTo>
                    <a:pt x="126873" y="530351"/>
                  </a:lnTo>
                  <a:lnTo>
                    <a:pt x="1855851" y="530351"/>
                  </a:lnTo>
                  <a:lnTo>
                    <a:pt x="1905250" y="520386"/>
                  </a:lnTo>
                  <a:lnTo>
                    <a:pt x="1945576" y="493204"/>
                  </a:lnTo>
                  <a:lnTo>
                    <a:pt x="1972758" y="452878"/>
                  </a:lnTo>
                  <a:lnTo>
                    <a:pt x="1982724" y="403478"/>
                  </a:lnTo>
                  <a:lnTo>
                    <a:pt x="1982724" y="126872"/>
                  </a:lnTo>
                  <a:lnTo>
                    <a:pt x="1972758" y="77473"/>
                  </a:lnTo>
                  <a:lnTo>
                    <a:pt x="1945576" y="37147"/>
                  </a:lnTo>
                  <a:lnTo>
                    <a:pt x="1905250" y="9965"/>
                  </a:lnTo>
                  <a:lnTo>
                    <a:pt x="1855851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5" name="Google Shape;555;p16"/>
          <p:cNvSpPr txBox="1"/>
          <p:nvPr/>
        </p:nvSpPr>
        <p:spPr>
          <a:xfrm>
            <a:off x="6717538" y="5005578"/>
            <a:ext cx="1531620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16 – 20 weeks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6" name="Google Shape;556;p16"/>
          <p:cNvSpPr txBox="1"/>
          <p:nvPr>
            <p:ph idx="12" type="sldNum"/>
          </p:nvPr>
        </p:nvSpPr>
        <p:spPr>
          <a:xfrm>
            <a:off x="11062716" y="6432777"/>
            <a:ext cx="23812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7"/>
          <p:cNvSpPr/>
          <p:nvPr/>
        </p:nvSpPr>
        <p:spPr>
          <a:xfrm>
            <a:off x="0" y="585216"/>
            <a:ext cx="7740650" cy="754380"/>
          </a:xfrm>
          <a:custGeom>
            <a:rect b="b" l="l" r="r" t="t"/>
            <a:pathLst>
              <a:path extrusionOk="0" h="754380" w="7740650">
                <a:moveTo>
                  <a:pt x="7740396" y="0"/>
                </a:moveTo>
                <a:lnTo>
                  <a:pt x="0" y="0"/>
                </a:lnTo>
                <a:lnTo>
                  <a:pt x="0" y="754379"/>
                </a:lnTo>
                <a:lnTo>
                  <a:pt x="7740396" y="754379"/>
                </a:lnTo>
                <a:lnTo>
                  <a:pt x="7740396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7"/>
          <p:cNvSpPr txBox="1"/>
          <p:nvPr>
            <p:ph type="title"/>
          </p:nvPr>
        </p:nvSpPr>
        <p:spPr>
          <a:xfrm>
            <a:off x="393903" y="683463"/>
            <a:ext cx="1840864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80350D"/>
                </a:solidFill>
              </a:rPr>
              <a:t>PMJANMAN</a:t>
            </a:r>
            <a:endParaRPr sz="2800"/>
          </a:p>
        </p:txBody>
      </p:sp>
      <p:sp>
        <p:nvSpPr>
          <p:cNvPr id="563" name="Google Shape;563;p17"/>
          <p:cNvSpPr txBox="1"/>
          <p:nvPr/>
        </p:nvSpPr>
        <p:spPr>
          <a:xfrm>
            <a:off x="325323" y="101930"/>
            <a:ext cx="2206625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80350D"/>
                </a:solidFill>
                <a:latin typeface="Trebuchet MS"/>
                <a:ea typeface="Trebuchet MS"/>
                <a:cs typeface="Trebuchet MS"/>
                <a:sym typeface="Trebuchet MS"/>
              </a:rPr>
              <a:t>Newer Initiatives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4" name="Google Shape;564;p17"/>
          <p:cNvSpPr txBox="1"/>
          <p:nvPr/>
        </p:nvSpPr>
        <p:spPr>
          <a:xfrm>
            <a:off x="440842" y="1656969"/>
            <a:ext cx="5940425" cy="2386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3535" lvl="0" marL="355600" marR="6985" rtl="0" algn="l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b="1"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2900 PVTG areas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695 areas identified as having no  health facilities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94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b="1"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Mobile Medical Units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Mapped to serve remote areas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b="1"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NGO	Involvement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	Active	in	raising	awareness	and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355600" marR="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providing education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535" lvl="0" marL="355600" marR="6350" rtl="0" algn="l">
              <a:lnSpc>
                <a:spcPct val="107200"/>
              </a:lnSpc>
              <a:spcBef>
                <a:spcPts val="79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b="1"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Inter-sectoral Coordination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Involves tribal, women &amp;  child development departments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5" name="Google Shape;565;p17"/>
          <p:cNvSpPr/>
          <p:nvPr/>
        </p:nvSpPr>
        <p:spPr>
          <a:xfrm>
            <a:off x="0" y="4201667"/>
            <a:ext cx="7740650" cy="754380"/>
          </a:xfrm>
          <a:custGeom>
            <a:rect b="b" l="l" r="r" t="t"/>
            <a:pathLst>
              <a:path extrusionOk="0" h="754379" w="7740650">
                <a:moveTo>
                  <a:pt x="7740396" y="0"/>
                </a:moveTo>
                <a:lnTo>
                  <a:pt x="0" y="0"/>
                </a:lnTo>
                <a:lnTo>
                  <a:pt x="0" y="754379"/>
                </a:lnTo>
                <a:lnTo>
                  <a:pt x="7740396" y="754379"/>
                </a:lnTo>
                <a:lnTo>
                  <a:pt x="7740396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7"/>
          <p:cNvSpPr txBox="1"/>
          <p:nvPr/>
        </p:nvSpPr>
        <p:spPr>
          <a:xfrm>
            <a:off x="325323" y="4337050"/>
            <a:ext cx="6148070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80350D"/>
                </a:solidFill>
                <a:latin typeface="Trebuchet MS"/>
                <a:ea typeface="Trebuchet MS"/>
                <a:cs typeface="Trebuchet MS"/>
                <a:sym typeface="Trebuchet MS"/>
              </a:rPr>
              <a:t>Expanding screening to Non-Tribal areas: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7" name="Google Shape;567;p17"/>
          <p:cNvSpPr txBox="1"/>
          <p:nvPr/>
        </p:nvSpPr>
        <p:spPr>
          <a:xfrm>
            <a:off x="440842" y="4953812"/>
            <a:ext cx="6938009" cy="1703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300">
            <a:spAutoFit/>
          </a:bodyPr>
          <a:lstStyle/>
          <a:p>
            <a:pPr indent="-343535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Piloting hemoglobinopathy screening to non-tribal areas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535" lvl="0" marL="355600" marR="5080" rtl="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3000 Antenatal (AN) mothers in Karur District for a period of 3  months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535" lvl="0" marL="355600" marR="0" rtl="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screening will be initiated from November 2024 to study the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prevalence of the disease.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8" name="Google Shape;568;p17"/>
          <p:cNvSpPr txBox="1"/>
          <p:nvPr/>
        </p:nvSpPr>
        <p:spPr>
          <a:xfrm>
            <a:off x="11088116" y="6423456"/>
            <a:ext cx="187325" cy="208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rPr>
              <a:t>17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69" name="Google Shape;56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0600" y="3445764"/>
            <a:ext cx="3191255" cy="319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8492" y="137160"/>
            <a:ext cx="3189731" cy="3189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76" name="Google Shape;576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37"/>
              <a:ext cx="12191999" cy="6857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7" name="Google Shape;577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8" name="Google Shape;578;p18"/>
          <p:cNvSpPr txBox="1"/>
          <p:nvPr/>
        </p:nvSpPr>
        <p:spPr>
          <a:xfrm>
            <a:off x="838580" y="2530220"/>
            <a:ext cx="2032635" cy="622935"/>
          </a:xfrm>
          <a:prstGeom prst="rect">
            <a:avLst/>
          </a:prstGeom>
          <a:solidFill>
            <a:srgbClr val="E97031"/>
          </a:solidFill>
          <a:ln>
            <a:noFill/>
          </a:ln>
        </p:spPr>
        <p:txBody>
          <a:bodyPr anchorCtr="0" anchor="t" bIns="0" lIns="0" spcFirstLastPara="1" rIns="0" wrap="square" tIns="125725">
            <a:spAutoFit/>
          </a:bodyPr>
          <a:lstStyle/>
          <a:p>
            <a:pPr indent="0" lvl="0" marL="4432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Expanding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9" name="Google Shape;579;p18"/>
          <p:cNvSpPr txBox="1"/>
          <p:nvPr>
            <p:ph idx="12" type="sldNum"/>
          </p:nvPr>
        </p:nvSpPr>
        <p:spPr>
          <a:xfrm>
            <a:off x="11062716" y="6432777"/>
            <a:ext cx="23812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0" name="Google Shape;580;p18"/>
          <p:cNvSpPr txBox="1"/>
          <p:nvPr/>
        </p:nvSpPr>
        <p:spPr>
          <a:xfrm>
            <a:off x="838580" y="3152775"/>
            <a:ext cx="2032635" cy="2321560"/>
          </a:xfrm>
          <a:prstGeom prst="rect">
            <a:avLst/>
          </a:prstGeom>
          <a:solidFill>
            <a:srgbClr val="F7D4CD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175250">
            <a:spAutoFit/>
          </a:bodyPr>
          <a:lstStyle/>
          <a:p>
            <a:pPr indent="0" lvl="0" marL="207009" marR="332105" rtl="0" algn="l">
              <a:lnSpc>
                <a:spcPct val="9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Screening and  testing to reach  even remote tribal  areas.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1" name="Google Shape;581;p18"/>
          <p:cNvSpPr txBox="1"/>
          <p:nvPr/>
        </p:nvSpPr>
        <p:spPr>
          <a:xfrm>
            <a:off x="2959989" y="2530220"/>
            <a:ext cx="2032635" cy="622935"/>
          </a:xfrm>
          <a:prstGeom prst="rect">
            <a:avLst/>
          </a:prstGeom>
          <a:solidFill>
            <a:srgbClr val="D7B01D"/>
          </a:solidFill>
          <a:ln>
            <a:noFill/>
          </a:ln>
        </p:spPr>
        <p:txBody>
          <a:bodyPr anchorCtr="0" anchor="t" bIns="0" lIns="0" spcFirstLastPara="1" rIns="0" wrap="square" tIns="125725">
            <a:spAutoFit/>
          </a:bodyPr>
          <a:lstStyle/>
          <a:p>
            <a:pPr indent="0" lvl="0" marL="5099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Providing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2" name="Google Shape;582;p18"/>
          <p:cNvSpPr txBox="1"/>
          <p:nvPr/>
        </p:nvSpPr>
        <p:spPr>
          <a:xfrm>
            <a:off x="2959989" y="3152775"/>
            <a:ext cx="2032635" cy="2321560"/>
          </a:xfrm>
          <a:prstGeom prst="rect">
            <a:avLst/>
          </a:prstGeom>
          <a:solidFill>
            <a:srgbClr val="EFE2CA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175250">
            <a:spAutoFit/>
          </a:bodyPr>
          <a:lstStyle/>
          <a:p>
            <a:pPr indent="0" lvl="0" marL="207009" marR="279400" rtl="0" algn="l">
              <a:lnSpc>
                <a:spcPct val="9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State-of-the-art  treatment services  across all regions  to break the  barriers of  accessibility.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3" name="Google Shape;583;p18"/>
          <p:cNvSpPr txBox="1"/>
          <p:nvPr/>
        </p:nvSpPr>
        <p:spPr>
          <a:xfrm>
            <a:off x="5079872" y="2530220"/>
            <a:ext cx="2033905" cy="622935"/>
          </a:xfrm>
          <a:prstGeom prst="rect">
            <a:avLst/>
          </a:prstGeom>
          <a:solidFill>
            <a:srgbClr val="8EB11E"/>
          </a:solidFill>
          <a:ln>
            <a:noFill/>
          </a:ln>
        </p:spPr>
        <p:txBody>
          <a:bodyPr anchorCtr="0" anchor="t" bIns="0" lIns="0" spcFirstLastPara="1" rIns="0" wrap="square" tIns="125725">
            <a:spAutoFit/>
          </a:bodyPr>
          <a:lstStyle/>
          <a:p>
            <a:pPr indent="0" lvl="0" marL="4343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Integrating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4" name="Google Shape;584;p18"/>
          <p:cNvSpPr txBox="1"/>
          <p:nvPr/>
        </p:nvSpPr>
        <p:spPr>
          <a:xfrm>
            <a:off x="5079872" y="3152775"/>
            <a:ext cx="2033905" cy="2321560"/>
          </a:xfrm>
          <a:prstGeom prst="rect">
            <a:avLst/>
          </a:prstGeom>
          <a:solidFill>
            <a:srgbClr val="E3E8C9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175875">
            <a:spAutoFit/>
          </a:bodyPr>
          <a:lstStyle/>
          <a:p>
            <a:pPr indent="0" lvl="0" marL="208915" marR="282575" rtl="0" algn="l">
              <a:lnSpc>
                <a:spcPct val="9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With education,  social welfare, and  community  engagement for  holistic support.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5" name="Google Shape;585;p18"/>
          <p:cNvSpPr txBox="1"/>
          <p:nvPr/>
        </p:nvSpPr>
        <p:spPr>
          <a:xfrm>
            <a:off x="7201281" y="2530220"/>
            <a:ext cx="2032635" cy="622935"/>
          </a:xfrm>
          <a:prstGeom prst="rect">
            <a:avLst/>
          </a:prstGeom>
          <a:solidFill>
            <a:srgbClr val="408E1C"/>
          </a:solidFill>
          <a:ln>
            <a:noFill/>
          </a:ln>
        </p:spPr>
        <p:txBody>
          <a:bodyPr anchorCtr="0" anchor="t" bIns="0" lIns="0" spcFirstLastPara="1" rIns="0" wrap="square" tIns="125725">
            <a:spAutoFit/>
          </a:bodyPr>
          <a:lstStyle/>
          <a:p>
            <a:pPr indent="0" lvl="0" marL="6140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Scaling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6" name="Google Shape;586;p18"/>
          <p:cNvSpPr txBox="1"/>
          <p:nvPr/>
        </p:nvSpPr>
        <p:spPr>
          <a:xfrm>
            <a:off x="7201281" y="3152775"/>
            <a:ext cx="2032635" cy="2321560"/>
          </a:xfrm>
          <a:prstGeom prst="rect">
            <a:avLst/>
          </a:prstGeom>
          <a:solidFill>
            <a:srgbClr val="D2DFC9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175250">
            <a:spAutoFit/>
          </a:bodyPr>
          <a:lstStyle/>
          <a:p>
            <a:pPr indent="0" lvl="0" marL="208915" marR="207009" rtl="0" algn="l">
              <a:lnSpc>
                <a:spcPct val="9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Advanced  treatments like  bone marrow  transplantation and  fostering innovative  therapies.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7" name="Google Shape;587;p18"/>
          <p:cNvSpPr txBox="1"/>
          <p:nvPr/>
        </p:nvSpPr>
        <p:spPr>
          <a:xfrm>
            <a:off x="9322689" y="2530220"/>
            <a:ext cx="2032635" cy="622935"/>
          </a:xfrm>
          <a:prstGeom prst="rect">
            <a:avLst/>
          </a:prstGeom>
          <a:solidFill>
            <a:srgbClr val="186B23"/>
          </a:solidFill>
          <a:ln>
            <a:noFill/>
          </a:ln>
        </p:spPr>
        <p:txBody>
          <a:bodyPr anchorCtr="0" anchor="t" bIns="0" lIns="0" spcFirstLastPara="1" rIns="0" wrap="square" tIns="125725">
            <a:spAutoFit/>
          </a:bodyPr>
          <a:lstStyle/>
          <a:p>
            <a:pPr indent="0" lvl="0" marL="450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Promoting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8" name="Google Shape;588;p18"/>
          <p:cNvSpPr txBox="1"/>
          <p:nvPr/>
        </p:nvSpPr>
        <p:spPr>
          <a:xfrm>
            <a:off x="9322689" y="3152775"/>
            <a:ext cx="2032635" cy="2321560"/>
          </a:xfrm>
          <a:prstGeom prst="rect">
            <a:avLst/>
          </a:prstGeom>
          <a:solidFill>
            <a:srgbClr val="CCD3CC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175250">
            <a:spAutoFit/>
          </a:bodyPr>
          <a:lstStyle/>
          <a:p>
            <a:pPr indent="0" lvl="0" marL="208915" marR="263525" rtl="0" algn="l">
              <a:lnSpc>
                <a:spcPct val="9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Prevention through  premarital genetic  counseling and  early diagnosis,  aligning with the  national goal to  eliminate sickle  cell disease by  2047.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9" name="Google Shape;589;p18"/>
          <p:cNvSpPr txBox="1"/>
          <p:nvPr>
            <p:ph type="title"/>
          </p:nvPr>
        </p:nvSpPr>
        <p:spPr>
          <a:xfrm>
            <a:off x="916939" y="660018"/>
            <a:ext cx="965644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86B23"/>
                </a:solidFill>
              </a:rPr>
              <a:t>Tamil Nadu's Vision for Hemoglobinopathies:</a:t>
            </a:r>
            <a:endParaRPr sz="4000"/>
          </a:p>
        </p:txBody>
      </p:sp>
      <p:sp>
        <p:nvSpPr>
          <p:cNvPr id="590" name="Google Shape;590;p18"/>
          <p:cNvSpPr txBox="1"/>
          <p:nvPr/>
        </p:nvSpPr>
        <p:spPr>
          <a:xfrm>
            <a:off x="916939" y="1287907"/>
            <a:ext cx="9490710" cy="636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Tamil Nadu envisions a future free of hemoglobinopathies through a comprehensive, inclusive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approach. The state is committed to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9"/>
          <p:cNvSpPr txBox="1"/>
          <p:nvPr>
            <p:ph type="title"/>
          </p:nvPr>
        </p:nvSpPr>
        <p:spPr>
          <a:xfrm>
            <a:off x="4120006" y="2699130"/>
            <a:ext cx="3951986" cy="1122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39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</a:t>
            </a:r>
            <a:endParaRPr/>
          </a:p>
        </p:txBody>
      </p:sp>
      <p:grpSp>
        <p:nvGrpSpPr>
          <p:cNvPr id="596" name="Google Shape;596;p19"/>
          <p:cNvGrpSpPr/>
          <p:nvPr/>
        </p:nvGrpSpPr>
        <p:grpSpPr>
          <a:xfrm>
            <a:off x="0" y="0"/>
            <a:ext cx="12091415" cy="5552440"/>
            <a:chOff x="0" y="0"/>
            <a:chExt cx="12091415" cy="5552440"/>
          </a:xfrm>
        </p:grpSpPr>
        <p:sp>
          <p:nvSpPr>
            <p:cNvPr id="597" name="Google Shape;597;p19"/>
            <p:cNvSpPr/>
            <p:nvPr/>
          </p:nvSpPr>
          <p:spPr>
            <a:xfrm>
              <a:off x="3718559" y="5524500"/>
              <a:ext cx="4754880" cy="27940"/>
            </a:xfrm>
            <a:custGeom>
              <a:rect b="b" l="l" r="r" t="t"/>
              <a:pathLst>
                <a:path extrusionOk="0" h="27939" w="4754880">
                  <a:moveTo>
                    <a:pt x="4754880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4754880" y="27431"/>
                  </a:lnTo>
                  <a:lnTo>
                    <a:pt x="4754880" y="0"/>
                  </a:lnTo>
                  <a:close/>
                </a:path>
              </a:pathLst>
            </a:custGeom>
            <a:solidFill>
              <a:srgbClr val="E9703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8" name="Google Shape;598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642616"/>
              <a:ext cx="1428876" cy="2072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9" name="Google Shape;599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288" y="2212848"/>
              <a:ext cx="966216" cy="1741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288" y="1046988"/>
              <a:ext cx="966216" cy="2299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1050036"/>
              <a:ext cx="1757044" cy="1534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2" name="Google Shape;602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09116"/>
              <a:ext cx="1123517" cy="1627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3" name="Google Shape;603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716" y="1888235"/>
              <a:ext cx="696468" cy="125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716" y="1046988"/>
              <a:ext cx="696468" cy="16596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1309116"/>
              <a:ext cx="1268399" cy="847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6" name="Google Shape;606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1046988"/>
              <a:ext cx="487679" cy="1056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7" name="Google Shape;607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35863" y="1046988"/>
              <a:ext cx="487680" cy="1056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1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0" y="3480816"/>
              <a:ext cx="1533143" cy="1662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9" name="Google Shape;609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3250692"/>
              <a:ext cx="283463" cy="614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0" name="Google Shape;610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1883664"/>
              <a:ext cx="675131" cy="1463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Google Shape;611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1565147"/>
              <a:ext cx="571499" cy="1030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Google Shape;612;p1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852916" y="0"/>
              <a:ext cx="1828800" cy="1262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p1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523476" y="16764"/>
              <a:ext cx="1537716" cy="851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p1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0061447" y="16764"/>
              <a:ext cx="2029968" cy="851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1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733531" y="0"/>
              <a:ext cx="1354835" cy="1552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1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422635" y="0"/>
              <a:ext cx="1438655" cy="992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1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0238231" y="12191"/>
              <a:ext cx="1110996" cy="615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1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0626852" y="12191"/>
              <a:ext cx="1464563" cy="615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1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1111483" y="0"/>
              <a:ext cx="749807" cy="1119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1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158728" y="0"/>
              <a:ext cx="932687" cy="4312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1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158728" y="385572"/>
              <a:ext cx="932687" cy="4312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1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8473440" y="0"/>
              <a:ext cx="2535936" cy="13548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1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604247" y="0"/>
              <a:ext cx="541020" cy="249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1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0061447" y="0"/>
              <a:ext cx="1292352" cy="597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5" name="Google Shape;625;p1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0724388" y="0"/>
              <a:ext cx="909827" cy="5044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6" name="Google Shape;626;p19"/>
          <p:cNvSpPr txBox="1"/>
          <p:nvPr>
            <p:ph idx="12" type="sldNum"/>
          </p:nvPr>
        </p:nvSpPr>
        <p:spPr>
          <a:xfrm>
            <a:off x="11062716" y="6432777"/>
            <a:ext cx="23812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/>
          <p:nvPr/>
        </p:nvSpPr>
        <p:spPr>
          <a:xfrm>
            <a:off x="0" y="312420"/>
            <a:ext cx="6225540" cy="763905"/>
          </a:xfrm>
          <a:custGeom>
            <a:rect b="b" l="l" r="r" t="t"/>
            <a:pathLst>
              <a:path extrusionOk="0" h="763905" w="6225540">
                <a:moveTo>
                  <a:pt x="6225540" y="0"/>
                </a:moveTo>
                <a:lnTo>
                  <a:pt x="0" y="0"/>
                </a:lnTo>
                <a:lnTo>
                  <a:pt x="0" y="763524"/>
                </a:lnTo>
                <a:lnTo>
                  <a:pt x="6225540" y="763524"/>
                </a:lnTo>
                <a:lnTo>
                  <a:pt x="6225540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415544" y="339978"/>
            <a:ext cx="421894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80350D"/>
                </a:solidFill>
                <a:latin typeface="Trebuchet MS"/>
                <a:ea typeface="Trebuchet MS"/>
                <a:cs typeface="Trebuchet MS"/>
                <a:sym typeface="Trebuchet MS"/>
              </a:rPr>
              <a:t>Hemoglobinopathies</a:t>
            </a:r>
            <a:endParaRPr sz="3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2"/>
          <p:cNvSpPr txBox="1"/>
          <p:nvPr>
            <p:ph type="title"/>
          </p:nvPr>
        </p:nvSpPr>
        <p:spPr>
          <a:xfrm>
            <a:off x="6617589" y="331470"/>
            <a:ext cx="4923155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D3512"/>
                </a:solidFill>
              </a:rPr>
              <a:t>“A group of genetic disorders affecting  blood, characterized by abnormalities in  the structure or production of the  hemoglobin molecule.”</a:t>
            </a:r>
            <a:endParaRPr sz="2000"/>
          </a:p>
        </p:txBody>
      </p:sp>
      <p:grpSp>
        <p:nvGrpSpPr>
          <p:cNvPr id="76" name="Google Shape;76;p2"/>
          <p:cNvGrpSpPr/>
          <p:nvPr/>
        </p:nvGrpSpPr>
        <p:grpSpPr>
          <a:xfrm>
            <a:off x="6617207" y="2441448"/>
            <a:ext cx="2767583" cy="3781044"/>
            <a:chOff x="6617207" y="2441448"/>
            <a:chExt cx="2767583" cy="3781044"/>
          </a:xfrm>
        </p:grpSpPr>
        <p:pic>
          <p:nvPicPr>
            <p:cNvPr id="77" name="Google Shape;7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17207" y="2441448"/>
              <a:ext cx="2767583" cy="37810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2"/>
            <p:cNvSpPr/>
            <p:nvPr/>
          </p:nvSpPr>
          <p:spPr>
            <a:xfrm>
              <a:off x="6864095" y="4154424"/>
              <a:ext cx="2272665" cy="571500"/>
            </a:xfrm>
            <a:custGeom>
              <a:rect b="b" l="l" r="r" t="t"/>
              <a:pathLst>
                <a:path extrusionOk="0" h="571500" w="2272665">
                  <a:moveTo>
                    <a:pt x="2272283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2272283" y="571500"/>
                  </a:lnTo>
                  <a:lnTo>
                    <a:pt x="2272283" y="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83852" y="2441448"/>
            <a:ext cx="2401824" cy="17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59695" y="4470958"/>
            <a:ext cx="1826513" cy="182676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/>
          <p:nvPr/>
        </p:nvSpPr>
        <p:spPr>
          <a:xfrm>
            <a:off x="643127" y="1499616"/>
            <a:ext cx="4508500" cy="565785"/>
          </a:xfrm>
          <a:custGeom>
            <a:rect b="b" l="l" r="r" t="t"/>
            <a:pathLst>
              <a:path extrusionOk="0" h="565785" w="4508500">
                <a:moveTo>
                  <a:pt x="4507992" y="0"/>
                </a:moveTo>
                <a:lnTo>
                  <a:pt x="0" y="0"/>
                </a:lnTo>
                <a:lnTo>
                  <a:pt x="0" y="367411"/>
                </a:lnTo>
                <a:lnTo>
                  <a:pt x="2183257" y="367411"/>
                </a:lnTo>
                <a:lnTo>
                  <a:pt x="2183257" y="424053"/>
                </a:lnTo>
                <a:lnTo>
                  <a:pt x="2112645" y="424053"/>
                </a:lnTo>
                <a:lnTo>
                  <a:pt x="2253996" y="565404"/>
                </a:lnTo>
                <a:lnTo>
                  <a:pt x="2395347" y="424053"/>
                </a:lnTo>
                <a:lnTo>
                  <a:pt x="2324735" y="424053"/>
                </a:lnTo>
                <a:lnTo>
                  <a:pt x="2324735" y="367411"/>
                </a:lnTo>
                <a:lnTo>
                  <a:pt x="4507992" y="367411"/>
                </a:lnTo>
                <a:lnTo>
                  <a:pt x="4507992" y="0"/>
                </a:lnTo>
                <a:close/>
              </a:path>
            </a:pathLst>
          </a:custGeom>
          <a:solidFill>
            <a:srgbClr val="0E9ED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2"/>
          <p:cNvGrpSpPr/>
          <p:nvPr/>
        </p:nvGrpSpPr>
        <p:grpSpPr>
          <a:xfrm>
            <a:off x="643127" y="2139695"/>
            <a:ext cx="4508500" cy="800481"/>
            <a:chOff x="643127" y="2139695"/>
            <a:chExt cx="4508500" cy="800481"/>
          </a:xfrm>
        </p:grpSpPr>
        <p:sp>
          <p:nvSpPr>
            <p:cNvPr id="83" name="Google Shape;83;p2"/>
            <p:cNvSpPr/>
            <p:nvPr/>
          </p:nvSpPr>
          <p:spPr>
            <a:xfrm>
              <a:off x="643127" y="2435351"/>
              <a:ext cx="4508500" cy="504825"/>
            </a:xfrm>
            <a:custGeom>
              <a:rect b="b" l="l" r="r" t="t"/>
              <a:pathLst>
                <a:path extrusionOk="0" h="504825" w="4508500">
                  <a:moveTo>
                    <a:pt x="0" y="504444"/>
                  </a:moveTo>
                  <a:lnTo>
                    <a:pt x="4507992" y="504444"/>
                  </a:lnTo>
                  <a:lnTo>
                    <a:pt x="4507992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noFill/>
            <a:ln cap="flat" cmpd="sng" w="12700">
              <a:solidFill>
                <a:srgbClr val="E970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" name="Google Shape;84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8679" y="2139695"/>
              <a:ext cx="3156204" cy="5913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2"/>
          <p:cNvSpPr txBox="1"/>
          <p:nvPr/>
        </p:nvSpPr>
        <p:spPr>
          <a:xfrm>
            <a:off x="877620" y="1528064"/>
            <a:ext cx="4039235" cy="1029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AJOR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YPES OF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EMOGLOBINOPATHIES IN </a:t>
            </a: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NDIA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84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Beta Thalassemia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86" name="Google Shape;86;p2"/>
          <p:cNvGrpSpPr/>
          <p:nvPr/>
        </p:nvGrpSpPr>
        <p:grpSpPr>
          <a:xfrm>
            <a:off x="643127" y="3048000"/>
            <a:ext cx="4508500" cy="798956"/>
            <a:chOff x="643127" y="3048000"/>
            <a:chExt cx="4508500" cy="798956"/>
          </a:xfrm>
        </p:grpSpPr>
        <p:sp>
          <p:nvSpPr>
            <p:cNvPr id="87" name="Google Shape;87;p2"/>
            <p:cNvSpPr/>
            <p:nvPr/>
          </p:nvSpPr>
          <p:spPr>
            <a:xfrm>
              <a:off x="643127" y="3342131"/>
              <a:ext cx="4508500" cy="504825"/>
            </a:xfrm>
            <a:custGeom>
              <a:rect b="b" l="l" r="r" t="t"/>
              <a:pathLst>
                <a:path extrusionOk="0" h="504825" w="4508500">
                  <a:moveTo>
                    <a:pt x="0" y="504444"/>
                  </a:moveTo>
                  <a:lnTo>
                    <a:pt x="4507992" y="504444"/>
                  </a:lnTo>
                  <a:lnTo>
                    <a:pt x="4507992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noFill/>
            <a:ln cap="flat" cmpd="sng" w="12700">
              <a:solidFill>
                <a:srgbClr val="186B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" name="Google Shape;88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68679" y="3048000"/>
              <a:ext cx="3156204" cy="5897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Google Shape;89;p2"/>
          <p:cNvGrpSpPr/>
          <p:nvPr/>
        </p:nvGrpSpPr>
        <p:grpSpPr>
          <a:xfrm>
            <a:off x="643127" y="3954779"/>
            <a:ext cx="4508500" cy="798576"/>
            <a:chOff x="643127" y="3954779"/>
            <a:chExt cx="4508500" cy="798576"/>
          </a:xfrm>
        </p:grpSpPr>
        <p:sp>
          <p:nvSpPr>
            <p:cNvPr id="90" name="Google Shape;90;p2"/>
            <p:cNvSpPr/>
            <p:nvPr/>
          </p:nvSpPr>
          <p:spPr>
            <a:xfrm>
              <a:off x="643127" y="4250435"/>
              <a:ext cx="4508500" cy="502920"/>
            </a:xfrm>
            <a:custGeom>
              <a:rect b="b" l="l" r="r" t="t"/>
              <a:pathLst>
                <a:path extrusionOk="0" h="502920" w="4508500">
                  <a:moveTo>
                    <a:pt x="0" y="502919"/>
                  </a:moveTo>
                  <a:lnTo>
                    <a:pt x="4507992" y="502919"/>
                  </a:lnTo>
                  <a:lnTo>
                    <a:pt x="4507992" y="0"/>
                  </a:lnTo>
                  <a:lnTo>
                    <a:pt x="0" y="0"/>
                  </a:lnTo>
                  <a:lnTo>
                    <a:pt x="0" y="502919"/>
                  </a:lnTo>
                  <a:close/>
                </a:path>
              </a:pathLst>
            </a:custGeom>
            <a:noFill/>
            <a:ln cap="flat" cmpd="sng" w="12700">
              <a:solidFill>
                <a:srgbClr val="0E9E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" name="Google Shape;91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68679" y="3954779"/>
              <a:ext cx="3156204" cy="5897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oogle Shape;92;p2"/>
          <p:cNvGrpSpPr/>
          <p:nvPr/>
        </p:nvGrpSpPr>
        <p:grpSpPr>
          <a:xfrm>
            <a:off x="643127" y="4861559"/>
            <a:ext cx="4508500" cy="800481"/>
            <a:chOff x="643127" y="4861559"/>
            <a:chExt cx="4508500" cy="800481"/>
          </a:xfrm>
        </p:grpSpPr>
        <p:sp>
          <p:nvSpPr>
            <p:cNvPr id="93" name="Google Shape;93;p2"/>
            <p:cNvSpPr/>
            <p:nvPr/>
          </p:nvSpPr>
          <p:spPr>
            <a:xfrm>
              <a:off x="643127" y="5157215"/>
              <a:ext cx="4508500" cy="504825"/>
            </a:xfrm>
            <a:custGeom>
              <a:rect b="b" l="l" r="r" t="t"/>
              <a:pathLst>
                <a:path extrusionOk="0" h="504825" w="4508500">
                  <a:moveTo>
                    <a:pt x="0" y="504444"/>
                  </a:moveTo>
                  <a:lnTo>
                    <a:pt x="4507992" y="504444"/>
                  </a:lnTo>
                  <a:lnTo>
                    <a:pt x="4507992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noFill/>
            <a:ln cap="flat" cmpd="sng" w="12675">
              <a:solidFill>
                <a:srgbClr val="9F2B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4" name="Google Shape;94;p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68679" y="4861559"/>
              <a:ext cx="3156204" cy="591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2"/>
          <p:cNvGrpSpPr/>
          <p:nvPr/>
        </p:nvGrpSpPr>
        <p:grpSpPr>
          <a:xfrm>
            <a:off x="643127" y="5769864"/>
            <a:ext cx="4508500" cy="798957"/>
            <a:chOff x="643127" y="5769864"/>
            <a:chExt cx="4508500" cy="798957"/>
          </a:xfrm>
        </p:grpSpPr>
        <p:sp>
          <p:nvSpPr>
            <p:cNvPr id="96" name="Google Shape;96;p2"/>
            <p:cNvSpPr/>
            <p:nvPr/>
          </p:nvSpPr>
          <p:spPr>
            <a:xfrm>
              <a:off x="643127" y="6063996"/>
              <a:ext cx="4508500" cy="504825"/>
            </a:xfrm>
            <a:custGeom>
              <a:rect b="b" l="l" r="r" t="t"/>
              <a:pathLst>
                <a:path extrusionOk="0" h="504825" w="4508500">
                  <a:moveTo>
                    <a:pt x="0" y="504443"/>
                  </a:moveTo>
                  <a:lnTo>
                    <a:pt x="4507992" y="504443"/>
                  </a:lnTo>
                  <a:lnTo>
                    <a:pt x="4507992" y="0"/>
                  </a:lnTo>
                  <a:lnTo>
                    <a:pt x="0" y="0"/>
                  </a:lnTo>
                  <a:lnTo>
                    <a:pt x="0" y="504443"/>
                  </a:lnTo>
                  <a:close/>
                </a:path>
              </a:pathLst>
            </a:custGeom>
            <a:noFill/>
            <a:ln cap="flat" cmpd="sng" w="12675">
              <a:solidFill>
                <a:srgbClr val="4EA7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" name="Google Shape;97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68679" y="5769864"/>
              <a:ext cx="3156204" cy="5897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2"/>
          <p:cNvSpPr txBox="1"/>
          <p:nvPr/>
        </p:nvSpPr>
        <p:spPr>
          <a:xfrm>
            <a:off x="1003808" y="3164840"/>
            <a:ext cx="2197100" cy="302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Sickle Cell Anaemia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marR="5080" rtl="0" algn="just">
              <a:lnSpc>
                <a:spcPct val="33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Haemoglobin D (Hb D)  Haemoglobin E (Hb E)  Sickle Thalassemia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1168888" y="6423456"/>
            <a:ext cx="107314" cy="208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0" y="312420"/>
            <a:ext cx="10735310" cy="763905"/>
          </a:xfrm>
          <a:custGeom>
            <a:rect b="b" l="l" r="r" t="t"/>
            <a:pathLst>
              <a:path extrusionOk="0" h="763905" w="10735310">
                <a:moveTo>
                  <a:pt x="10735056" y="0"/>
                </a:moveTo>
                <a:lnTo>
                  <a:pt x="0" y="0"/>
                </a:lnTo>
                <a:lnTo>
                  <a:pt x="0" y="763524"/>
                </a:lnTo>
                <a:lnTo>
                  <a:pt x="10735056" y="763524"/>
                </a:lnTo>
                <a:lnTo>
                  <a:pt x="10735056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>
            <p:ph type="title"/>
          </p:nvPr>
        </p:nvSpPr>
        <p:spPr>
          <a:xfrm>
            <a:off x="279603" y="338708"/>
            <a:ext cx="4514215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80350D"/>
                </a:solidFill>
              </a:rPr>
              <a:t>Estimated Prevalence</a:t>
            </a:r>
            <a:endParaRPr sz="3700"/>
          </a:p>
        </p:txBody>
      </p:sp>
      <p:sp>
        <p:nvSpPr>
          <p:cNvPr id="106" name="Google Shape;106;p3"/>
          <p:cNvSpPr txBox="1"/>
          <p:nvPr/>
        </p:nvSpPr>
        <p:spPr>
          <a:xfrm>
            <a:off x="7120890" y="6331711"/>
            <a:ext cx="302641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Hemoglobinopathies in India 2016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229867" y="2010155"/>
            <a:ext cx="2009139" cy="838200"/>
          </a:xfrm>
          <a:custGeom>
            <a:rect b="b" l="l" r="r" t="t"/>
            <a:pathLst>
              <a:path extrusionOk="0" h="838200" w="2009139">
                <a:moveTo>
                  <a:pt x="1868932" y="0"/>
                </a:moveTo>
                <a:lnTo>
                  <a:pt x="139700" y="0"/>
                </a:lnTo>
                <a:lnTo>
                  <a:pt x="95520" y="7116"/>
                </a:lnTo>
                <a:lnTo>
                  <a:pt x="57168" y="26936"/>
                </a:lnTo>
                <a:lnTo>
                  <a:pt x="26936" y="57168"/>
                </a:lnTo>
                <a:lnTo>
                  <a:pt x="7116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16" y="742630"/>
                </a:lnTo>
                <a:lnTo>
                  <a:pt x="26936" y="780976"/>
                </a:lnTo>
                <a:lnTo>
                  <a:pt x="57168" y="811227"/>
                </a:lnTo>
                <a:lnTo>
                  <a:pt x="95520" y="831071"/>
                </a:lnTo>
                <a:lnTo>
                  <a:pt x="139700" y="838200"/>
                </a:lnTo>
                <a:lnTo>
                  <a:pt x="1868932" y="838200"/>
                </a:lnTo>
                <a:lnTo>
                  <a:pt x="1913111" y="831071"/>
                </a:lnTo>
                <a:lnTo>
                  <a:pt x="1951463" y="811227"/>
                </a:lnTo>
                <a:lnTo>
                  <a:pt x="1981695" y="780976"/>
                </a:lnTo>
                <a:lnTo>
                  <a:pt x="2001515" y="742630"/>
                </a:lnTo>
                <a:lnTo>
                  <a:pt x="2008632" y="698500"/>
                </a:lnTo>
                <a:lnTo>
                  <a:pt x="2008632" y="139700"/>
                </a:lnTo>
                <a:lnTo>
                  <a:pt x="2001515" y="95520"/>
                </a:lnTo>
                <a:lnTo>
                  <a:pt x="1981695" y="57168"/>
                </a:lnTo>
                <a:lnTo>
                  <a:pt x="1951463" y="26936"/>
                </a:lnTo>
                <a:lnTo>
                  <a:pt x="1913111" y="7116"/>
                </a:lnTo>
                <a:lnTo>
                  <a:pt x="1868932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02435" y="2147697"/>
            <a:ext cx="106616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0-31%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4128515" y="2025395"/>
            <a:ext cx="2009139" cy="822960"/>
          </a:xfrm>
          <a:custGeom>
            <a:rect b="b" l="l" r="r" t="t"/>
            <a:pathLst>
              <a:path extrusionOk="0" h="822960" w="2009139">
                <a:moveTo>
                  <a:pt x="1871472" y="0"/>
                </a:moveTo>
                <a:lnTo>
                  <a:pt x="137160" y="0"/>
                </a:lnTo>
                <a:lnTo>
                  <a:pt x="93829" y="6998"/>
                </a:lnTo>
                <a:lnTo>
                  <a:pt x="56180" y="26481"/>
                </a:lnTo>
                <a:lnTo>
                  <a:pt x="26481" y="56180"/>
                </a:lnTo>
                <a:lnTo>
                  <a:pt x="6998" y="93829"/>
                </a:lnTo>
                <a:lnTo>
                  <a:pt x="0" y="137159"/>
                </a:lnTo>
                <a:lnTo>
                  <a:pt x="0" y="685800"/>
                </a:lnTo>
                <a:lnTo>
                  <a:pt x="6998" y="729130"/>
                </a:lnTo>
                <a:lnTo>
                  <a:pt x="26481" y="766779"/>
                </a:lnTo>
                <a:lnTo>
                  <a:pt x="56180" y="796478"/>
                </a:lnTo>
                <a:lnTo>
                  <a:pt x="93829" y="815961"/>
                </a:lnTo>
                <a:lnTo>
                  <a:pt x="137160" y="822959"/>
                </a:lnTo>
                <a:lnTo>
                  <a:pt x="1871472" y="822959"/>
                </a:lnTo>
                <a:lnTo>
                  <a:pt x="1914802" y="815961"/>
                </a:lnTo>
                <a:lnTo>
                  <a:pt x="1952451" y="796478"/>
                </a:lnTo>
                <a:lnTo>
                  <a:pt x="1982150" y="766779"/>
                </a:lnTo>
                <a:lnTo>
                  <a:pt x="2001633" y="729130"/>
                </a:lnTo>
                <a:lnTo>
                  <a:pt x="2008632" y="685800"/>
                </a:lnTo>
                <a:lnTo>
                  <a:pt x="2008632" y="137159"/>
                </a:lnTo>
                <a:lnTo>
                  <a:pt x="2001633" y="93829"/>
                </a:lnTo>
                <a:lnTo>
                  <a:pt x="1982150" y="56180"/>
                </a:lnTo>
                <a:lnTo>
                  <a:pt x="1952451" y="26481"/>
                </a:lnTo>
                <a:lnTo>
                  <a:pt x="1914802" y="6998"/>
                </a:lnTo>
                <a:lnTo>
                  <a:pt x="187147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598670" y="2149220"/>
            <a:ext cx="106997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1–3 %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1229867" y="1508760"/>
            <a:ext cx="2009139" cy="520065"/>
          </a:xfrm>
          <a:custGeom>
            <a:rect b="b" l="l" r="r" t="t"/>
            <a:pathLst>
              <a:path extrusionOk="0" h="520064" w="2009139">
                <a:moveTo>
                  <a:pt x="2008632" y="0"/>
                </a:moveTo>
                <a:lnTo>
                  <a:pt x="0" y="0"/>
                </a:lnTo>
                <a:lnTo>
                  <a:pt x="0" y="337692"/>
                </a:lnTo>
                <a:lnTo>
                  <a:pt x="939419" y="337692"/>
                </a:lnTo>
                <a:lnTo>
                  <a:pt x="939419" y="389763"/>
                </a:lnTo>
                <a:lnTo>
                  <a:pt x="874394" y="389763"/>
                </a:lnTo>
                <a:lnTo>
                  <a:pt x="1004315" y="519684"/>
                </a:lnTo>
                <a:lnTo>
                  <a:pt x="1134237" y="389763"/>
                </a:lnTo>
                <a:lnTo>
                  <a:pt x="1069213" y="389763"/>
                </a:lnTo>
                <a:lnTo>
                  <a:pt x="1069213" y="337692"/>
                </a:lnTo>
                <a:lnTo>
                  <a:pt x="2008632" y="337692"/>
                </a:lnTo>
                <a:lnTo>
                  <a:pt x="2008632" y="0"/>
                </a:lnTo>
                <a:close/>
              </a:path>
            </a:pathLst>
          </a:custGeom>
          <a:solidFill>
            <a:srgbClr val="C1E4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1372869" y="1528317"/>
            <a:ext cx="1723389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80350D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b="1" lang="en-US" sz="1250">
                <a:solidFill>
                  <a:srgbClr val="80350D"/>
                </a:solidFill>
                <a:latin typeface="Trebuchet MS"/>
                <a:ea typeface="Trebuchet MS"/>
                <a:cs typeface="Trebuchet MS"/>
                <a:sym typeface="Trebuchet MS"/>
              </a:rPr>
              <a:t>ICKLE </a:t>
            </a:r>
            <a:r>
              <a:rPr b="1" lang="en-US" sz="1600">
                <a:solidFill>
                  <a:srgbClr val="80350D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b="1" lang="en-US" sz="1250">
                <a:solidFill>
                  <a:srgbClr val="80350D"/>
                </a:solidFill>
                <a:latin typeface="Trebuchet MS"/>
                <a:ea typeface="Trebuchet MS"/>
                <a:cs typeface="Trebuchet MS"/>
                <a:sym typeface="Trebuchet MS"/>
              </a:rPr>
              <a:t>ELL </a:t>
            </a:r>
            <a:r>
              <a:rPr b="1" lang="en-US" sz="1600">
                <a:solidFill>
                  <a:srgbClr val="80350D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b="1" lang="en-US" sz="1250">
                <a:solidFill>
                  <a:srgbClr val="80350D"/>
                </a:solidFill>
                <a:latin typeface="Trebuchet MS"/>
                <a:ea typeface="Trebuchet MS"/>
                <a:cs typeface="Trebuchet MS"/>
                <a:sym typeface="Trebuchet MS"/>
              </a:rPr>
              <a:t>NAEMIA</a:t>
            </a:r>
            <a:endParaRPr sz="12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4128515" y="1485900"/>
            <a:ext cx="2009139" cy="565785"/>
          </a:xfrm>
          <a:custGeom>
            <a:rect b="b" l="l" r="r" t="t"/>
            <a:pathLst>
              <a:path extrusionOk="0" h="565785" w="2009139">
                <a:moveTo>
                  <a:pt x="2008632" y="0"/>
                </a:moveTo>
                <a:lnTo>
                  <a:pt x="0" y="0"/>
                </a:lnTo>
                <a:lnTo>
                  <a:pt x="0" y="367411"/>
                </a:lnTo>
                <a:lnTo>
                  <a:pt x="933576" y="367411"/>
                </a:lnTo>
                <a:lnTo>
                  <a:pt x="933576" y="424052"/>
                </a:lnTo>
                <a:lnTo>
                  <a:pt x="862964" y="424052"/>
                </a:lnTo>
                <a:lnTo>
                  <a:pt x="1004316" y="565403"/>
                </a:lnTo>
                <a:lnTo>
                  <a:pt x="1145667" y="424052"/>
                </a:lnTo>
                <a:lnTo>
                  <a:pt x="1074928" y="424052"/>
                </a:lnTo>
                <a:lnTo>
                  <a:pt x="1074928" y="367411"/>
                </a:lnTo>
                <a:lnTo>
                  <a:pt x="2008632" y="367411"/>
                </a:lnTo>
                <a:lnTo>
                  <a:pt x="2008632" y="0"/>
                </a:lnTo>
                <a:close/>
              </a:path>
            </a:pathLst>
          </a:custGeom>
          <a:solidFill>
            <a:srgbClr val="E970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4535170" y="1501902"/>
            <a:ext cx="119634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</a:t>
            </a:r>
            <a:r>
              <a:rPr b="1" lang="en-US" sz="145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HALASSEMIA</a:t>
            </a:r>
            <a:endParaRPr sz="14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787145" y="3445002"/>
            <a:ext cx="5309870" cy="1217930"/>
          </a:xfrm>
          <a:custGeom>
            <a:rect b="b" l="l" r="r" t="t"/>
            <a:pathLst>
              <a:path extrusionOk="0" h="1217929" w="5309870">
                <a:moveTo>
                  <a:pt x="5106670" y="0"/>
                </a:moveTo>
                <a:lnTo>
                  <a:pt x="202945" y="0"/>
                </a:lnTo>
                <a:lnTo>
                  <a:pt x="156414" y="5356"/>
                </a:lnTo>
                <a:lnTo>
                  <a:pt x="113698" y="20617"/>
                </a:lnTo>
                <a:lnTo>
                  <a:pt x="76016" y="44567"/>
                </a:lnTo>
                <a:lnTo>
                  <a:pt x="44586" y="75989"/>
                </a:lnTo>
                <a:lnTo>
                  <a:pt x="20628" y="113670"/>
                </a:lnTo>
                <a:lnTo>
                  <a:pt x="5360" y="156394"/>
                </a:lnTo>
                <a:lnTo>
                  <a:pt x="0" y="202946"/>
                </a:lnTo>
                <a:lnTo>
                  <a:pt x="0" y="1014730"/>
                </a:lnTo>
                <a:lnTo>
                  <a:pt x="5360" y="1061281"/>
                </a:lnTo>
                <a:lnTo>
                  <a:pt x="20628" y="1104005"/>
                </a:lnTo>
                <a:lnTo>
                  <a:pt x="44586" y="1141686"/>
                </a:lnTo>
                <a:lnTo>
                  <a:pt x="76016" y="1173108"/>
                </a:lnTo>
                <a:lnTo>
                  <a:pt x="113698" y="1197058"/>
                </a:lnTo>
                <a:lnTo>
                  <a:pt x="156414" y="1212319"/>
                </a:lnTo>
                <a:lnTo>
                  <a:pt x="202945" y="1217676"/>
                </a:lnTo>
                <a:lnTo>
                  <a:pt x="5106670" y="1217676"/>
                </a:lnTo>
                <a:lnTo>
                  <a:pt x="5153221" y="1212319"/>
                </a:lnTo>
                <a:lnTo>
                  <a:pt x="5195945" y="1197058"/>
                </a:lnTo>
                <a:lnTo>
                  <a:pt x="5233626" y="1173108"/>
                </a:lnTo>
                <a:lnTo>
                  <a:pt x="5265048" y="1141686"/>
                </a:lnTo>
                <a:lnTo>
                  <a:pt x="5288998" y="1104005"/>
                </a:lnTo>
                <a:lnTo>
                  <a:pt x="5304259" y="1061281"/>
                </a:lnTo>
                <a:lnTo>
                  <a:pt x="5309616" y="1014730"/>
                </a:lnTo>
                <a:lnTo>
                  <a:pt x="5309616" y="202946"/>
                </a:lnTo>
                <a:lnTo>
                  <a:pt x="5304259" y="156394"/>
                </a:lnTo>
                <a:lnTo>
                  <a:pt x="5288998" y="113670"/>
                </a:lnTo>
                <a:lnTo>
                  <a:pt x="5265048" y="75989"/>
                </a:lnTo>
                <a:lnTo>
                  <a:pt x="5233626" y="44567"/>
                </a:lnTo>
                <a:lnTo>
                  <a:pt x="5195945" y="20617"/>
                </a:lnTo>
                <a:lnTo>
                  <a:pt x="5153221" y="5356"/>
                </a:lnTo>
                <a:lnTo>
                  <a:pt x="5106670" y="0"/>
                </a:lnTo>
                <a:close/>
              </a:path>
            </a:pathLst>
          </a:custGeom>
          <a:solidFill>
            <a:srgbClr val="0E9ED4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902309" y="3749802"/>
            <a:ext cx="5079365" cy="549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275">
            <a:spAutoFit/>
          </a:bodyPr>
          <a:lstStyle/>
          <a:p>
            <a:pPr indent="0" lvl="0" marL="12700" marR="5080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According	to	screening	data,	</a:t>
            </a:r>
            <a:r>
              <a:rPr b="1"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Thalassemia	trait	is  more prevalent </a:t>
            </a:r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 Tamil Nadu than the sickle cell trait.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87145" y="4850129"/>
            <a:ext cx="5309870" cy="1216660"/>
          </a:xfrm>
          <a:custGeom>
            <a:rect b="b" l="l" r="r" t="t"/>
            <a:pathLst>
              <a:path extrusionOk="0" h="1216660" w="5309870">
                <a:moveTo>
                  <a:pt x="5106924" y="0"/>
                </a:moveTo>
                <a:lnTo>
                  <a:pt x="202692" y="0"/>
                </a:lnTo>
                <a:lnTo>
                  <a:pt x="156218" y="5356"/>
                </a:lnTo>
                <a:lnTo>
                  <a:pt x="113555" y="20611"/>
                </a:lnTo>
                <a:lnTo>
                  <a:pt x="75920" y="44547"/>
                </a:lnTo>
                <a:lnTo>
                  <a:pt x="44531" y="75942"/>
                </a:lnTo>
                <a:lnTo>
                  <a:pt x="20602" y="113577"/>
                </a:lnTo>
                <a:lnTo>
                  <a:pt x="5353" y="156234"/>
                </a:lnTo>
                <a:lnTo>
                  <a:pt x="0" y="202692"/>
                </a:lnTo>
                <a:lnTo>
                  <a:pt x="0" y="1013460"/>
                </a:lnTo>
                <a:lnTo>
                  <a:pt x="5353" y="1059933"/>
                </a:lnTo>
                <a:lnTo>
                  <a:pt x="20602" y="1102596"/>
                </a:lnTo>
                <a:lnTo>
                  <a:pt x="44531" y="1140231"/>
                </a:lnTo>
                <a:lnTo>
                  <a:pt x="75920" y="1171620"/>
                </a:lnTo>
                <a:lnTo>
                  <a:pt x="113555" y="1195549"/>
                </a:lnTo>
                <a:lnTo>
                  <a:pt x="156218" y="1210798"/>
                </a:lnTo>
                <a:lnTo>
                  <a:pt x="202692" y="1216152"/>
                </a:lnTo>
                <a:lnTo>
                  <a:pt x="5106924" y="1216152"/>
                </a:lnTo>
                <a:lnTo>
                  <a:pt x="5153381" y="1210798"/>
                </a:lnTo>
                <a:lnTo>
                  <a:pt x="5196038" y="1195549"/>
                </a:lnTo>
                <a:lnTo>
                  <a:pt x="5233673" y="1171620"/>
                </a:lnTo>
                <a:lnTo>
                  <a:pt x="5265068" y="1140231"/>
                </a:lnTo>
                <a:lnTo>
                  <a:pt x="5289004" y="1102596"/>
                </a:lnTo>
                <a:lnTo>
                  <a:pt x="5304259" y="1059933"/>
                </a:lnTo>
                <a:lnTo>
                  <a:pt x="5309616" y="1013460"/>
                </a:lnTo>
                <a:lnTo>
                  <a:pt x="5309616" y="202692"/>
                </a:lnTo>
                <a:lnTo>
                  <a:pt x="5304259" y="156234"/>
                </a:lnTo>
                <a:lnTo>
                  <a:pt x="5289004" y="113577"/>
                </a:lnTo>
                <a:lnTo>
                  <a:pt x="5265068" y="75942"/>
                </a:lnTo>
                <a:lnTo>
                  <a:pt x="5233673" y="44547"/>
                </a:lnTo>
                <a:lnTo>
                  <a:pt x="5196038" y="20611"/>
                </a:lnTo>
                <a:lnTo>
                  <a:pt x="5153381" y="5356"/>
                </a:lnTo>
                <a:lnTo>
                  <a:pt x="5106924" y="0"/>
                </a:lnTo>
                <a:close/>
              </a:path>
            </a:pathLst>
          </a:custGeom>
          <a:solidFill>
            <a:srgbClr val="0E9ED4">
              <a:alpha val="4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902309" y="5028438"/>
            <a:ext cx="10910570" cy="1328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12700" marR="5835650" rtl="0" algn="just">
              <a:lnSpc>
                <a:spcPct val="9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This burden highlights the necessity for </a:t>
            </a:r>
            <a:r>
              <a:rPr b="1"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policy-driven  solutions </a:t>
            </a:r>
            <a:r>
              <a:rPr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focused on early diagnosis, resource  planning, and sustained health outcomes.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623125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Source</a:t>
            </a: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NHM guidelines for prevention and control of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1168888" y="6423456"/>
            <a:ext cx="107314" cy="208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3616" y="417576"/>
            <a:ext cx="5358383" cy="5719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0" y="312420"/>
            <a:ext cx="10735310" cy="763905"/>
          </a:xfrm>
          <a:custGeom>
            <a:rect b="b" l="l" r="r" t="t"/>
            <a:pathLst>
              <a:path extrusionOk="0" h="763905" w="10735310">
                <a:moveTo>
                  <a:pt x="10735056" y="0"/>
                </a:moveTo>
                <a:lnTo>
                  <a:pt x="0" y="0"/>
                </a:lnTo>
                <a:lnTo>
                  <a:pt x="0" y="763524"/>
                </a:lnTo>
                <a:lnTo>
                  <a:pt x="10735056" y="763524"/>
                </a:lnTo>
                <a:lnTo>
                  <a:pt x="10735056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>
            <p:ph type="title"/>
          </p:nvPr>
        </p:nvSpPr>
        <p:spPr>
          <a:xfrm>
            <a:off x="413715" y="438403"/>
            <a:ext cx="9646920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80350D"/>
                </a:solidFill>
              </a:rPr>
              <a:t>National Vision: Sickle Cell Disease Elimination by 2047</a:t>
            </a:r>
            <a:endParaRPr sz="32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1421891" y="1668779"/>
            <a:ext cx="9692132" cy="4783201"/>
            <a:chOff x="1421891" y="1668779"/>
            <a:chExt cx="9692132" cy="4783201"/>
          </a:xfrm>
        </p:grpSpPr>
        <p:sp>
          <p:nvSpPr>
            <p:cNvPr id="128" name="Google Shape;128;p4"/>
            <p:cNvSpPr/>
            <p:nvPr/>
          </p:nvSpPr>
          <p:spPr>
            <a:xfrm>
              <a:off x="1422653" y="2463545"/>
              <a:ext cx="9691370" cy="3988435"/>
            </a:xfrm>
            <a:custGeom>
              <a:rect b="b" l="l" r="r" t="t"/>
              <a:pathLst>
                <a:path extrusionOk="0" h="3988435" w="9691370">
                  <a:moveTo>
                    <a:pt x="0" y="3988308"/>
                  </a:moveTo>
                  <a:lnTo>
                    <a:pt x="9691116" y="3988308"/>
                  </a:lnTo>
                  <a:lnTo>
                    <a:pt x="9691116" y="0"/>
                  </a:lnTo>
                  <a:lnTo>
                    <a:pt x="0" y="0"/>
                  </a:lnTo>
                  <a:lnTo>
                    <a:pt x="0" y="3988308"/>
                  </a:lnTo>
                  <a:close/>
                </a:path>
              </a:pathLst>
            </a:custGeom>
            <a:noFill/>
            <a:ln cap="flat" cmpd="sng" w="19050">
              <a:solidFill>
                <a:srgbClr val="0D28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421891" y="1668779"/>
              <a:ext cx="9691370" cy="769620"/>
            </a:xfrm>
            <a:custGeom>
              <a:rect b="b" l="l" r="r" t="t"/>
              <a:pathLst>
                <a:path extrusionOk="0" h="769619" w="9691370">
                  <a:moveTo>
                    <a:pt x="9691116" y="0"/>
                  </a:moveTo>
                  <a:lnTo>
                    <a:pt x="0" y="0"/>
                  </a:lnTo>
                  <a:lnTo>
                    <a:pt x="0" y="500125"/>
                  </a:lnTo>
                  <a:lnTo>
                    <a:pt x="4749419" y="500125"/>
                  </a:lnTo>
                  <a:lnTo>
                    <a:pt x="4749419" y="577215"/>
                  </a:lnTo>
                  <a:lnTo>
                    <a:pt x="4653153" y="577215"/>
                  </a:lnTo>
                  <a:lnTo>
                    <a:pt x="4845558" y="769620"/>
                  </a:lnTo>
                  <a:lnTo>
                    <a:pt x="5037963" y="577215"/>
                  </a:lnTo>
                  <a:lnTo>
                    <a:pt x="4941697" y="577215"/>
                  </a:lnTo>
                  <a:lnTo>
                    <a:pt x="4941697" y="500125"/>
                  </a:lnTo>
                  <a:lnTo>
                    <a:pt x="9691116" y="500125"/>
                  </a:lnTo>
                  <a:lnTo>
                    <a:pt x="969111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4"/>
          <p:cNvSpPr txBox="1"/>
          <p:nvPr/>
        </p:nvSpPr>
        <p:spPr>
          <a:xfrm>
            <a:off x="5551678" y="1695704"/>
            <a:ext cx="1433830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50">
                <a:solidFill>
                  <a:srgbClr val="80350D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lang="en-US" sz="2100">
                <a:solidFill>
                  <a:srgbClr val="80350D"/>
                </a:solidFill>
                <a:latin typeface="Arial"/>
                <a:ea typeface="Arial"/>
                <a:cs typeface="Arial"/>
                <a:sym typeface="Arial"/>
              </a:rPr>
              <a:t>BJECTIVES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4"/>
          <p:cNvGrpSpPr/>
          <p:nvPr/>
        </p:nvGrpSpPr>
        <p:grpSpPr>
          <a:xfrm>
            <a:off x="3432047" y="3011385"/>
            <a:ext cx="6441190" cy="952411"/>
            <a:chOff x="3432047" y="3011385"/>
            <a:chExt cx="6441190" cy="952411"/>
          </a:xfrm>
        </p:grpSpPr>
        <p:pic>
          <p:nvPicPr>
            <p:cNvPr id="132" name="Google Shape;132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23356" y="3061690"/>
              <a:ext cx="5849881" cy="788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4"/>
            <p:cNvSpPr/>
            <p:nvPr/>
          </p:nvSpPr>
          <p:spPr>
            <a:xfrm>
              <a:off x="4037075" y="3067812"/>
              <a:ext cx="5815965" cy="754380"/>
            </a:xfrm>
            <a:custGeom>
              <a:rect b="b" l="l" r="r" t="t"/>
              <a:pathLst>
                <a:path extrusionOk="0" h="754379" w="5815965">
                  <a:moveTo>
                    <a:pt x="5792343" y="0"/>
                  </a:moveTo>
                  <a:lnTo>
                    <a:pt x="23240" y="0"/>
                  </a:lnTo>
                  <a:lnTo>
                    <a:pt x="14198" y="1827"/>
                  </a:lnTo>
                  <a:lnTo>
                    <a:pt x="6810" y="6810"/>
                  </a:lnTo>
                  <a:lnTo>
                    <a:pt x="1827" y="14198"/>
                  </a:lnTo>
                  <a:lnTo>
                    <a:pt x="0" y="23240"/>
                  </a:lnTo>
                  <a:lnTo>
                    <a:pt x="0" y="731138"/>
                  </a:lnTo>
                  <a:lnTo>
                    <a:pt x="1827" y="740181"/>
                  </a:lnTo>
                  <a:lnTo>
                    <a:pt x="6810" y="747569"/>
                  </a:lnTo>
                  <a:lnTo>
                    <a:pt x="14198" y="752552"/>
                  </a:lnTo>
                  <a:lnTo>
                    <a:pt x="23240" y="754380"/>
                  </a:lnTo>
                  <a:lnTo>
                    <a:pt x="5792343" y="754380"/>
                  </a:lnTo>
                  <a:lnTo>
                    <a:pt x="5801385" y="752552"/>
                  </a:lnTo>
                  <a:lnTo>
                    <a:pt x="5808773" y="747569"/>
                  </a:lnTo>
                  <a:lnTo>
                    <a:pt x="5813756" y="740181"/>
                  </a:lnTo>
                  <a:lnTo>
                    <a:pt x="5815583" y="731138"/>
                  </a:lnTo>
                  <a:lnTo>
                    <a:pt x="5815583" y="23240"/>
                  </a:lnTo>
                  <a:lnTo>
                    <a:pt x="5813756" y="14198"/>
                  </a:lnTo>
                  <a:lnTo>
                    <a:pt x="5808773" y="6810"/>
                  </a:lnTo>
                  <a:lnTo>
                    <a:pt x="5801385" y="1827"/>
                  </a:lnTo>
                  <a:lnTo>
                    <a:pt x="579234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" name="Google Shape;134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32047" y="3011385"/>
              <a:ext cx="2374392" cy="9524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4"/>
            <p:cNvSpPr/>
            <p:nvPr/>
          </p:nvSpPr>
          <p:spPr>
            <a:xfrm>
              <a:off x="3649979" y="3179064"/>
              <a:ext cx="1952625" cy="530860"/>
            </a:xfrm>
            <a:custGeom>
              <a:rect b="b" l="l" r="r" t="t"/>
              <a:pathLst>
                <a:path extrusionOk="0" h="530860" w="1952625">
                  <a:moveTo>
                    <a:pt x="1825371" y="0"/>
                  </a:moveTo>
                  <a:lnTo>
                    <a:pt x="126873" y="0"/>
                  </a:lnTo>
                  <a:lnTo>
                    <a:pt x="77473" y="9965"/>
                  </a:lnTo>
                  <a:lnTo>
                    <a:pt x="37147" y="37147"/>
                  </a:lnTo>
                  <a:lnTo>
                    <a:pt x="9965" y="77473"/>
                  </a:lnTo>
                  <a:lnTo>
                    <a:pt x="0" y="126873"/>
                  </a:lnTo>
                  <a:lnTo>
                    <a:pt x="0" y="403478"/>
                  </a:lnTo>
                  <a:lnTo>
                    <a:pt x="9965" y="452878"/>
                  </a:lnTo>
                  <a:lnTo>
                    <a:pt x="37147" y="493204"/>
                  </a:lnTo>
                  <a:lnTo>
                    <a:pt x="77473" y="520386"/>
                  </a:lnTo>
                  <a:lnTo>
                    <a:pt x="126873" y="530352"/>
                  </a:lnTo>
                  <a:lnTo>
                    <a:pt x="1825371" y="530352"/>
                  </a:lnTo>
                  <a:lnTo>
                    <a:pt x="1874770" y="520386"/>
                  </a:lnTo>
                  <a:lnTo>
                    <a:pt x="1915096" y="493204"/>
                  </a:lnTo>
                  <a:lnTo>
                    <a:pt x="1942278" y="452878"/>
                  </a:lnTo>
                  <a:lnTo>
                    <a:pt x="1952244" y="403478"/>
                  </a:lnTo>
                  <a:lnTo>
                    <a:pt x="1952244" y="126873"/>
                  </a:lnTo>
                  <a:lnTo>
                    <a:pt x="1942278" y="77473"/>
                  </a:lnTo>
                  <a:lnTo>
                    <a:pt x="1915096" y="37147"/>
                  </a:lnTo>
                  <a:lnTo>
                    <a:pt x="1874770" y="9965"/>
                  </a:lnTo>
                  <a:lnTo>
                    <a:pt x="1825371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4"/>
          <p:cNvSpPr txBox="1"/>
          <p:nvPr/>
        </p:nvSpPr>
        <p:spPr>
          <a:xfrm>
            <a:off x="4167251" y="3223641"/>
            <a:ext cx="953135" cy="351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80350D"/>
                </a:solidFill>
                <a:latin typeface="Trebuchet MS"/>
                <a:ea typeface="Trebuchet MS"/>
                <a:cs typeface="Trebuchet MS"/>
                <a:sym typeface="Trebuchet MS"/>
              </a:rPr>
              <a:t>Reduce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5904229" y="3067304"/>
            <a:ext cx="2468245" cy="67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Prevalence of  Hemoglobinopathies</a:t>
            </a:r>
            <a:endParaRPr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38" name="Google Shape;138;p4"/>
          <p:cNvGrpSpPr/>
          <p:nvPr/>
        </p:nvGrpSpPr>
        <p:grpSpPr>
          <a:xfrm>
            <a:off x="2438400" y="2922993"/>
            <a:ext cx="7434837" cy="1975015"/>
            <a:chOff x="2438400" y="2922993"/>
            <a:chExt cx="7434837" cy="1975015"/>
          </a:xfrm>
        </p:grpSpPr>
        <p:pic>
          <p:nvPicPr>
            <p:cNvPr id="139" name="Google Shape;139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38400" y="2922993"/>
              <a:ext cx="1136916" cy="1135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4"/>
            <p:cNvSpPr/>
            <p:nvPr/>
          </p:nvSpPr>
          <p:spPr>
            <a:xfrm>
              <a:off x="2656331" y="3090671"/>
              <a:ext cx="715010" cy="713740"/>
            </a:xfrm>
            <a:custGeom>
              <a:rect b="b" l="l" r="r" t="t"/>
              <a:pathLst>
                <a:path extrusionOk="0" h="713739" w="715010">
                  <a:moveTo>
                    <a:pt x="357378" y="0"/>
                  </a:moveTo>
                  <a:lnTo>
                    <a:pt x="308887" y="3255"/>
                  </a:lnTo>
                  <a:lnTo>
                    <a:pt x="262378" y="12737"/>
                  </a:lnTo>
                  <a:lnTo>
                    <a:pt x="218277" y="28021"/>
                  </a:lnTo>
                  <a:lnTo>
                    <a:pt x="177009" y="48683"/>
                  </a:lnTo>
                  <a:lnTo>
                    <a:pt x="139001" y="74298"/>
                  </a:lnTo>
                  <a:lnTo>
                    <a:pt x="104679" y="104441"/>
                  </a:lnTo>
                  <a:lnTo>
                    <a:pt x="74469" y="138688"/>
                  </a:lnTo>
                  <a:lnTo>
                    <a:pt x="48796" y="176614"/>
                  </a:lnTo>
                  <a:lnTo>
                    <a:pt x="28086" y="217795"/>
                  </a:lnTo>
                  <a:lnTo>
                    <a:pt x="12767" y="261805"/>
                  </a:lnTo>
                  <a:lnTo>
                    <a:pt x="3262" y="308220"/>
                  </a:lnTo>
                  <a:lnTo>
                    <a:pt x="0" y="356615"/>
                  </a:lnTo>
                  <a:lnTo>
                    <a:pt x="3262" y="405011"/>
                  </a:lnTo>
                  <a:lnTo>
                    <a:pt x="12767" y="451426"/>
                  </a:lnTo>
                  <a:lnTo>
                    <a:pt x="28086" y="495436"/>
                  </a:lnTo>
                  <a:lnTo>
                    <a:pt x="48796" y="536617"/>
                  </a:lnTo>
                  <a:lnTo>
                    <a:pt x="74469" y="574543"/>
                  </a:lnTo>
                  <a:lnTo>
                    <a:pt x="104679" y="608790"/>
                  </a:lnTo>
                  <a:lnTo>
                    <a:pt x="139001" y="638933"/>
                  </a:lnTo>
                  <a:lnTo>
                    <a:pt x="177009" y="664548"/>
                  </a:lnTo>
                  <a:lnTo>
                    <a:pt x="218277" y="685210"/>
                  </a:lnTo>
                  <a:lnTo>
                    <a:pt x="262378" y="700494"/>
                  </a:lnTo>
                  <a:lnTo>
                    <a:pt x="308887" y="709976"/>
                  </a:lnTo>
                  <a:lnTo>
                    <a:pt x="357378" y="713232"/>
                  </a:lnTo>
                  <a:lnTo>
                    <a:pt x="405868" y="709976"/>
                  </a:lnTo>
                  <a:lnTo>
                    <a:pt x="452377" y="700494"/>
                  </a:lnTo>
                  <a:lnTo>
                    <a:pt x="496478" y="685210"/>
                  </a:lnTo>
                  <a:lnTo>
                    <a:pt x="537746" y="664548"/>
                  </a:lnTo>
                  <a:lnTo>
                    <a:pt x="575754" y="638933"/>
                  </a:lnTo>
                  <a:lnTo>
                    <a:pt x="610076" y="608790"/>
                  </a:lnTo>
                  <a:lnTo>
                    <a:pt x="640286" y="574543"/>
                  </a:lnTo>
                  <a:lnTo>
                    <a:pt x="665959" y="536617"/>
                  </a:lnTo>
                  <a:lnTo>
                    <a:pt x="686669" y="495436"/>
                  </a:lnTo>
                  <a:lnTo>
                    <a:pt x="701988" y="451426"/>
                  </a:lnTo>
                  <a:lnTo>
                    <a:pt x="711493" y="405011"/>
                  </a:lnTo>
                  <a:lnTo>
                    <a:pt x="714756" y="356615"/>
                  </a:lnTo>
                  <a:lnTo>
                    <a:pt x="711493" y="308220"/>
                  </a:lnTo>
                  <a:lnTo>
                    <a:pt x="701988" y="261805"/>
                  </a:lnTo>
                  <a:lnTo>
                    <a:pt x="686669" y="217795"/>
                  </a:lnTo>
                  <a:lnTo>
                    <a:pt x="665959" y="176614"/>
                  </a:lnTo>
                  <a:lnTo>
                    <a:pt x="640286" y="138688"/>
                  </a:lnTo>
                  <a:lnTo>
                    <a:pt x="610076" y="104441"/>
                  </a:lnTo>
                  <a:lnTo>
                    <a:pt x="575754" y="74298"/>
                  </a:lnTo>
                  <a:lnTo>
                    <a:pt x="537746" y="48683"/>
                  </a:lnTo>
                  <a:lnTo>
                    <a:pt x="496478" y="28021"/>
                  </a:lnTo>
                  <a:lnTo>
                    <a:pt x="452377" y="12737"/>
                  </a:lnTo>
                  <a:lnTo>
                    <a:pt x="405868" y="3255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FAE2D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50077" y="3869125"/>
              <a:ext cx="122970" cy="653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23356" y="3995919"/>
              <a:ext cx="5849881" cy="790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4"/>
            <p:cNvSpPr/>
            <p:nvPr/>
          </p:nvSpPr>
          <p:spPr>
            <a:xfrm>
              <a:off x="4037075" y="4002023"/>
              <a:ext cx="5815965" cy="756285"/>
            </a:xfrm>
            <a:custGeom>
              <a:rect b="b" l="l" r="r" t="t"/>
              <a:pathLst>
                <a:path extrusionOk="0" h="756285" w="5815965">
                  <a:moveTo>
                    <a:pt x="5792216" y="0"/>
                  </a:moveTo>
                  <a:lnTo>
                    <a:pt x="23368" y="0"/>
                  </a:lnTo>
                  <a:lnTo>
                    <a:pt x="14251" y="1829"/>
                  </a:lnTo>
                  <a:lnTo>
                    <a:pt x="6826" y="6826"/>
                  </a:lnTo>
                  <a:lnTo>
                    <a:pt x="1829" y="14251"/>
                  </a:lnTo>
                  <a:lnTo>
                    <a:pt x="0" y="23368"/>
                  </a:lnTo>
                  <a:lnTo>
                    <a:pt x="0" y="732536"/>
                  </a:lnTo>
                  <a:lnTo>
                    <a:pt x="1829" y="741652"/>
                  </a:lnTo>
                  <a:lnTo>
                    <a:pt x="6826" y="749077"/>
                  </a:lnTo>
                  <a:lnTo>
                    <a:pt x="14251" y="754074"/>
                  </a:lnTo>
                  <a:lnTo>
                    <a:pt x="23368" y="755903"/>
                  </a:lnTo>
                  <a:lnTo>
                    <a:pt x="5792216" y="755903"/>
                  </a:lnTo>
                  <a:lnTo>
                    <a:pt x="5801332" y="754074"/>
                  </a:lnTo>
                  <a:lnTo>
                    <a:pt x="5808757" y="749077"/>
                  </a:lnTo>
                  <a:lnTo>
                    <a:pt x="5813754" y="741652"/>
                  </a:lnTo>
                  <a:lnTo>
                    <a:pt x="5815583" y="732536"/>
                  </a:lnTo>
                  <a:lnTo>
                    <a:pt x="5815583" y="23368"/>
                  </a:lnTo>
                  <a:lnTo>
                    <a:pt x="5813754" y="14251"/>
                  </a:lnTo>
                  <a:lnTo>
                    <a:pt x="5808757" y="6826"/>
                  </a:lnTo>
                  <a:lnTo>
                    <a:pt x="5801332" y="1829"/>
                  </a:lnTo>
                  <a:lnTo>
                    <a:pt x="579221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32047" y="3947096"/>
              <a:ext cx="2374392" cy="950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4"/>
            <p:cNvSpPr/>
            <p:nvPr/>
          </p:nvSpPr>
          <p:spPr>
            <a:xfrm>
              <a:off x="3649980" y="4114800"/>
              <a:ext cx="1952625" cy="528955"/>
            </a:xfrm>
            <a:custGeom>
              <a:rect b="b" l="l" r="r" t="t"/>
              <a:pathLst>
                <a:path extrusionOk="0" h="528954" w="1952625">
                  <a:moveTo>
                    <a:pt x="1825752" y="0"/>
                  </a:moveTo>
                  <a:lnTo>
                    <a:pt x="126492" y="0"/>
                  </a:lnTo>
                  <a:lnTo>
                    <a:pt x="77259" y="9941"/>
                  </a:lnTo>
                  <a:lnTo>
                    <a:pt x="37052" y="37052"/>
                  </a:lnTo>
                  <a:lnTo>
                    <a:pt x="9941" y="77259"/>
                  </a:lnTo>
                  <a:lnTo>
                    <a:pt x="0" y="126492"/>
                  </a:lnTo>
                  <a:lnTo>
                    <a:pt x="0" y="402336"/>
                  </a:lnTo>
                  <a:lnTo>
                    <a:pt x="9941" y="451568"/>
                  </a:lnTo>
                  <a:lnTo>
                    <a:pt x="37052" y="491775"/>
                  </a:lnTo>
                  <a:lnTo>
                    <a:pt x="77259" y="518886"/>
                  </a:lnTo>
                  <a:lnTo>
                    <a:pt x="126492" y="528827"/>
                  </a:lnTo>
                  <a:lnTo>
                    <a:pt x="1825752" y="528827"/>
                  </a:lnTo>
                  <a:lnTo>
                    <a:pt x="1874984" y="518886"/>
                  </a:lnTo>
                  <a:lnTo>
                    <a:pt x="1915191" y="491775"/>
                  </a:lnTo>
                  <a:lnTo>
                    <a:pt x="1942302" y="451568"/>
                  </a:lnTo>
                  <a:lnTo>
                    <a:pt x="1952244" y="402336"/>
                  </a:lnTo>
                  <a:lnTo>
                    <a:pt x="1952244" y="126492"/>
                  </a:lnTo>
                  <a:lnTo>
                    <a:pt x="1942302" y="77259"/>
                  </a:lnTo>
                  <a:lnTo>
                    <a:pt x="1915191" y="37052"/>
                  </a:lnTo>
                  <a:lnTo>
                    <a:pt x="1874984" y="9941"/>
                  </a:lnTo>
                  <a:lnTo>
                    <a:pt x="1825752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4"/>
          <p:cNvSpPr txBox="1"/>
          <p:nvPr/>
        </p:nvSpPr>
        <p:spPr>
          <a:xfrm>
            <a:off x="4196841" y="4158183"/>
            <a:ext cx="871855" cy="351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80350D"/>
                </a:solidFill>
                <a:latin typeface="Trebuchet MS"/>
                <a:ea typeface="Trebuchet MS"/>
                <a:cs typeface="Trebuchet MS"/>
                <a:sym typeface="Trebuchet MS"/>
              </a:rPr>
              <a:t>Ensure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5952109" y="4017391"/>
            <a:ext cx="2129790" cy="67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Ǫuality of Care for</a:t>
            </a:r>
            <a:endParaRPr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patients</a:t>
            </a:r>
            <a:endParaRPr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48" name="Google Shape;148;p4"/>
          <p:cNvGrpSpPr/>
          <p:nvPr/>
        </p:nvGrpSpPr>
        <p:grpSpPr>
          <a:xfrm>
            <a:off x="2438400" y="3857206"/>
            <a:ext cx="7434837" cy="1985746"/>
            <a:chOff x="2438400" y="3857206"/>
            <a:chExt cx="7434837" cy="1985746"/>
          </a:xfrm>
        </p:grpSpPr>
        <p:pic>
          <p:nvPicPr>
            <p:cNvPr id="149" name="Google Shape;149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38400" y="3857206"/>
              <a:ext cx="1136916" cy="1135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4"/>
            <p:cNvSpPr/>
            <p:nvPr/>
          </p:nvSpPr>
          <p:spPr>
            <a:xfrm>
              <a:off x="2656331" y="4024884"/>
              <a:ext cx="715010" cy="713740"/>
            </a:xfrm>
            <a:custGeom>
              <a:rect b="b" l="l" r="r" t="t"/>
              <a:pathLst>
                <a:path extrusionOk="0" h="713739" w="715010">
                  <a:moveTo>
                    <a:pt x="357378" y="0"/>
                  </a:moveTo>
                  <a:lnTo>
                    <a:pt x="308887" y="3255"/>
                  </a:lnTo>
                  <a:lnTo>
                    <a:pt x="262378" y="12737"/>
                  </a:lnTo>
                  <a:lnTo>
                    <a:pt x="218277" y="28021"/>
                  </a:lnTo>
                  <a:lnTo>
                    <a:pt x="177009" y="48683"/>
                  </a:lnTo>
                  <a:lnTo>
                    <a:pt x="139001" y="74298"/>
                  </a:lnTo>
                  <a:lnTo>
                    <a:pt x="104679" y="104441"/>
                  </a:lnTo>
                  <a:lnTo>
                    <a:pt x="74469" y="138688"/>
                  </a:lnTo>
                  <a:lnTo>
                    <a:pt x="48796" y="176614"/>
                  </a:lnTo>
                  <a:lnTo>
                    <a:pt x="28086" y="217795"/>
                  </a:lnTo>
                  <a:lnTo>
                    <a:pt x="12767" y="261805"/>
                  </a:lnTo>
                  <a:lnTo>
                    <a:pt x="3262" y="308220"/>
                  </a:lnTo>
                  <a:lnTo>
                    <a:pt x="0" y="356616"/>
                  </a:lnTo>
                  <a:lnTo>
                    <a:pt x="3262" y="405011"/>
                  </a:lnTo>
                  <a:lnTo>
                    <a:pt x="12767" y="451426"/>
                  </a:lnTo>
                  <a:lnTo>
                    <a:pt x="28086" y="495436"/>
                  </a:lnTo>
                  <a:lnTo>
                    <a:pt x="48796" y="536617"/>
                  </a:lnTo>
                  <a:lnTo>
                    <a:pt x="74469" y="574543"/>
                  </a:lnTo>
                  <a:lnTo>
                    <a:pt x="104679" y="608790"/>
                  </a:lnTo>
                  <a:lnTo>
                    <a:pt x="139001" y="638933"/>
                  </a:lnTo>
                  <a:lnTo>
                    <a:pt x="177009" y="664548"/>
                  </a:lnTo>
                  <a:lnTo>
                    <a:pt x="218277" y="685210"/>
                  </a:lnTo>
                  <a:lnTo>
                    <a:pt x="262378" y="700494"/>
                  </a:lnTo>
                  <a:lnTo>
                    <a:pt x="308887" y="709976"/>
                  </a:lnTo>
                  <a:lnTo>
                    <a:pt x="357378" y="713232"/>
                  </a:lnTo>
                  <a:lnTo>
                    <a:pt x="405868" y="709976"/>
                  </a:lnTo>
                  <a:lnTo>
                    <a:pt x="452377" y="700494"/>
                  </a:lnTo>
                  <a:lnTo>
                    <a:pt x="496478" y="685210"/>
                  </a:lnTo>
                  <a:lnTo>
                    <a:pt x="537746" y="664548"/>
                  </a:lnTo>
                  <a:lnTo>
                    <a:pt x="575754" y="638933"/>
                  </a:lnTo>
                  <a:lnTo>
                    <a:pt x="610076" y="608790"/>
                  </a:lnTo>
                  <a:lnTo>
                    <a:pt x="640286" y="574543"/>
                  </a:lnTo>
                  <a:lnTo>
                    <a:pt x="665959" y="536617"/>
                  </a:lnTo>
                  <a:lnTo>
                    <a:pt x="686669" y="495436"/>
                  </a:lnTo>
                  <a:lnTo>
                    <a:pt x="701988" y="451426"/>
                  </a:lnTo>
                  <a:lnTo>
                    <a:pt x="711493" y="405011"/>
                  </a:lnTo>
                  <a:lnTo>
                    <a:pt x="714756" y="356616"/>
                  </a:lnTo>
                  <a:lnTo>
                    <a:pt x="711493" y="308220"/>
                  </a:lnTo>
                  <a:lnTo>
                    <a:pt x="701988" y="261805"/>
                  </a:lnTo>
                  <a:lnTo>
                    <a:pt x="686669" y="217795"/>
                  </a:lnTo>
                  <a:lnTo>
                    <a:pt x="665959" y="176614"/>
                  </a:lnTo>
                  <a:lnTo>
                    <a:pt x="640286" y="138688"/>
                  </a:lnTo>
                  <a:lnTo>
                    <a:pt x="610076" y="104441"/>
                  </a:lnTo>
                  <a:lnTo>
                    <a:pt x="575754" y="74298"/>
                  </a:lnTo>
                  <a:lnTo>
                    <a:pt x="537746" y="48683"/>
                  </a:lnTo>
                  <a:lnTo>
                    <a:pt x="496478" y="28021"/>
                  </a:lnTo>
                  <a:lnTo>
                    <a:pt x="452377" y="12737"/>
                  </a:lnTo>
                  <a:lnTo>
                    <a:pt x="405868" y="3255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C2F0C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1" name="Google Shape;151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50077" y="4803354"/>
              <a:ext cx="122970" cy="66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23356" y="4940799"/>
              <a:ext cx="5849881" cy="790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4"/>
            <p:cNvSpPr/>
            <p:nvPr/>
          </p:nvSpPr>
          <p:spPr>
            <a:xfrm>
              <a:off x="4037075" y="4946904"/>
              <a:ext cx="5815965" cy="756285"/>
            </a:xfrm>
            <a:custGeom>
              <a:rect b="b" l="l" r="r" t="t"/>
              <a:pathLst>
                <a:path extrusionOk="0" h="756285" w="5815965">
                  <a:moveTo>
                    <a:pt x="5792216" y="0"/>
                  </a:moveTo>
                  <a:lnTo>
                    <a:pt x="23368" y="0"/>
                  </a:lnTo>
                  <a:lnTo>
                    <a:pt x="14251" y="1829"/>
                  </a:lnTo>
                  <a:lnTo>
                    <a:pt x="6826" y="6826"/>
                  </a:lnTo>
                  <a:lnTo>
                    <a:pt x="1829" y="14251"/>
                  </a:lnTo>
                  <a:lnTo>
                    <a:pt x="0" y="23368"/>
                  </a:lnTo>
                  <a:lnTo>
                    <a:pt x="0" y="732561"/>
                  </a:lnTo>
                  <a:lnTo>
                    <a:pt x="1829" y="741646"/>
                  </a:lnTo>
                  <a:lnTo>
                    <a:pt x="6826" y="749066"/>
                  </a:lnTo>
                  <a:lnTo>
                    <a:pt x="14251" y="754069"/>
                  </a:lnTo>
                  <a:lnTo>
                    <a:pt x="23368" y="755904"/>
                  </a:lnTo>
                  <a:lnTo>
                    <a:pt x="5792216" y="755904"/>
                  </a:lnTo>
                  <a:lnTo>
                    <a:pt x="5801332" y="754069"/>
                  </a:lnTo>
                  <a:lnTo>
                    <a:pt x="5808757" y="749066"/>
                  </a:lnTo>
                  <a:lnTo>
                    <a:pt x="5813754" y="741646"/>
                  </a:lnTo>
                  <a:lnTo>
                    <a:pt x="5815583" y="732561"/>
                  </a:lnTo>
                  <a:lnTo>
                    <a:pt x="5815583" y="23368"/>
                  </a:lnTo>
                  <a:lnTo>
                    <a:pt x="5813754" y="14251"/>
                  </a:lnTo>
                  <a:lnTo>
                    <a:pt x="5808757" y="6826"/>
                  </a:lnTo>
                  <a:lnTo>
                    <a:pt x="5801332" y="1829"/>
                  </a:lnTo>
                  <a:lnTo>
                    <a:pt x="579221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" name="Google Shape;154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32047" y="4892040"/>
              <a:ext cx="2374392" cy="950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4"/>
            <p:cNvSpPr/>
            <p:nvPr/>
          </p:nvSpPr>
          <p:spPr>
            <a:xfrm>
              <a:off x="3649980" y="5059680"/>
              <a:ext cx="1952625" cy="528955"/>
            </a:xfrm>
            <a:custGeom>
              <a:rect b="b" l="l" r="r" t="t"/>
              <a:pathLst>
                <a:path extrusionOk="0" h="528954" w="1952625">
                  <a:moveTo>
                    <a:pt x="1825752" y="0"/>
                  </a:moveTo>
                  <a:lnTo>
                    <a:pt x="126492" y="0"/>
                  </a:lnTo>
                  <a:lnTo>
                    <a:pt x="77259" y="9941"/>
                  </a:lnTo>
                  <a:lnTo>
                    <a:pt x="37052" y="37052"/>
                  </a:lnTo>
                  <a:lnTo>
                    <a:pt x="9941" y="77259"/>
                  </a:lnTo>
                  <a:lnTo>
                    <a:pt x="0" y="126492"/>
                  </a:lnTo>
                  <a:lnTo>
                    <a:pt x="0" y="402336"/>
                  </a:lnTo>
                  <a:lnTo>
                    <a:pt x="9941" y="451568"/>
                  </a:lnTo>
                  <a:lnTo>
                    <a:pt x="37052" y="491775"/>
                  </a:lnTo>
                  <a:lnTo>
                    <a:pt x="77259" y="518886"/>
                  </a:lnTo>
                  <a:lnTo>
                    <a:pt x="126492" y="528828"/>
                  </a:lnTo>
                  <a:lnTo>
                    <a:pt x="1825752" y="528828"/>
                  </a:lnTo>
                  <a:lnTo>
                    <a:pt x="1874984" y="518886"/>
                  </a:lnTo>
                  <a:lnTo>
                    <a:pt x="1915191" y="491775"/>
                  </a:lnTo>
                  <a:lnTo>
                    <a:pt x="1942302" y="451568"/>
                  </a:lnTo>
                  <a:lnTo>
                    <a:pt x="1952244" y="402336"/>
                  </a:lnTo>
                  <a:lnTo>
                    <a:pt x="1952244" y="126492"/>
                  </a:lnTo>
                  <a:lnTo>
                    <a:pt x="1942302" y="77259"/>
                  </a:lnTo>
                  <a:lnTo>
                    <a:pt x="1915191" y="37052"/>
                  </a:lnTo>
                  <a:lnTo>
                    <a:pt x="1874984" y="9941"/>
                  </a:lnTo>
                  <a:lnTo>
                    <a:pt x="1825752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4"/>
          <p:cNvSpPr txBox="1"/>
          <p:nvPr/>
        </p:nvSpPr>
        <p:spPr>
          <a:xfrm>
            <a:off x="4161790" y="5106161"/>
            <a:ext cx="941705" cy="351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80350D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5952109" y="4972303"/>
            <a:ext cx="1852295" cy="67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Affordable and</a:t>
            </a:r>
            <a:endParaRPr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accessible care</a:t>
            </a:r>
            <a:endParaRPr sz="2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58" name="Google Shape;158;p4"/>
          <p:cNvGrpSpPr/>
          <p:nvPr/>
        </p:nvGrpSpPr>
        <p:grpSpPr>
          <a:xfrm>
            <a:off x="2438400" y="3108960"/>
            <a:ext cx="7566914" cy="2828582"/>
            <a:chOff x="2438400" y="3108960"/>
            <a:chExt cx="7566914" cy="2828582"/>
          </a:xfrm>
        </p:grpSpPr>
        <p:pic>
          <p:nvPicPr>
            <p:cNvPr id="159" name="Google Shape;159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38400" y="4802124"/>
              <a:ext cx="1136916" cy="1135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4"/>
            <p:cNvSpPr/>
            <p:nvPr/>
          </p:nvSpPr>
          <p:spPr>
            <a:xfrm>
              <a:off x="2656331" y="4969764"/>
              <a:ext cx="715010" cy="713740"/>
            </a:xfrm>
            <a:custGeom>
              <a:rect b="b" l="l" r="r" t="t"/>
              <a:pathLst>
                <a:path extrusionOk="0" h="713739" w="715010">
                  <a:moveTo>
                    <a:pt x="357378" y="0"/>
                  </a:moveTo>
                  <a:lnTo>
                    <a:pt x="308887" y="3255"/>
                  </a:lnTo>
                  <a:lnTo>
                    <a:pt x="262378" y="12737"/>
                  </a:lnTo>
                  <a:lnTo>
                    <a:pt x="218277" y="28021"/>
                  </a:lnTo>
                  <a:lnTo>
                    <a:pt x="177009" y="48683"/>
                  </a:lnTo>
                  <a:lnTo>
                    <a:pt x="139001" y="74298"/>
                  </a:lnTo>
                  <a:lnTo>
                    <a:pt x="104679" y="104441"/>
                  </a:lnTo>
                  <a:lnTo>
                    <a:pt x="74469" y="138688"/>
                  </a:lnTo>
                  <a:lnTo>
                    <a:pt x="48796" y="176614"/>
                  </a:lnTo>
                  <a:lnTo>
                    <a:pt x="28086" y="217795"/>
                  </a:lnTo>
                  <a:lnTo>
                    <a:pt x="12767" y="261805"/>
                  </a:lnTo>
                  <a:lnTo>
                    <a:pt x="3262" y="308220"/>
                  </a:lnTo>
                  <a:lnTo>
                    <a:pt x="0" y="356616"/>
                  </a:lnTo>
                  <a:lnTo>
                    <a:pt x="3262" y="405011"/>
                  </a:lnTo>
                  <a:lnTo>
                    <a:pt x="12767" y="451426"/>
                  </a:lnTo>
                  <a:lnTo>
                    <a:pt x="28086" y="495436"/>
                  </a:lnTo>
                  <a:lnTo>
                    <a:pt x="48796" y="536617"/>
                  </a:lnTo>
                  <a:lnTo>
                    <a:pt x="74469" y="574543"/>
                  </a:lnTo>
                  <a:lnTo>
                    <a:pt x="104679" y="608790"/>
                  </a:lnTo>
                  <a:lnTo>
                    <a:pt x="139001" y="638933"/>
                  </a:lnTo>
                  <a:lnTo>
                    <a:pt x="177009" y="664548"/>
                  </a:lnTo>
                  <a:lnTo>
                    <a:pt x="218277" y="685210"/>
                  </a:lnTo>
                  <a:lnTo>
                    <a:pt x="262378" y="700494"/>
                  </a:lnTo>
                  <a:lnTo>
                    <a:pt x="308887" y="709976"/>
                  </a:lnTo>
                  <a:lnTo>
                    <a:pt x="357378" y="713232"/>
                  </a:lnTo>
                  <a:lnTo>
                    <a:pt x="405868" y="709976"/>
                  </a:lnTo>
                  <a:lnTo>
                    <a:pt x="452377" y="700494"/>
                  </a:lnTo>
                  <a:lnTo>
                    <a:pt x="496478" y="685210"/>
                  </a:lnTo>
                  <a:lnTo>
                    <a:pt x="537746" y="664548"/>
                  </a:lnTo>
                  <a:lnTo>
                    <a:pt x="575754" y="638933"/>
                  </a:lnTo>
                  <a:lnTo>
                    <a:pt x="610076" y="608790"/>
                  </a:lnTo>
                  <a:lnTo>
                    <a:pt x="640286" y="574543"/>
                  </a:lnTo>
                  <a:lnTo>
                    <a:pt x="665959" y="536617"/>
                  </a:lnTo>
                  <a:lnTo>
                    <a:pt x="686669" y="495436"/>
                  </a:lnTo>
                  <a:lnTo>
                    <a:pt x="701988" y="451426"/>
                  </a:lnTo>
                  <a:lnTo>
                    <a:pt x="711493" y="405011"/>
                  </a:lnTo>
                  <a:lnTo>
                    <a:pt x="714756" y="356616"/>
                  </a:lnTo>
                  <a:lnTo>
                    <a:pt x="711493" y="308220"/>
                  </a:lnTo>
                  <a:lnTo>
                    <a:pt x="701988" y="261805"/>
                  </a:lnTo>
                  <a:lnTo>
                    <a:pt x="686669" y="217795"/>
                  </a:lnTo>
                  <a:lnTo>
                    <a:pt x="665959" y="176614"/>
                  </a:lnTo>
                  <a:lnTo>
                    <a:pt x="640286" y="138688"/>
                  </a:lnTo>
                  <a:lnTo>
                    <a:pt x="610076" y="104441"/>
                  </a:lnTo>
                  <a:lnTo>
                    <a:pt x="575754" y="74298"/>
                  </a:lnTo>
                  <a:lnTo>
                    <a:pt x="537746" y="48683"/>
                  </a:lnTo>
                  <a:lnTo>
                    <a:pt x="496478" y="28021"/>
                  </a:lnTo>
                  <a:lnTo>
                    <a:pt x="452377" y="12737"/>
                  </a:lnTo>
                  <a:lnTo>
                    <a:pt x="405868" y="3255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9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47403" y="4230712"/>
              <a:ext cx="351790" cy="1250950"/>
            </a:xfrm>
            <a:custGeom>
              <a:rect b="b" l="l" r="r" t="t"/>
              <a:pathLst>
                <a:path extrusionOk="0" h="1250950" w="351789">
                  <a:moveTo>
                    <a:pt x="30708" y="0"/>
                  </a:moveTo>
                  <a:lnTo>
                    <a:pt x="0" y="0"/>
                  </a:lnTo>
                  <a:lnTo>
                    <a:pt x="0" y="351383"/>
                  </a:lnTo>
                  <a:lnTo>
                    <a:pt x="30708" y="320675"/>
                  </a:lnTo>
                  <a:lnTo>
                    <a:pt x="30708" y="0"/>
                  </a:lnTo>
                  <a:close/>
                </a:path>
                <a:path extrusionOk="0" h="1250950" w="351789">
                  <a:moveTo>
                    <a:pt x="114236" y="1160145"/>
                  </a:moveTo>
                  <a:lnTo>
                    <a:pt x="85432" y="1160145"/>
                  </a:lnTo>
                  <a:lnTo>
                    <a:pt x="85432" y="1180630"/>
                  </a:lnTo>
                  <a:lnTo>
                    <a:pt x="93814" y="1180630"/>
                  </a:lnTo>
                  <a:lnTo>
                    <a:pt x="114236" y="1160145"/>
                  </a:lnTo>
                  <a:close/>
                </a:path>
                <a:path extrusionOk="0" h="1250950" w="351789">
                  <a:moveTo>
                    <a:pt x="138163" y="194551"/>
                  </a:moveTo>
                  <a:lnTo>
                    <a:pt x="61404" y="194551"/>
                  </a:lnTo>
                  <a:lnTo>
                    <a:pt x="61404" y="289979"/>
                  </a:lnTo>
                  <a:lnTo>
                    <a:pt x="138163" y="213233"/>
                  </a:lnTo>
                  <a:lnTo>
                    <a:pt x="138163" y="194551"/>
                  </a:lnTo>
                  <a:close/>
                </a:path>
                <a:path extrusionOk="0" h="1250950" w="351789">
                  <a:moveTo>
                    <a:pt x="151752" y="1037272"/>
                  </a:moveTo>
                  <a:lnTo>
                    <a:pt x="85432" y="1037272"/>
                  </a:lnTo>
                  <a:lnTo>
                    <a:pt x="85432" y="1057757"/>
                  </a:lnTo>
                  <a:lnTo>
                    <a:pt x="151752" y="1057757"/>
                  </a:lnTo>
                  <a:lnTo>
                    <a:pt x="151752" y="1037272"/>
                  </a:lnTo>
                  <a:close/>
                </a:path>
                <a:path extrusionOk="0" h="1250950" w="351789">
                  <a:moveTo>
                    <a:pt x="155067" y="1119187"/>
                  </a:moveTo>
                  <a:lnTo>
                    <a:pt x="85432" y="1119187"/>
                  </a:lnTo>
                  <a:lnTo>
                    <a:pt x="85432" y="1139672"/>
                  </a:lnTo>
                  <a:lnTo>
                    <a:pt x="134645" y="1139672"/>
                  </a:lnTo>
                  <a:lnTo>
                    <a:pt x="155067" y="1119187"/>
                  </a:lnTo>
                  <a:close/>
                </a:path>
                <a:path extrusionOk="0" h="1250950" w="351789">
                  <a:moveTo>
                    <a:pt x="195897" y="1078230"/>
                  </a:moveTo>
                  <a:lnTo>
                    <a:pt x="85432" y="1078230"/>
                  </a:lnTo>
                  <a:lnTo>
                    <a:pt x="85432" y="1098715"/>
                  </a:lnTo>
                  <a:lnTo>
                    <a:pt x="175475" y="1098715"/>
                  </a:lnTo>
                  <a:lnTo>
                    <a:pt x="195897" y="1078230"/>
                  </a:lnTo>
                  <a:close/>
                </a:path>
                <a:path extrusionOk="0" h="1250950" w="351789">
                  <a:moveTo>
                    <a:pt x="225145" y="12"/>
                  </a:moveTo>
                  <a:lnTo>
                    <a:pt x="154838" y="12"/>
                  </a:lnTo>
                  <a:lnTo>
                    <a:pt x="182778" y="27965"/>
                  </a:lnTo>
                  <a:lnTo>
                    <a:pt x="59309" y="151498"/>
                  </a:lnTo>
                  <a:lnTo>
                    <a:pt x="73736" y="165925"/>
                  </a:lnTo>
                  <a:lnTo>
                    <a:pt x="197205" y="42443"/>
                  </a:lnTo>
                  <a:lnTo>
                    <a:pt x="225145" y="70345"/>
                  </a:lnTo>
                  <a:lnTo>
                    <a:pt x="225145" y="12"/>
                  </a:lnTo>
                  <a:close/>
                </a:path>
                <a:path extrusionOk="0" h="1250950" w="351789">
                  <a:moveTo>
                    <a:pt x="245605" y="102400"/>
                  </a:moveTo>
                  <a:lnTo>
                    <a:pt x="168859" y="102400"/>
                  </a:lnTo>
                  <a:lnTo>
                    <a:pt x="168859" y="182537"/>
                  </a:lnTo>
                  <a:lnTo>
                    <a:pt x="245605" y="105778"/>
                  </a:lnTo>
                  <a:lnTo>
                    <a:pt x="245605" y="102400"/>
                  </a:lnTo>
                  <a:close/>
                </a:path>
                <a:path extrusionOk="0" h="1250950" w="351789">
                  <a:moveTo>
                    <a:pt x="304317" y="969479"/>
                  </a:moveTo>
                  <a:lnTo>
                    <a:pt x="276733" y="945121"/>
                  </a:lnTo>
                  <a:lnTo>
                    <a:pt x="276733" y="996315"/>
                  </a:lnTo>
                  <a:lnTo>
                    <a:pt x="212966" y="996315"/>
                  </a:lnTo>
                  <a:lnTo>
                    <a:pt x="212966" y="932319"/>
                  </a:lnTo>
                  <a:lnTo>
                    <a:pt x="276733" y="996315"/>
                  </a:lnTo>
                  <a:lnTo>
                    <a:pt x="276733" y="945121"/>
                  </a:lnTo>
                  <a:lnTo>
                    <a:pt x="262242" y="932319"/>
                  </a:lnTo>
                  <a:lnTo>
                    <a:pt x="247738" y="919530"/>
                  </a:lnTo>
                  <a:lnTo>
                    <a:pt x="212966" y="888809"/>
                  </a:lnTo>
                  <a:lnTo>
                    <a:pt x="24218" y="888809"/>
                  </a:lnTo>
                  <a:lnTo>
                    <a:pt x="24218" y="1250429"/>
                  </a:lnTo>
                  <a:lnTo>
                    <a:pt x="54825" y="1219733"/>
                  </a:lnTo>
                  <a:lnTo>
                    <a:pt x="54825" y="919530"/>
                  </a:lnTo>
                  <a:lnTo>
                    <a:pt x="182359" y="919530"/>
                  </a:lnTo>
                  <a:lnTo>
                    <a:pt x="182359" y="1027036"/>
                  </a:lnTo>
                  <a:lnTo>
                    <a:pt x="246938" y="1027036"/>
                  </a:lnTo>
                  <a:lnTo>
                    <a:pt x="277558" y="996315"/>
                  </a:lnTo>
                  <a:lnTo>
                    <a:pt x="304317" y="969479"/>
                  </a:lnTo>
                  <a:close/>
                </a:path>
                <a:path extrusionOk="0" h="1250950" w="351789">
                  <a:moveTo>
                    <a:pt x="351383" y="12"/>
                  </a:moveTo>
                  <a:lnTo>
                    <a:pt x="276313" y="12"/>
                  </a:lnTo>
                  <a:lnTo>
                    <a:pt x="276313" y="75082"/>
                  </a:lnTo>
                  <a:lnTo>
                    <a:pt x="351383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854578" y="3239784"/>
              <a:ext cx="311098" cy="336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4"/>
            <p:cNvSpPr/>
            <p:nvPr/>
          </p:nvSpPr>
          <p:spPr>
            <a:xfrm>
              <a:off x="9541764" y="3108960"/>
              <a:ext cx="463550" cy="2545080"/>
            </a:xfrm>
            <a:custGeom>
              <a:rect b="b" l="l" r="r" t="t"/>
              <a:pathLst>
                <a:path extrusionOk="0" h="2545079" w="463550">
                  <a:moveTo>
                    <a:pt x="220725" y="138684"/>
                  </a:moveTo>
                  <a:lnTo>
                    <a:pt x="218693" y="138684"/>
                  </a:lnTo>
                  <a:lnTo>
                    <a:pt x="91185" y="199136"/>
                  </a:lnTo>
                  <a:lnTo>
                    <a:pt x="65531" y="82168"/>
                  </a:lnTo>
                  <a:lnTo>
                    <a:pt x="242315" y="0"/>
                  </a:lnTo>
                  <a:lnTo>
                    <a:pt x="371855" y="0"/>
                  </a:lnTo>
                  <a:lnTo>
                    <a:pt x="371855" y="667512"/>
                  </a:lnTo>
                  <a:lnTo>
                    <a:pt x="220725" y="667512"/>
                  </a:lnTo>
                  <a:lnTo>
                    <a:pt x="220725" y="138684"/>
                  </a:lnTo>
                  <a:close/>
                </a:path>
                <a:path extrusionOk="0" h="2545079" w="463550">
                  <a:moveTo>
                    <a:pt x="29463" y="2392299"/>
                  </a:moveTo>
                  <a:lnTo>
                    <a:pt x="54518" y="2403897"/>
                  </a:lnTo>
                  <a:lnTo>
                    <a:pt x="88931" y="2416413"/>
                  </a:lnTo>
                  <a:lnTo>
                    <a:pt x="129583" y="2426428"/>
                  </a:lnTo>
                  <a:lnTo>
                    <a:pt x="173354" y="2430526"/>
                  </a:lnTo>
                  <a:lnTo>
                    <a:pt x="222847" y="2424120"/>
                  </a:lnTo>
                  <a:lnTo>
                    <a:pt x="258302" y="2406523"/>
                  </a:lnTo>
                  <a:lnTo>
                    <a:pt x="279636" y="2380162"/>
                  </a:lnTo>
                  <a:lnTo>
                    <a:pt x="286765" y="2347467"/>
                  </a:lnTo>
                  <a:lnTo>
                    <a:pt x="276242" y="2307826"/>
                  </a:lnTo>
                  <a:lnTo>
                    <a:pt x="248300" y="2280173"/>
                  </a:lnTo>
                  <a:lnTo>
                    <a:pt x="208381" y="2263975"/>
                  </a:lnTo>
                  <a:lnTo>
                    <a:pt x="161925" y="2258695"/>
                  </a:lnTo>
                  <a:lnTo>
                    <a:pt x="102869" y="2258695"/>
                  </a:lnTo>
                  <a:lnTo>
                    <a:pt x="102869" y="2154554"/>
                  </a:lnTo>
                  <a:lnTo>
                    <a:pt x="159003" y="2154554"/>
                  </a:lnTo>
                  <a:lnTo>
                    <a:pt x="196808" y="2150383"/>
                  </a:lnTo>
                  <a:lnTo>
                    <a:pt x="232552" y="2138140"/>
                  </a:lnTo>
                  <a:lnTo>
                    <a:pt x="259177" y="2116228"/>
                  </a:lnTo>
                  <a:lnTo>
                    <a:pt x="269620" y="2083053"/>
                  </a:lnTo>
                  <a:lnTo>
                    <a:pt x="263904" y="2057195"/>
                  </a:lnTo>
                  <a:lnTo>
                    <a:pt x="246745" y="2036587"/>
                  </a:lnTo>
                  <a:lnTo>
                    <a:pt x="218132" y="2022957"/>
                  </a:lnTo>
                  <a:lnTo>
                    <a:pt x="178053" y="2018029"/>
                  </a:lnTo>
                  <a:lnTo>
                    <a:pt x="140112" y="2021701"/>
                  </a:lnTo>
                  <a:lnTo>
                    <a:pt x="103981" y="2030920"/>
                  </a:lnTo>
                  <a:lnTo>
                    <a:pt x="72469" y="2042997"/>
                  </a:lnTo>
                  <a:lnTo>
                    <a:pt x="48386" y="2055240"/>
                  </a:lnTo>
                  <a:lnTo>
                    <a:pt x="19050" y="1950212"/>
                  </a:lnTo>
                  <a:lnTo>
                    <a:pt x="53367" y="1932836"/>
                  </a:lnTo>
                  <a:lnTo>
                    <a:pt x="98710" y="1917890"/>
                  </a:lnTo>
                  <a:lnTo>
                    <a:pt x="152102" y="1907420"/>
                  </a:lnTo>
                  <a:lnTo>
                    <a:pt x="210565" y="1903476"/>
                  </a:lnTo>
                  <a:lnTo>
                    <a:pt x="271799" y="1909034"/>
                  </a:lnTo>
                  <a:lnTo>
                    <a:pt x="322777" y="1924699"/>
                  </a:lnTo>
                  <a:lnTo>
                    <a:pt x="363108" y="1948957"/>
                  </a:lnTo>
                  <a:lnTo>
                    <a:pt x="392401" y="1980296"/>
                  </a:lnTo>
                  <a:lnTo>
                    <a:pt x="410264" y="2017202"/>
                  </a:lnTo>
                  <a:lnTo>
                    <a:pt x="416305" y="2058162"/>
                  </a:lnTo>
                  <a:lnTo>
                    <a:pt x="409320" y="2104687"/>
                  </a:lnTo>
                  <a:lnTo>
                    <a:pt x="388238" y="2144903"/>
                  </a:lnTo>
                  <a:lnTo>
                    <a:pt x="352869" y="2177784"/>
                  </a:lnTo>
                  <a:lnTo>
                    <a:pt x="303021" y="2202306"/>
                  </a:lnTo>
                  <a:lnTo>
                    <a:pt x="303021" y="2204212"/>
                  </a:lnTo>
                  <a:lnTo>
                    <a:pt x="345525" y="2217233"/>
                  </a:lnTo>
                  <a:lnTo>
                    <a:pt x="382414" y="2239709"/>
                  </a:lnTo>
                  <a:lnTo>
                    <a:pt x="411488" y="2270762"/>
                  </a:lnTo>
                  <a:lnTo>
                    <a:pt x="430546" y="2309514"/>
                  </a:lnTo>
                  <a:lnTo>
                    <a:pt x="437387" y="2355088"/>
                  </a:lnTo>
                  <a:lnTo>
                    <a:pt x="432944" y="2394792"/>
                  </a:lnTo>
                  <a:lnTo>
                    <a:pt x="419889" y="2431119"/>
                  </a:lnTo>
                  <a:lnTo>
                    <a:pt x="398637" y="2463478"/>
                  </a:lnTo>
                  <a:lnTo>
                    <a:pt x="369601" y="2491279"/>
                  </a:lnTo>
                  <a:lnTo>
                    <a:pt x="333195" y="2513931"/>
                  </a:lnTo>
                  <a:lnTo>
                    <a:pt x="289833" y="2530842"/>
                  </a:lnTo>
                  <a:lnTo>
                    <a:pt x="239929" y="2541422"/>
                  </a:lnTo>
                  <a:lnTo>
                    <a:pt x="183895" y="2545079"/>
                  </a:lnTo>
                  <a:lnTo>
                    <a:pt x="126497" y="2541441"/>
                  </a:lnTo>
                  <a:lnTo>
                    <a:pt x="75517" y="2531713"/>
                  </a:lnTo>
                  <a:lnTo>
                    <a:pt x="32752" y="2517680"/>
                  </a:lnTo>
                  <a:lnTo>
                    <a:pt x="0" y="2501125"/>
                  </a:lnTo>
                  <a:lnTo>
                    <a:pt x="29463" y="2392299"/>
                  </a:lnTo>
                  <a:close/>
                </a:path>
                <a:path extrusionOk="0" h="2545079" w="463550">
                  <a:moveTo>
                    <a:pt x="15239" y="1610867"/>
                  </a:moveTo>
                  <a:lnTo>
                    <a:pt x="15239" y="1521587"/>
                  </a:lnTo>
                  <a:lnTo>
                    <a:pt x="96900" y="1447800"/>
                  </a:lnTo>
                  <a:lnTo>
                    <a:pt x="151728" y="1397999"/>
                  </a:lnTo>
                  <a:lnTo>
                    <a:pt x="197956" y="1353653"/>
                  </a:lnTo>
                  <a:lnTo>
                    <a:pt x="235693" y="1313792"/>
                  </a:lnTo>
                  <a:lnTo>
                    <a:pt x="265048" y="1277448"/>
                  </a:lnTo>
                  <a:lnTo>
                    <a:pt x="286130" y="1243652"/>
                  </a:lnTo>
                  <a:lnTo>
                    <a:pt x="303910" y="1179829"/>
                  </a:lnTo>
                  <a:lnTo>
                    <a:pt x="297910" y="1143724"/>
                  </a:lnTo>
                  <a:lnTo>
                    <a:pt x="279241" y="1114440"/>
                  </a:lnTo>
                  <a:lnTo>
                    <a:pt x="246903" y="1094801"/>
                  </a:lnTo>
                  <a:lnTo>
                    <a:pt x="199897" y="1087627"/>
                  </a:lnTo>
                  <a:lnTo>
                    <a:pt x="160444" y="1092269"/>
                  </a:lnTo>
                  <a:lnTo>
                    <a:pt x="124301" y="1104376"/>
                  </a:lnTo>
                  <a:lnTo>
                    <a:pt x="92205" y="1121221"/>
                  </a:lnTo>
                  <a:lnTo>
                    <a:pt x="64896" y="1140078"/>
                  </a:lnTo>
                  <a:lnTo>
                    <a:pt x="22986" y="1034288"/>
                  </a:lnTo>
                  <a:lnTo>
                    <a:pt x="63404" y="1008965"/>
                  </a:lnTo>
                  <a:lnTo>
                    <a:pt x="112299" y="988298"/>
                  </a:lnTo>
                  <a:lnTo>
                    <a:pt x="168290" y="974369"/>
                  </a:lnTo>
                  <a:lnTo>
                    <a:pt x="229996" y="969263"/>
                  </a:lnTo>
                  <a:lnTo>
                    <a:pt x="287259" y="974226"/>
                  </a:lnTo>
                  <a:lnTo>
                    <a:pt x="336414" y="988499"/>
                  </a:lnTo>
                  <a:lnTo>
                    <a:pt x="377204" y="1011161"/>
                  </a:lnTo>
                  <a:lnTo>
                    <a:pt x="409374" y="1041290"/>
                  </a:lnTo>
                  <a:lnTo>
                    <a:pt x="432669" y="1077963"/>
                  </a:lnTo>
                  <a:lnTo>
                    <a:pt x="446833" y="1120259"/>
                  </a:lnTo>
                  <a:lnTo>
                    <a:pt x="451611" y="1167257"/>
                  </a:lnTo>
                  <a:lnTo>
                    <a:pt x="447096" y="1211343"/>
                  </a:lnTo>
                  <a:lnTo>
                    <a:pt x="434271" y="1253139"/>
                  </a:lnTo>
                  <a:lnTo>
                    <a:pt x="414222" y="1292967"/>
                  </a:lnTo>
                  <a:lnTo>
                    <a:pt x="388033" y="1331148"/>
                  </a:lnTo>
                  <a:lnTo>
                    <a:pt x="356787" y="1368005"/>
                  </a:lnTo>
                  <a:lnTo>
                    <a:pt x="321569" y="1403861"/>
                  </a:lnTo>
                  <a:lnTo>
                    <a:pt x="283463" y="1439037"/>
                  </a:lnTo>
                  <a:lnTo>
                    <a:pt x="225170" y="1487551"/>
                  </a:lnTo>
                  <a:lnTo>
                    <a:pt x="225170" y="1489456"/>
                  </a:lnTo>
                  <a:lnTo>
                    <a:pt x="463295" y="1489456"/>
                  </a:lnTo>
                  <a:lnTo>
                    <a:pt x="463295" y="1610740"/>
                  </a:lnTo>
                  <a:lnTo>
                    <a:pt x="15239" y="1610740"/>
                  </a:lnTo>
                  <a:close/>
                </a:path>
              </a:pathLst>
            </a:custGeom>
            <a:noFill/>
            <a:ln cap="flat" cmpd="sng" w="63500">
              <a:solidFill>
                <a:srgbClr val="7474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4" name="Google Shape;16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482071" y="137160"/>
            <a:ext cx="1115568" cy="111404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11143488" y="6432777"/>
            <a:ext cx="15811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0" y="312420"/>
            <a:ext cx="10735310" cy="763905"/>
          </a:xfrm>
          <a:custGeom>
            <a:rect b="b" l="l" r="r" t="t"/>
            <a:pathLst>
              <a:path extrusionOk="0" h="763905" w="10735310">
                <a:moveTo>
                  <a:pt x="10735056" y="0"/>
                </a:moveTo>
                <a:lnTo>
                  <a:pt x="0" y="0"/>
                </a:lnTo>
                <a:lnTo>
                  <a:pt x="0" y="763524"/>
                </a:lnTo>
                <a:lnTo>
                  <a:pt x="10735056" y="763524"/>
                </a:lnTo>
                <a:lnTo>
                  <a:pt x="10735056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 txBox="1"/>
          <p:nvPr>
            <p:ph type="title"/>
          </p:nvPr>
        </p:nvSpPr>
        <p:spPr>
          <a:xfrm>
            <a:off x="588060" y="332613"/>
            <a:ext cx="6779895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80350D"/>
                </a:solidFill>
              </a:rPr>
              <a:t>Strategies Adopted by Tamil Nadu</a:t>
            </a:r>
            <a:endParaRPr sz="3700"/>
          </a:p>
        </p:txBody>
      </p:sp>
      <p:pic>
        <p:nvPicPr>
          <p:cNvPr id="172" name="Google Shape;17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836" y="1716023"/>
            <a:ext cx="11010900" cy="410260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2100833" y="1917573"/>
            <a:ext cx="2463165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E9ED4"/>
                </a:solidFill>
                <a:latin typeface="Trebuchet MS"/>
                <a:ea typeface="Trebuchet MS"/>
                <a:cs typeface="Trebuchet MS"/>
                <a:sym typeface="Trebuchet MS"/>
              </a:rPr>
              <a:t>Preventive Strategies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2079498" y="4633086"/>
            <a:ext cx="2994660" cy="940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A769F"/>
                </a:solidFill>
                <a:latin typeface="Trebuchet MS"/>
                <a:ea typeface="Trebuchet MS"/>
                <a:cs typeface="Trebuchet MS"/>
                <a:sym typeface="Trebuchet MS"/>
              </a:rPr>
              <a:t>Comprehensive  Treatment &amp; Management  Framework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7959979" y="1849627"/>
            <a:ext cx="2043430" cy="635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marR="571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81F6D"/>
                </a:solidFill>
                <a:latin typeface="Trebuchet MS"/>
                <a:ea typeface="Trebuchet MS"/>
                <a:cs typeface="Trebuchet MS"/>
                <a:sym typeface="Trebuchet MS"/>
              </a:rPr>
              <a:t>Early Screening &amp;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81F6D"/>
                </a:solidFill>
                <a:latin typeface="Trebuchet MS"/>
                <a:ea typeface="Trebuchet MS"/>
                <a:cs typeface="Trebuchet MS"/>
                <a:sym typeface="Trebuchet MS"/>
              </a:rPr>
              <a:t>Diagnosis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7575550" y="5062220"/>
            <a:ext cx="2428875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46B0E0"/>
                </a:solidFill>
                <a:latin typeface="Trebuchet MS"/>
                <a:ea typeface="Trebuchet MS"/>
                <a:cs typeface="Trebuchet MS"/>
                <a:sym typeface="Trebuchet MS"/>
              </a:rPr>
              <a:t>Long-Term Follow-up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77" name="Google Shape;177;p5"/>
          <p:cNvGrpSpPr/>
          <p:nvPr/>
        </p:nvGrpSpPr>
        <p:grpSpPr>
          <a:xfrm>
            <a:off x="801623" y="2133600"/>
            <a:ext cx="10565893" cy="3183635"/>
            <a:chOff x="801623" y="2133600"/>
            <a:chExt cx="10565893" cy="3183635"/>
          </a:xfrm>
        </p:grpSpPr>
        <p:pic>
          <p:nvPicPr>
            <p:cNvPr id="178" name="Google Shape;178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85588" y="2758440"/>
              <a:ext cx="2014728" cy="2016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5"/>
            <p:cNvSpPr/>
            <p:nvPr/>
          </p:nvSpPr>
          <p:spPr>
            <a:xfrm>
              <a:off x="5085588" y="2758440"/>
              <a:ext cx="2014855" cy="2016760"/>
            </a:xfrm>
            <a:custGeom>
              <a:rect b="b" l="l" r="r" t="t"/>
              <a:pathLst>
                <a:path extrusionOk="0" h="2016760" w="2014854">
                  <a:moveTo>
                    <a:pt x="0" y="1008126"/>
                  </a:moveTo>
                  <a:lnTo>
                    <a:pt x="1161" y="959281"/>
                  </a:lnTo>
                  <a:lnTo>
                    <a:pt x="4611" y="911037"/>
                  </a:lnTo>
                  <a:lnTo>
                    <a:pt x="10295" y="863445"/>
                  </a:lnTo>
                  <a:lnTo>
                    <a:pt x="18162" y="816559"/>
                  </a:lnTo>
                  <a:lnTo>
                    <a:pt x="28159" y="770432"/>
                  </a:lnTo>
                  <a:lnTo>
                    <a:pt x="40233" y="725115"/>
                  </a:lnTo>
                  <a:lnTo>
                    <a:pt x="54331" y="680663"/>
                  </a:lnTo>
                  <a:lnTo>
                    <a:pt x="70401" y="637127"/>
                  </a:lnTo>
                  <a:lnTo>
                    <a:pt x="88389" y="594561"/>
                  </a:lnTo>
                  <a:lnTo>
                    <a:pt x="108243" y="553017"/>
                  </a:lnTo>
                  <a:lnTo>
                    <a:pt x="129910" y="512548"/>
                  </a:lnTo>
                  <a:lnTo>
                    <a:pt x="153338" y="473208"/>
                  </a:lnTo>
                  <a:lnTo>
                    <a:pt x="178473" y="435048"/>
                  </a:lnTo>
                  <a:lnTo>
                    <a:pt x="205264" y="398122"/>
                  </a:lnTo>
                  <a:lnTo>
                    <a:pt x="233656" y="362483"/>
                  </a:lnTo>
                  <a:lnTo>
                    <a:pt x="263598" y="328183"/>
                  </a:lnTo>
                  <a:lnTo>
                    <a:pt x="295036" y="295275"/>
                  </a:lnTo>
                  <a:lnTo>
                    <a:pt x="327919" y="263811"/>
                  </a:lnTo>
                  <a:lnTo>
                    <a:pt x="362192" y="233846"/>
                  </a:lnTo>
                  <a:lnTo>
                    <a:pt x="397804" y="205431"/>
                  </a:lnTo>
                  <a:lnTo>
                    <a:pt x="434702" y="178619"/>
                  </a:lnTo>
                  <a:lnTo>
                    <a:pt x="472833" y="153463"/>
                  </a:lnTo>
                  <a:lnTo>
                    <a:pt x="512143" y="130017"/>
                  </a:lnTo>
                  <a:lnTo>
                    <a:pt x="552581" y="108332"/>
                  </a:lnTo>
                  <a:lnTo>
                    <a:pt x="594094" y="88462"/>
                  </a:lnTo>
                  <a:lnTo>
                    <a:pt x="636629" y="70459"/>
                  </a:lnTo>
                  <a:lnTo>
                    <a:pt x="680133" y="54376"/>
                  </a:lnTo>
                  <a:lnTo>
                    <a:pt x="724553" y="40267"/>
                  </a:lnTo>
                  <a:lnTo>
                    <a:pt x="769837" y="28183"/>
                  </a:lnTo>
                  <a:lnTo>
                    <a:pt x="815931" y="18178"/>
                  </a:lnTo>
                  <a:lnTo>
                    <a:pt x="862784" y="10304"/>
                  </a:lnTo>
                  <a:lnTo>
                    <a:pt x="910342" y="4614"/>
                  </a:lnTo>
                  <a:lnTo>
                    <a:pt x="958553" y="1162"/>
                  </a:lnTo>
                  <a:lnTo>
                    <a:pt x="1007363" y="0"/>
                  </a:lnTo>
                  <a:lnTo>
                    <a:pt x="1056174" y="1162"/>
                  </a:lnTo>
                  <a:lnTo>
                    <a:pt x="1104385" y="4614"/>
                  </a:lnTo>
                  <a:lnTo>
                    <a:pt x="1151943" y="10304"/>
                  </a:lnTo>
                  <a:lnTo>
                    <a:pt x="1198796" y="18178"/>
                  </a:lnTo>
                  <a:lnTo>
                    <a:pt x="1244890" y="28183"/>
                  </a:lnTo>
                  <a:lnTo>
                    <a:pt x="1290174" y="40267"/>
                  </a:lnTo>
                  <a:lnTo>
                    <a:pt x="1334594" y="54376"/>
                  </a:lnTo>
                  <a:lnTo>
                    <a:pt x="1378098" y="70459"/>
                  </a:lnTo>
                  <a:lnTo>
                    <a:pt x="1420633" y="88462"/>
                  </a:lnTo>
                  <a:lnTo>
                    <a:pt x="1462146" y="108332"/>
                  </a:lnTo>
                  <a:lnTo>
                    <a:pt x="1502584" y="130017"/>
                  </a:lnTo>
                  <a:lnTo>
                    <a:pt x="1541894" y="153463"/>
                  </a:lnTo>
                  <a:lnTo>
                    <a:pt x="1580025" y="178619"/>
                  </a:lnTo>
                  <a:lnTo>
                    <a:pt x="1616923" y="205431"/>
                  </a:lnTo>
                  <a:lnTo>
                    <a:pt x="1652535" y="233846"/>
                  </a:lnTo>
                  <a:lnTo>
                    <a:pt x="1686808" y="263811"/>
                  </a:lnTo>
                  <a:lnTo>
                    <a:pt x="1719691" y="295274"/>
                  </a:lnTo>
                  <a:lnTo>
                    <a:pt x="1751129" y="328183"/>
                  </a:lnTo>
                  <a:lnTo>
                    <a:pt x="1781071" y="362483"/>
                  </a:lnTo>
                  <a:lnTo>
                    <a:pt x="1809463" y="398122"/>
                  </a:lnTo>
                  <a:lnTo>
                    <a:pt x="1836254" y="435048"/>
                  </a:lnTo>
                  <a:lnTo>
                    <a:pt x="1861389" y="473208"/>
                  </a:lnTo>
                  <a:lnTo>
                    <a:pt x="1884817" y="512548"/>
                  </a:lnTo>
                  <a:lnTo>
                    <a:pt x="1906484" y="553017"/>
                  </a:lnTo>
                  <a:lnTo>
                    <a:pt x="1926338" y="594561"/>
                  </a:lnTo>
                  <a:lnTo>
                    <a:pt x="1944326" y="637127"/>
                  </a:lnTo>
                  <a:lnTo>
                    <a:pt x="1960396" y="680663"/>
                  </a:lnTo>
                  <a:lnTo>
                    <a:pt x="1974494" y="725115"/>
                  </a:lnTo>
                  <a:lnTo>
                    <a:pt x="1986568" y="770432"/>
                  </a:lnTo>
                  <a:lnTo>
                    <a:pt x="1996565" y="816559"/>
                  </a:lnTo>
                  <a:lnTo>
                    <a:pt x="2004432" y="863445"/>
                  </a:lnTo>
                  <a:lnTo>
                    <a:pt x="2010116" y="911037"/>
                  </a:lnTo>
                  <a:lnTo>
                    <a:pt x="2013566" y="959281"/>
                  </a:lnTo>
                  <a:lnTo>
                    <a:pt x="2014728" y="1008126"/>
                  </a:lnTo>
                  <a:lnTo>
                    <a:pt x="2013566" y="1056970"/>
                  </a:lnTo>
                  <a:lnTo>
                    <a:pt x="2010116" y="1105214"/>
                  </a:lnTo>
                  <a:lnTo>
                    <a:pt x="2004432" y="1152806"/>
                  </a:lnTo>
                  <a:lnTo>
                    <a:pt x="1996565" y="1199692"/>
                  </a:lnTo>
                  <a:lnTo>
                    <a:pt x="1986568" y="1245819"/>
                  </a:lnTo>
                  <a:lnTo>
                    <a:pt x="1974494" y="1291136"/>
                  </a:lnTo>
                  <a:lnTo>
                    <a:pt x="1960396" y="1335588"/>
                  </a:lnTo>
                  <a:lnTo>
                    <a:pt x="1944326" y="1379124"/>
                  </a:lnTo>
                  <a:lnTo>
                    <a:pt x="1926338" y="1421690"/>
                  </a:lnTo>
                  <a:lnTo>
                    <a:pt x="1906484" y="1463234"/>
                  </a:lnTo>
                  <a:lnTo>
                    <a:pt x="1884817" y="1503703"/>
                  </a:lnTo>
                  <a:lnTo>
                    <a:pt x="1861389" y="1543043"/>
                  </a:lnTo>
                  <a:lnTo>
                    <a:pt x="1836254" y="1581203"/>
                  </a:lnTo>
                  <a:lnTo>
                    <a:pt x="1809463" y="1618129"/>
                  </a:lnTo>
                  <a:lnTo>
                    <a:pt x="1781071" y="1653768"/>
                  </a:lnTo>
                  <a:lnTo>
                    <a:pt x="1751129" y="1688068"/>
                  </a:lnTo>
                  <a:lnTo>
                    <a:pt x="1719691" y="1720977"/>
                  </a:lnTo>
                  <a:lnTo>
                    <a:pt x="1686808" y="1752440"/>
                  </a:lnTo>
                  <a:lnTo>
                    <a:pt x="1652535" y="1782405"/>
                  </a:lnTo>
                  <a:lnTo>
                    <a:pt x="1616923" y="1810820"/>
                  </a:lnTo>
                  <a:lnTo>
                    <a:pt x="1580025" y="1837632"/>
                  </a:lnTo>
                  <a:lnTo>
                    <a:pt x="1541894" y="1862788"/>
                  </a:lnTo>
                  <a:lnTo>
                    <a:pt x="1502584" y="1886234"/>
                  </a:lnTo>
                  <a:lnTo>
                    <a:pt x="1462146" y="1907919"/>
                  </a:lnTo>
                  <a:lnTo>
                    <a:pt x="1420633" y="1927789"/>
                  </a:lnTo>
                  <a:lnTo>
                    <a:pt x="1378098" y="1945792"/>
                  </a:lnTo>
                  <a:lnTo>
                    <a:pt x="1334594" y="1961875"/>
                  </a:lnTo>
                  <a:lnTo>
                    <a:pt x="1290174" y="1975984"/>
                  </a:lnTo>
                  <a:lnTo>
                    <a:pt x="1244890" y="1988068"/>
                  </a:lnTo>
                  <a:lnTo>
                    <a:pt x="1198796" y="1998073"/>
                  </a:lnTo>
                  <a:lnTo>
                    <a:pt x="1151943" y="2005947"/>
                  </a:lnTo>
                  <a:lnTo>
                    <a:pt x="1104385" y="2011637"/>
                  </a:lnTo>
                  <a:lnTo>
                    <a:pt x="1056174" y="2015089"/>
                  </a:lnTo>
                  <a:lnTo>
                    <a:pt x="1007363" y="2016252"/>
                  </a:lnTo>
                  <a:lnTo>
                    <a:pt x="958553" y="2015089"/>
                  </a:lnTo>
                  <a:lnTo>
                    <a:pt x="910342" y="2011637"/>
                  </a:lnTo>
                  <a:lnTo>
                    <a:pt x="862784" y="2005947"/>
                  </a:lnTo>
                  <a:lnTo>
                    <a:pt x="815931" y="1998073"/>
                  </a:lnTo>
                  <a:lnTo>
                    <a:pt x="769837" y="1988068"/>
                  </a:lnTo>
                  <a:lnTo>
                    <a:pt x="724553" y="1975984"/>
                  </a:lnTo>
                  <a:lnTo>
                    <a:pt x="680133" y="1961875"/>
                  </a:lnTo>
                  <a:lnTo>
                    <a:pt x="636629" y="1945792"/>
                  </a:lnTo>
                  <a:lnTo>
                    <a:pt x="594094" y="1927789"/>
                  </a:lnTo>
                  <a:lnTo>
                    <a:pt x="552581" y="1907919"/>
                  </a:lnTo>
                  <a:lnTo>
                    <a:pt x="512143" y="1886234"/>
                  </a:lnTo>
                  <a:lnTo>
                    <a:pt x="472833" y="1862788"/>
                  </a:lnTo>
                  <a:lnTo>
                    <a:pt x="434702" y="1837632"/>
                  </a:lnTo>
                  <a:lnTo>
                    <a:pt x="397804" y="1810820"/>
                  </a:lnTo>
                  <a:lnTo>
                    <a:pt x="362192" y="1782405"/>
                  </a:lnTo>
                  <a:lnTo>
                    <a:pt x="327919" y="1752440"/>
                  </a:lnTo>
                  <a:lnTo>
                    <a:pt x="295036" y="1720977"/>
                  </a:lnTo>
                  <a:lnTo>
                    <a:pt x="263598" y="1688068"/>
                  </a:lnTo>
                  <a:lnTo>
                    <a:pt x="233656" y="1653768"/>
                  </a:lnTo>
                  <a:lnTo>
                    <a:pt x="205264" y="1618129"/>
                  </a:lnTo>
                  <a:lnTo>
                    <a:pt x="178473" y="1581203"/>
                  </a:lnTo>
                  <a:lnTo>
                    <a:pt x="153338" y="1543043"/>
                  </a:lnTo>
                  <a:lnTo>
                    <a:pt x="129910" y="1503703"/>
                  </a:lnTo>
                  <a:lnTo>
                    <a:pt x="108243" y="1463234"/>
                  </a:lnTo>
                  <a:lnTo>
                    <a:pt x="88389" y="1421690"/>
                  </a:lnTo>
                  <a:lnTo>
                    <a:pt x="70401" y="1379124"/>
                  </a:lnTo>
                  <a:lnTo>
                    <a:pt x="54331" y="1335588"/>
                  </a:lnTo>
                  <a:lnTo>
                    <a:pt x="40233" y="1291136"/>
                  </a:lnTo>
                  <a:lnTo>
                    <a:pt x="28159" y="1245819"/>
                  </a:lnTo>
                  <a:lnTo>
                    <a:pt x="18162" y="1199692"/>
                  </a:lnTo>
                  <a:lnTo>
                    <a:pt x="10295" y="1152806"/>
                  </a:lnTo>
                  <a:lnTo>
                    <a:pt x="4611" y="1105214"/>
                  </a:lnTo>
                  <a:lnTo>
                    <a:pt x="1161" y="1056970"/>
                  </a:lnTo>
                  <a:lnTo>
                    <a:pt x="0" y="1008126"/>
                  </a:lnTo>
                  <a:close/>
                </a:path>
              </a:pathLst>
            </a:custGeom>
            <a:noFill/>
            <a:ln cap="flat" cmpd="sng" w="635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0" name="Google Shape;180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1623" y="21336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453116" y="21336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453116" y="440283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Google Shape;183;p5"/>
          <p:cNvSpPr txBox="1"/>
          <p:nvPr/>
        </p:nvSpPr>
        <p:spPr>
          <a:xfrm>
            <a:off x="5284723" y="3231261"/>
            <a:ext cx="1665605" cy="878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8100" lvl="0" marL="508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75217"/>
                </a:solidFill>
                <a:latin typeface="Trebuchet MS"/>
                <a:ea typeface="Trebuchet MS"/>
                <a:cs typeface="Trebuchet MS"/>
                <a:sym typeface="Trebuchet MS"/>
              </a:rPr>
              <a:t>4-Pronged  Approach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6572" y="4328159"/>
            <a:ext cx="914400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44328" y="79247"/>
            <a:ext cx="1235964" cy="123596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 txBox="1"/>
          <p:nvPr/>
        </p:nvSpPr>
        <p:spPr>
          <a:xfrm>
            <a:off x="11143488" y="6432777"/>
            <a:ext cx="15811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6"/>
          <p:cNvGrpSpPr/>
          <p:nvPr/>
        </p:nvGrpSpPr>
        <p:grpSpPr>
          <a:xfrm>
            <a:off x="702563" y="2625851"/>
            <a:ext cx="6052185" cy="638810"/>
            <a:chOff x="702563" y="2625851"/>
            <a:chExt cx="6052185" cy="638810"/>
          </a:xfrm>
        </p:grpSpPr>
        <p:sp>
          <p:nvSpPr>
            <p:cNvPr id="192" name="Google Shape;192;p6"/>
            <p:cNvSpPr/>
            <p:nvPr/>
          </p:nvSpPr>
          <p:spPr>
            <a:xfrm>
              <a:off x="702563" y="2862071"/>
              <a:ext cx="6052185" cy="402590"/>
            </a:xfrm>
            <a:custGeom>
              <a:rect b="b" l="l" r="r" t="t"/>
              <a:pathLst>
                <a:path extrusionOk="0" h="402589" w="6052184">
                  <a:moveTo>
                    <a:pt x="0" y="402336"/>
                  </a:moveTo>
                  <a:lnTo>
                    <a:pt x="6051804" y="402336"/>
                  </a:lnTo>
                  <a:lnTo>
                    <a:pt x="6051804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noFill/>
            <a:ln cap="flat" cmpd="sng" w="12700">
              <a:solidFill>
                <a:srgbClr val="E970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3" name="Google Shape;19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4315" y="2625851"/>
              <a:ext cx="4238244" cy="4724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6"/>
          <p:cNvSpPr txBox="1"/>
          <p:nvPr/>
        </p:nvSpPr>
        <p:spPr>
          <a:xfrm>
            <a:off x="1175715" y="2701798"/>
            <a:ext cx="3846829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Mobilization of community-based platforms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95" name="Google Shape;195;p6"/>
          <p:cNvGrpSpPr/>
          <p:nvPr/>
        </p:nvGrpSpPr>
        <p:grpSpPr>
          <a:xfrm>
            <a:off x="702563" y="3351276"/>
            <a:ext cx="6052185" cy="638810"/>
            <a:chOff x="702563" y="3351276"/>
            <a:chExt cx="6052185" cy="638810"/>
          </a:xfrm>
        </p:grpSpPr>
        <p:sp>
          <p:nvSpPr>
            <p:cNvPr id="196" name="Google Shape;196;p6"/>
            <p:cNvSpPr/>
            <p:nvPr/>
          </p:nvSpPr>
          <p:spPr>
            <a:xfrm>
              <a:off x="702563" y="3587496"/>
              <a:ext cx="6052185" cy="402590"/>
            </a:xfrm>
            <a:custGeom>
              <a:rect b="b" l="l" r="r" t="t"/>
              <a:pathLst>
                <a:path extrusionOk="0" h="402589" w="6052184">
                  <a:moveTo>
                    <a:pt x="0" y="402335"/>
                  </a:moveTo>
                  <a:lnTo>
                    <a:pt x="6051804" y="402335"/>
                  </a:lnTo>
                  <a:lnTo>
                    <a:pt x="6051804" y="0"/>
                  </a:lnTo>
                  <a:lnTo>
                    <a:pt x="0" y="0"/>
                  </a:lnTo>
                  <a:lnTo>
                    <a:pt x="0" y="402335"/>
                  </a:lnTo>
                  <a:close/>
                </a:path>
              </a:pathLst>
            </a:custGeom>
            <a:noFill/>
            <a:ln cap="flat" cmpd="sng" w="12700">
              <a:solidFill>
                <a:srgbClr val="186B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7" name="Google Shape;197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4315" y="3351276"/>
              <a:ext cx="4238244" cy="4724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8" name="Google Shape;198;p6"/>
          <p:cNvGrpSpPr/>
          <p:nvPr/>
        </p:nvGrpSpPr>
        <p:grpSpPr>
          <a:xfrm>
            <a:off x="702563" y="4076700"/>
            <a:ext cx="6052185" cy="640080"/>
            <a:chOff x="702563" y="4076700"/>
            <a:chExt cx="6052185" cy="640080"/>
          </a:xfrm>
        </p:grpSpPr>
        <p:sp>
          <p:nvSpPr>
            <p:cNvPr id="199" name="Google Shape;199;p6"/>
            <p:cNvSpPr/>
            <p:nvPr/>
          </p:nvSpPr>
          <p:spPr>
            <a:xfrm>
              <a:off x="702563" y="4312920"/>
              <a:ext cx="6052185" cy="403860"/>
            </a:xfrm>
            <a:custGeom>
              <a:rect b="b" l="l" r="r" t="t"/>
              <a:pathLst>
                <a:path extrusionOk="0" h="403860" w="6052184">
                  <a:moveTo>
                    <a:pt x="0" y="403859"/>
                  </a:moveTo>
                  <a:lnTo>
                    <a:pt x="6051804" y="403859"/>
                  </a:lnTo>
                  <a:lnTo>
                    <a:pt x="6051804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noFill/>
            <a:ln cap="flat" cmpd="sng" w="12700">
              <a:solidFill>
                <a:srgbClr val="0E9E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" name="Google Shape;200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04315" y="4076700"/>
              <a:ext cx="4238244" cy="4724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Google Shape;201;p6"/>
          <p:cNvGrpSpPr/>
          <p:nvPr/>
        </p:nvGrpSpPr>
        <p:grpSpPr>
          <a:xfrm>
            <a:off x="702563" y="4802123"/>
            <a:ext cx="6052185" cy="640080"/>
            <a:chOff x="702563" y="4802123"/>
            <a:chExt cx="6052185" cy="640080"/>
          </a:xfrm>
        </p:grpSpPr>
        <p:sp>
          <p:nvSpPr>
            <p:cNvPr id="202" name="Google Shape;202;p6"/>
            <p:cNvSpPr/>
            <p:nvPr/>
          </p:nvSpPr>
          <p:spPr>
            <a:xfrm>
              <a:off x="702563" y="5038343"/>
              <a:ext cx="6052185" cy="403860"/>
            </a:xfrm>
            <a:custGeom>
              <a:rect b="b" l="l" r="r" t="t"/>
              <a:pathLst>
                <a:path extrusionOk="0" h="403860" w="6052184">
                  <a:moveTo>
                    <a:pt x="0" y="403859"/>
                  </a:moveTo>
                  <a:lnTo>
                    <a:pt x="6051804" y="403859"/>
                  </a:lnTo>
                  <a:lnTo>
                    <a:pt x="6051804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noFill/>
            <a:ln cap="flat" cmpd="sng" w="12700">
              <a:solidFill>
                <a:srgbClr val="9F2B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3" name="Google Shape;203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4315" y="4802123"/>
              <a:ext cx="4238244" cy="4724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6"/>
          <p:cNvGrpSpPr/>
          <p:nvPr/>
        </p:nvGrpSpPr>
        <p:grpSpPr>
          <a:xfrm>
            <a:off x="702563" y="5527547"/>
            <a:ext cx="6052185" cy="640080"/>
            <a:chOff x="702563" y="5527547"/>
            <a:chExt cx="6052185" cy="640080"/>
          </a:xfrm>
        </p:grpSpPr>
        <p:sp>
          <p:nvSpPr>
            <p:cNvPr id="205" name="Google Shape;205;p6"/>
            <p:cNvSpPr/>
            <p:nvPr/>
          </p:nvSpPr>
          <p:spPr>
            <a:xfrm>
              <a:off x="702563" y="5763767"/>
              <a:ext cx="6052185" cy="403860"/>
            </a:xfrm>
            <a:custGeom>
              <a:rect b="b" l="l" r="r" t="t"/>
              <a:pathLst>
                <a:path extrusionOk="0" h="403860" w="6052184">
                  <a:moveTo>
                    <a:pt x="0" y="403859"/>
                  </a:moveTo>
                  <a:lnTo>
                    <a:pt x="6051804" y="403859"/>
                  </a:lnTo>
                  <a:lnTo>
                    <a:pt x="6051804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noFill/>
            <a:ln cap="flat" cmpd="sng" w="12700">
              <a:solidFill>
                <a:srgbClr val="4EA7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6" name="Google Shape;206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04315" y="5527547"/>
              <a:ext cx="4238244" cy="4724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p6"/>
          <p:cNvSpPr txBox="1"/>
          <p:nvPr/>
        </p:nvSpPr>
        <p:spPr>
          <a:xfrm>
            <a:off x="1175715" y="3427857"/>
            <a:ext cx="2374900" cy="2446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Local body authorities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210820" rtl="0" algn="l">
              <a:lnSpc>
                <a:spcPct val="297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Self Help Groups (SHGs)  NGOs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Tribal Welfare Department.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0" y="312420"/>
            <a:ext cx="6419215" cy="763905"/>
          </a:xfrm>
          <a:custGeom>
            <a:rect b="b" l="l" r="r" t="t"/>
            <a:pathLst>
              <a:path extrusionOk="0" h="763905" w="6419215">
                <a:moveTo>
                  <a:pt x="6419088" y="0"/>
                </a:moveTo>
                <a:lnTo>
                  <a:pt x="0" y="0"/>
                </a:lnTo>
                <a:lnTo>
                  <a:pt x="0" y="763524"/>
                </a:lnTo>
                <a:lnTo>
                  <a:pt x="6419088" y="763524"/>
                </a:lnTo>
                <a:lnTo>
                  <a:pt x="6419088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 txBox="1"/>
          <p:nvPr>
            <p:ph type="title"/>
          </p:nvPr>
        </p:nvSpPr>
        <p:spPr>
          <a:xfrm>
            <a:off x="424687" y="327482"/>
            <a:ext cx="412877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75217"/>
                </a:solidFill>
              </a:rPr>
              <a:t>Preventive Strategies</a:t>
            </a:r>
            <a:endParaRPr sz="3600"/>
          </a:p>
        </p:txBody>
      </p:sp>
      <p:sp>
        <p:nvSpPr>
          <p:cNvPr id="210" name="Google Shape;210;p6"/>
          <p:cNvSpPr/>
          <p:nvPr/>
        </p:nvSpPr>
        <p:spPr>
          <a:xfrm>
            <a:off x="702563" y="1664207"/>
            <a:ext cx="5857240" cy="802005"/>
          </a:xfrm>
          <a:custGeom>
            <a:rect b="b" l="l" r="r" t="t"/>
            <a:pathLst>
              <a:path extrusionOk="0" h="802005" w="5857240">
                <a:moveTo>
                  <a:pt x="5856732" y="0"/>
                </a:moveTo>
                <a:lnTo>
                  <a:pt x="0" y="0"/>
                </a:lnTo>
                <a:lnTo>
                  <a:pt x="0" y="520826"/>
                </a:lnTo>
                <a:lnTo>
                  <a:pt x="2828163" y="520826"/>
                </a:lnTo>
                <a:lnTo>
                  <a:pt x="2828163" y="601217"/>
                </a:lnTo>
                <a:lnTo>
                  <a:pt x="2727960" y="601217"/>
                </a:lnTo>
                <a:lnTo>
                  <a:pt x="2928366" y="801624"/>
                </a:lnTo>
                <a:lnTo>
                  <a:pt x="3128772" y="601217"/>
                </a:lnTo>
                <a:lnTo>
                  <a:pt x="3028569" y="601217"/>
                </a:lnTo>
                <a:lnTo>
                  <a:pt x="3028569" y="520826"/>
                </a:lnTo>
                <a:lnTo>
                  <a:pt x="5856732" y="520826"/>
                </a:lnTo>
                <a:lnTo>
                  <a:pt x="5856732" y="0"/>
                </a:lnTo>
                <a:close/>
              </a:path>
            </a:pathLst>
          </a:custGeom>
          <a:solidFill>
            <a:srgbClr val="C1E4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1535683" y="1690497"/>
            <a:ext cx="4193540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lang="en-US" sz="22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WARENESS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en-US" sz="22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REATION 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</a:t>
            </a: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2017)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41464" y="0"/>
            <a:ext cx="5050535" cy="333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41464" y="3520438"/>
            <a:ext cx="5050535" cy="333755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 txBox="1"/>
          <p:nvPr/>
        </p:nvSpPr>
        <p:spPr>
          <a:xfrm>
            <a:off x="7428356" y="6419303"/>
            <a:ext cx="1768475" cy="28067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635" marR="0" rtl="0" algn="l">
              <a:lnSpc>
                <a:spcPct val="115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Self Help Groups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6"/>
          <p:cNvSpPr txBox="1"/>
          <p:nvPr/>
        </p:nvSpPr>
        <p:spPr>
          <a:xfrm>
            <a:off x="7232395" y="3007867"/>
            <a:ext cx="2260600" cy="28067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63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Awareness Campaign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11168888" y="6423456"/>
            <a:ext cx="107314" cy="208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/>
          <p:nvPr/>
        </p:nvSpPr>
        <p:spPr>
          <a:xfrm>
            <a:off x="0" y="249936"/>
            <a:ext cx="8842375" cy="763905"/>
          </a:xfrm>
          <a:custGeom>
            <a:rect b="b" l="l" r="r" t="t"/>
            <a:pathLst>
              <a:path extrusionOk="0" h="763905" w="8842375">
                <a:moveTo>
                  <a:pt x="8842248" y="0"/>
                </a:moveTo>
                <a:lnTo>
                  <a:pt x="0" y="0"/>
                </a:lnTo>
                <a:lnTo>
                  <a:pt x="0" y="763523"/>
                </a:lnTo>
                <a:lnTo>
                  <a:pt x="8842248" y="763523"/>
                </a:lnTo>
                <a:lnTo>
                  <a:pt x="8842248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 txBox="1"/>
          <p:nvPr>
            <p:ph type="title"/>
          </p:nvPr>
        </p:nvSpPr>
        <p:spPr>
          <a:xfrm>
            <a:off x="389636" y="320420"/>
            <a:ext cx="7256780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217"/>
                </a:solidFill>
              </a:rPr>
              <a:t>School Screening for Hemoglobinopathies</a:t>
            </a:r>
            <a:endParaRPr sz="3200"/>
          </a:p>
        </p:txBody>
      </p:sp>
      <p:sp>
        <p:nvSpPr>
          <p:cNvPr id="223" name="Google Shape;223;p7"/>
          <p:cNvSpPr/>
          <p:nvPr/>
        </p:nvSpPr>
        <p:spPr>
          <a:xfrm>
            <a:off x="1196339" y="6179820"/>
            <a:ext cx="3560445" cy="365760"/>
          </a:xfrm>
          <a:custGeom>
            <a:rect b="b" l="l" r="r" t="t"/>
            <a:pathLst>
              <a:path extrusionOk="0" h="365759" w="3560445">
                <a:moveTo>
                  <a:pt x="3377184" y="0"/>
                </a:moveTo>
                <a:lnTo>
                  <a:pt x="0" y="0"/>
                </a:lnTo>
                <a:lnTo>
                  <a:pt x="0" y="365759"/>
                </a:lnTo>
                <a:lnTo>
                  <a:pt x="3377184" y="365759"/>
                </a:lnTo>
                <a:lnTo>
                  <a:pt x="3560064" y="182879"/>
                </a:lnTo>
                <a:lnTo>
                  <a:pt x="3377184" y="0"/>
                </a:lnTo>
                <a:close/>
              </a:path>
            </a:pathLst>
          </a:custGeom>
          <a:solidFill>
            <a:srgbClr val="155F8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7"/>
          <p:cNvGrpSpPr/>
          <p:nvPr/>
        </p:nvGrpSpPr>
        <p:grpSpPr>
          <a:xfrm>
            <a:off x="189229" y="1207261"/>
            <a:ext cx="4973828" cy="4714748"/>
            <a:chOff x="189229" y="1207261"/>
            <a:chExt cx="4973828" cy="4714748"/>
          </a:xfrm>
        </p:grpSpPr>
        <p:sp>
          <p:nvSpPr>
            <p:cNvPr id="225" name="Google Shape;225;p7"/>
            <p:cNvSpPr/>
            <p:nvPr/>
          </p:nvSpPr>
          <p:spPr>
            <a:xfrm>
              <a:off x="697992" y="3854957"/>
              <a:ext cx="3953510" cy="1944370"/>
            </a:xfrm>
            <a:custGeom>
              <a:rect b="b" l="l" r="r" t="t"/>
              <a:pathLst>
                <a:path extrusionOk="0" h="1944370" w="3953510">
                  <a:moveTo>
                    <a:pt x="3953256" y="0"/>
                  </a:moveTo>
                  <a:lnTo>
                    <a:pt x="2964815" y="0"/>
                  </a:lnTo>
                  <a:lnTo>
                    <a:pt x="2963675" y="47105"/>
                  </a:lnTo>
                  <a:lnTo>
                    <a:pt x="2960290" y="93630"/>
                  </a:lnTo>
                  <a:lnTo>
                    <a:pt x="2954713" y="139524"/>
                  </a:lnTo>
                  <a:lnTo>
                    <a:pt x="2946994" y="184737"/>
                  </a:lnTo>
                  <a:lnTo>
                    <a:pt x="2937186" y="229216"/>
                  </a:lnTo>
                  <a:lnTo>
                    <a:pt x="2925341" y="272913"/>
                  </a:lnTo>
                  <a:lnTo>
                    <a:pt x="2911509" y="315775"/>
                  </a:lnTo>
                  <a:lnTo>
                    <a:pt x="2895744" y="357751"/>
                  </a:lnTo>
                  <a:lnTo>
                    <a:pt x="2878096" y="398792"/>
                  </a:lnTo>
                  <a:lnTo>
                    <a:pt x="2858618" y="438846"/>
                  </a:lnTo>
                  <a:lnTo>
                    <a:pt x="2837361" y="477863"/>
                  </a:lnTo>
                  <a:lnTo>
                    <a:pt x="2814377" y="515791"/>
                  </a:lnTo>
                  <a:lnTo>
                    <a:pt x="2789718" y="552579"/>
                  </a:lnTo>
                  <a:lnTo>
                    <a:pt x="2763435" y="588177"/>
                  </a:lnTo>
                  <a:lnTo>
                    <a:pt x="2735581" y="622535"/>
                  </a:lnTo>
                  <a:lnTo>
                    <a:pt x="2706207" y="655601"/>
                  </a:lnTo>
                  <a:lnTo>
                    <a:pt x="2675366" y="687324"/>
                  </a:lnTo>
                  <a:lnTo>
                    <a:pt x="2643108" y="717653"/>
                  </a:lnTo>
                  <a:lnTo>
                    <a:pt x="2609485" y="746538"/>
                  </a:lnTo>
                  <a:lnTo>
                    <a:pt x="2574550" y="773928"/>
                  </a:lnTo>
                  <a:lnTo>
                    <a:pt x="2538354" y="799772"/>
                  </a:lnTo>
                  <a:lnTo>
                    <a:pt x="2500949" y="824019"/>
                  </a:lnTo>
                  <a:lnTo>
                    <a:pt x="2462386" y="846619"/>
                  </a:lnTo>
                  <a:lnTo>
                    <a:pt x="2422718" y="867520"/>
                  </a:lnTo>
                  <a:lnTo>
                    <a:pt x="2381997" y="886672"/>
                  </a:lnTo>
                  <a:lnTo>
                    <a:pt x="2340273" y="904023"/>
                  </a:lnTo>
                  <a:lnTo>
                    <a:pt x="2297599" y="919524"/>
                  </a:lnTo>
                  <a:lnTo>
                    <a:pt x="2254027" y="933123"/>
                  </a:lnTo>
                  <a:lnTo>
                    <a:pt x="2209608" y="944769"/>
                  </a:lnTo>
                  <a:lnTo>
                    <a:pt x="2164395" y="954411"/>
                  </a:lnTo>
                  <a:lnTo>
                    <a:pt x="2118438" y="962000"/>
                  </a:lnTo>
                  <a:lnTo>
                    <a:pt x="2071790" y="967483"/>
                  </a:lnTo>
                  <a:lnTo>
                    <a:pt x="2024503" y="970810"/>
                  </a:lnTo>
                  <a:lnTo>
                    <a:pt x="1976627" y="971931"/>
                  </a:lnTo>
                  <a:lnTo>
                    <a:pt x="1928731" y="970810"/>
                  </a:lnTo>
                  <a:lnTo>
                    <a:pt x="1881424" y="967483"/>
                  </a:lnTo>
                  <a:lnTo>
                    <a:pt x="1834758" y="962000"/>
                  </a:lnTo>
                  <a:lnTo>
                    <a:pt x="1788786" y="954411"/>
                  </a:lnTo>
                  <a:lnTo>
                    <a:pt x="1743558" y="944769"/>
                  </a:lnTo>
                  <a:lnTo>
                    <a:pt x="1699126" y="933123"/>
                  </a:lnTo>
                  <a:lnTo>
                    <a:pt x="1655543" y="919524"/>
                  </a:lnTo>
                  <a:lnTo>
                    <a:pt x="1612859" y="904023"/>
                  </a:lnTo>
                  <a:lnTo>
                    <a:pt x="1571127" y="886672"/>
                  </a:lnTo>
                  <a:lnTo>
                    <a:pt x="1530398" y="867520"/>
                  </a:lnTo>
                  <a:lnTo>
                    <a:pt x="1490725" y="846619"/>
                  </a:lnTo>
                  <a:lnTo>
                    <a:pt x="1452157" y="824019"/>
                  </a:lnTo>
                  <a:lnTo>
                    <a:pt x="1414748" y="799772"/>
                  </a:lnTo>
                  <a:lnTo>
                    <a:pt x="1378550" y="773928"/>
                  </a:lnTo>
                  <a:lnTo>
                    <a:pt x="1343613" y="746538"/>
                  </a:lnTo>
                  <a:lnTo>
                    <a:pt x="1309989" y="717653"/>
                  </a:lnTo>
                  <a:lnTo>
                    <a:pt x="1277731" y="687324"/>
                  </a:lnTo>
                  <a:lnTo>
                    <a:pt x="1246889" y="655601"/>
                  </a:lnTo>
                  <a:lnTo>
                    <a:pt x="1217516" y="622535"/>
                  </a:lnTo>
                  <a:lnTo>
                    <a:pt x="1189664" y="588177"/>
                  </a:lnTo>
                  <a:lnTo>
                    <a:pt x="1163383" y="552579"/>
                  </a:lnTo>
                  <a:lnTo>
                    <a:pt x="1138726" y="515791"/>
                  </a:lnTo>
                  <a:lnTo>
                    <a:pt x="1115745" y="477863"/>
                  </a:lnTo>
                  <a:lnTo>
                    <a:pt x="1094490" y="438846"/>
                  </a:lnTo>
                  <a:lnTo>
                    <a:pt x="1075015" y="398792"/>
                  </a:lnTo>
                  <a:lnTo>
                    <a:pt x="1057370" y="357751"/>
                  </a:lnTo>
                  <a:lnTo>
                    <a:pt x="1041607" y="315775"/>
                  </a:lnTo>
                  <a:lnTo>
                    <a:pt x="1027778" y="272913"/>
                  </a:lnTo>
                  <a:lnTo>
                    <a:pt x="1015935" y="229216"/>
                  </a:lnTo>
                  <a:lnTo>
                    <a:pt x="1006129" y="184737"/>
                  </a:lnTo>
                  <a:lnTo>
                    <a:pt x="998412" y="139524"/>
                  </a:lnTo>
                  <a:lnTo>
                    <a:pt x="992836" y="93630"/>
                  </a:lnTo>
                  <a:lnTo>
                    <a:pt x="989453" y="47105"/>
                  </a:lnTo>
                  <a:lnTo>
                    <a:pt x="988313" y="0"/>
                  </a:lnTo>
                  <a:lnTo>
                    <a:pt x="0" y="0"/>
                  </a:lnTo>
                  <a:lnTo>
                    <a:pt x="589" y="47936"/>
                  </a:lnTo>
                  <a:lnTo>
                    <a:pt x="2347" y="95586"/>
                  </a:lnTo>
                  <a:lnTo>
                    <a:pt x="5261" y="142939"/>
                  </a:lnTo>
                  <a:lnTo>
                    <a:pt x="9318" y="189979"/>
                  </a:lnTo>
                  <a:lnTo>
                    <a:pt x="14503" y="236694"/>
                  </a:lnTo>
                  <a:lnTo>
                    <a:pt x="20803" y="283071"/>
                  </a:lnTo>
                  <a:lnTo>
                    <a:pt x="28205" y="329096"/>
                  </a:lnTo>
                  <a:lnTo>
                    <a:pt x="36695" y="374756"/>
                  </a:lnTo>
                  <a:lnTo>
                    <a:pt x="46259" y="420038"/>
                  </a:lnTo>
                  <a:lnTo>
                    <a:pt x="56885" y="464928"/>
                  </a:lnTo>
                  <a:lnTo>
                    <a:pt x="68558" y="509413"/>
                  </a:lnTo>
                  <a:lnTo>
                    <a:pt x="81265" y="553480"/>
                  </a:lnTo>
                  <a:lnTo>
                    <a:pt x="94993" y="597116"/>
                  </a:lnTo>
                  <a:lnTo>
                    <a:pt x="109727" y="640306"/>
                  </a:lnTo>
                  <a:lnTo>
                    <a:pt x="125455" y="683038"/>
                  </a:lnTo>
                  <a:lnTo>
                    <a:pt x="142163" y="725299"/>
                  </a:lnTo>
                  <a:lnTo>
                    <a:pt x="159837" y="767075"/>
                  </a:lnTo>
                  <a:lnTo>
                    <a:pt x="178464" y="808353"/>
                  </a:lnTo>
                  <a:lnTo>
                    <a:pt x="198030" y="849120"/>
                  </a:lnTo>
                  <a:lnTo>
                    <a:pt x="218522" y="889362"/>
                  </a:lnTo>
                  <a:lnTo>
                    <a:pt x="239926" y="929066"/>
                  </a:lnTo>
                  <a:lnTo>
                    <a:pt x="262229" y="968219"/>
                  </a:lnTo>
                  <a:lnTo>
                    <a:pt x="285417" y="1006807"/>
                  </a:lnTo>
                  <a:lnTo>
                    <a:pt x="309476" y="1044818"/>
                  </a:lnTo>
                  <a:lnTo>
                    <a:pt x="334394" y="1082237"/>
                  </a:lnTo>
                  <a:lnTo>
                    <a:pt x="360156" y="1119052"/>
                  </a:lnTo>
                  <a:lnTo>
                    <a:pt x="386750" y="1155249"/>
                  </a:lnTo>
                  <a:lnTo>
                    <a:pt x="414161" y="1190814"/>
                  </a:lnTo>
                  <a:lnTo>
                    <a:pt x="442376" y="1225736"/>
                  </a:lnTo>
                  <a:lnTo>
                    <a:pt x="471381" y="1260000"/>
                  </a:lnTo>
                  <a:lnTo>
                    <a:pt x="501163" y="1293593"/>
                  </a:lnTo>
                  <a:lnTo>
                    <a:pt x="531709" y="1326501"/>
                  </a:lnTo>
                  <a:lnTo>
                    <a:pt x="563004" y="1358712"/>
                  </a:lnTo>
                  <a:lnTo>
                    <a:pt x="595036" y="1390213"/>
                  </a:lnTo>
                  <a:lnTo>
                    <a:pt x="627791" y="1420989"/>
                  </a:lnTo>
                  <a:lnTo>
                    <a:pt x="661255" y="1451027"/>
                  </a:lnTo>
                  <a:lnTo>
                    <a:pt x="695415" y="1480315"/>
                  </a:lnTo>
                  <a:lnTo>
                    <a:pt x="730256" y="1508839"/>
                  </a:lnTo>
                  <a:lnTo>
                    <a:pt x="765767" y="1536585"/>
                  </a:lnTo>
                  <a:lnTo>
                    <a:pt x="801933" y="1563541"/>
                  </a:lnTo>
                  <a:lnTo>
                    <a:pt x="838740" y="1589692"/>
                  </a:lnTo>
                  <a:lnTo>
                    <a:pt x="876176" y="1615026"/>
                  </a:lnTo>
                  <a:lnTo>
                    <a:pt x="914226" y="1639530"/>
                  </a:lnTo>
                  <a:lnTo>
                    <a:pt x="952877" y="1663190"/>
                  </a:lnTo>
                  <a:lnTo>
                    <a:pt x="992116" y="1685993"/>
                  </a:lnTo>
                  <a:lnTo>
                    <a:pt x="1031929" y="1707925"/>
                  </a:lnTo>
                  <a:lnTo>
                    <a:pt x="1072302" y="1728973"/>
                  </a:lnTo>
                  <a:lnTo>
                    <a:pt x="1113222" y="1749125"/>
                  </a:lnTo>
                  <a:lnTo>
                    <a:pt x="1154675" y="1768366"/>
                  </a:lnTo>
                  <a:lnTo>
                    <a:pt x="1196649" y="1786683"/>
                  </a:lnTo>
                  <a:lnTo>
                    <a:pt x="1239129" y="1804063"/>
                  </a:lnTo>
                  <a:lnTo>
                    <a:pt x="1282101" y="1820493"/>
                  </a:lnTo>
                  <a:lnTo>
                    <a:pt x="1325553" y="1835959"/>
                  </a:lnTo>
                  <a:lnTo>
                    <a:pt x="1369471" y="1850449"/>
                  </a:lnTo>
                  <a:lnTo>
                    <a:pt x="1413840" y="1863948"/>
                  </a:lnTo>
                  <a:lnTo>
                    <a:pt x="1458649" y="1876444"/>
                  </a:lnTo>
                  <a:lnTo>
                    <a:pt x="1503883" y="1887923"/>
                  </a:lnTo>
                  <a:lnTo>
                    <a:pt x="1549528" y="1898371"/>
                  </a:lnTo>
                  <a:lnTo>
                    <a:pt x="1595571" y="1907777"/>
                  </a:lnTo>
                  <a:lnTo>
                    <a:pt x="1641999" y="1916126"/>
                  </a:lnTo>
                  <a:lnTo>
                    <a:pt x="1688798" y="1923404"/>
                  </a:lnTo>
                  <a:lnTo>
                    <a:pt x="1735955" y="1929600"/>
                  </a:lnTo>
                  <a:lnTo>
                    <a:pt x="1783456" y="1934698"/>
                  </a:lnTo>
                  <a:lnTo>
                    <a:pt x="1831287" y="1938687"/>
                  </a:lnTo>
                  <a:lnTo>
                    <a:pt x="1879435" y="1941553"/>
                  </a:lnTo>
                  <a:lnTo>
                    <a:pt x="1927886" y="1943282"/>
                  </a:lnTo>
                  <a:lnTo>
                    <a:pt x="1976627" y="1943862"/>
                  </a:lnTo>
                  <a:lnTo>
                    <a:pt x="2025363" y="1943282"/>
                  </a:lnTo>
                  <a:lnTo>
                    <a:pt x="2073810" y="1941553"/>
                  </a:lnTo>
                  <a:lnTo>
                    <a:pt x="2121953" y="1938687"/>
                  </a:lnTo>
                  <a:lnTo>
                    <a:pt x="2169779" y="1934698"/>
                  </a:lnTo>
                  <a:lnTo>
                    <a:pt x="2217276" y="1929600"/>
                  </a:lnTo>
                  <a:lnTo>
                    <a:pt x="2264428" y="1923404"/>
                  </a:lnTo>
                  <a:lnTo>
                    <a:pt x="2311224" y="1916126"/>
                  </a:lnTo>
                  <a:lnTo>
                    <a:pt x="2357648" y="1907777"/>
                  </a:lnTo>
                  <a:lnTo>
                    <a:pt x="2403689" y="1898371"/>
                  </a:lnTo>
                  <a:lnTo>
                    <a:pt x="2449331" y="1887923"/>
                  </a:lnTo>
                  <a:lnTo>
                    <a:pt x="2494562" y="1876444"/>
                  </a:lnTo>
                  <a:lnTo>
                    <a:pt x="2539369" y="1863948"/>
                  </a:lnTo>
                  <a:lnTo>
                    <a:pt x="2583736" y="1850449"/>
                  </a:lnTo>
                  <a:lnTo>
                    <a:pt x="2627652" y="1835959"/>
                  </a:lnTo>
                  <a:lnTo>
                    <a:pt x="2671103" y="1820493"/>
                  </a:lnTo>
                  <a:lnTo>
                    <a:pt x="2714074" y="1804063"/>
                  </a:lnTo>
                  <a:lnTo>
                    <a:pt x="2756552" y="1786683"/>
                  </a:lnTo>
                  <a:lnTo>
                    <a:pt x="2798525" y="1768366"/>
                  </a:lnTo>
                  <a:lnTo>
                    <a:pt x="2839978" y="1749125"/>
                  </a:lnTo>
                  <a:lnTo>
                    <a:pt x="2880897" y="1728973"/>
                  </a:lnTo>
                  <a:lnTo>
                    <a:pt x="2921270" y="1707925"/>
                  </a:lnTo>
                  <a:lnTo>
                    <a:pt x="2961083" y="1685993"/>
                  </a:lnTo>
                  <a:lnTo>
                    <a:pt x="3000321" y="1663190"/>
                  </a:lnTo>
                  <a:lnTo>
                    <a:pt x="3038973" y="1639530"/>
                  </a:lnTo>
                  <a:lnTo>
                    <a:pt x="3077023" y="1615026"/>
                  </a:lnTo>
                  <a:lnTo>
                    <a:pt x="3114459" y="1589692"/>
                  </a:lnTo>
                  <a:lnTo>
                    <a:pt x="3151267" y="1563541"/>
                  </a:lnTo>
                  <a:lnTo>
                    <a:pt x="3187434" y="1536585"/>
                  </a:lnTo>
                  <a:lnTo>
                    <a:pt x="3222946" y="1508839"/>
                  </a:lnTo>
                  <a:lnTo>
                    <a:pt x="3257788" y="1480315"/>
                  </a:lnTo>
                  <a:lnTo>
                    <a:pt x="3291949" y="1451027"/>
                  </a:lnTo>
                  <a:lnTo>
                    <a:pt x="3325415" y="1420989"/>
                  </a:lnTo>
                  <a:lnTo>
                    <a:pt x="3358171" y="1390213"/>
                  </a:lnTo>
                  <a:lnTo>
                    <a:pt x="3390204" y="1358712"/>
                  </a:lnTo>
                  <a:lnTo>
                    <a:pt x="3421501" y="1326501"/>
                  </a:lnTo>
                  <a:lnTo>
                    <a:pt x="3452048" y="1293593"/>
                  </a:lnTo>
                  <a:lnTo>
                    <a:pt x="3481832" y="1260000"/>
                  </a:lnTo>
                  <a:lnTo>
                    <a:pt x="3510839" y="1225736"/>
                  </a:lnTo>
                  <a:lnTo>
                    <a:pt x="3539056" y="1190814"/>
                  </a:lnTo>
                  <a:lnTo>
                    <a:pt x="3566468" y="1155249"/>
                  </a:lnTo>
                  <a:lnTo>
                    <a:pt x="3593063" y="1119052"/>
                  </a:lnTo>
                  <a:lnTo>
                    <a:pt x="3618828" y="1082237"/>
                  </a:lnTo>
                  <a:lnTo>
                    <a:pt x="3643747" y="1044818"/>
                  </a:lnTo>
                  <a:lnTo>
                    <a:pt x="3667809" y="1006807"/>
                  </a:lnTo>
                  <a:lnTo>
                    <a:pt x="3690999" y="968219"/>
                  </a:lnTo>
                  <a:lnTo>
                    <a:pt x="3713303" y="929066"/>
                  </a:lnTo>
                  <a:lnTo>
                    <a:pt x="3734709" y="889362"/>
                  </a:lnTo>
                  <a:lnTo>
                    <a:pt x="3755203" y="849120"/>
                  </a:lnTo>
                  <a:lnTo>
                    <a:pt x="3774771" y="808353"/>
                  </a:lnTo>
                  <a:lnTo>
                    <a:pt x="3793400" y="767075"/>
                  </a:lnTo>
                  <a:lnTo>
                    <a:pt x="3811076" y="725299"/>
                  </a:lnTo>
                  <a:lnTo>
                    <a:pt x="3827785" y="683038"/>
                  </a:lnTo>
                  <a:lnTo>
                    <a:pt x="3843515" y="640306"/>
                  </a:lnTo>
                  <a:lnTo>
                    <a:pt x="3858251" y="597116"/>
                  </a:lnTo>
                  <a:lnTo>
                    <a:pt x="3871980" y="553480"/>
                  </a:lnTo>
                  <a:lnTo>
                    <a:pt x="3884688" y="509413"/>
                  </a:lnTo>
                  <a:lnTo>
                    <a:pt x="3896363" y="464928"/>
                  </a:lnTo>
                  <a:lnTo>
                    <a:pt x="3906990" y="420038"/>
                  </a:lnTo>
                  <a:lnTo>
                    <a:pt x="3916555" y="374756"/>
                  </a:lnTo>
                  <a:lnTo>
                    <a:pt x="3925046" y="329096"/>
                  </a:lnTo>
                  <a:lnTo>
                    <a:pt x="3932449" y="283071"/>
                  </a:lnTo>
                  <a:lnTo>
                    <a:pt x="3938750" y="236694"/>
                  </a:lnTo>
                  <a:lnTo>
                    <a:pt x="3943936" y="189979"/>
                  </a:lnTo>
                  <a:lnTo>
                    <a:pt x="3947993" y="142939"/>
                  </a:lnTo>
                  <a:lnTo>
                    <a:pt x="3950908" y="95586"/>
                  </a:lnTo>
                  <a:lnTo>
                    <a:pt x="3952666" y="47936"/>
                  </a:lnTo>
                  <a:lnTo>
                    <a:pt x="3953256" y="0"/>
                  </a:lnTo>
                  <a:close/>
                </a:path>
              </a:pathLst>
            </a:custGeom>
            <a:solidFill>
              <a:srgbClr val="D9F1D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6" name="Google Shape;226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9229" y="1207261"/>
              <a:ext cx="4973828" cy="47147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7" name="Google Shape;227;p7"/>
          <p:cNvSpPr txBox="1"/>
          <p:nvPr/>
        </p:nvSpPr>
        <p:spPr>
          <a:xfrm>
            <a:off x="1743836" y="6211925"/>
            <a:ext cx="229489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30 Blocks – 14 Districts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2046985" y="3210305"/>
            <a:ext cx="1257935" cy="1031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0475">
            <a:spAutoFit/>
          </a:bodyPr>
          <a:lstStyle/>
          <a:p>
            <a:pPr indent="-3175" lvl="0" marL="38100" marR="3048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Children between  6</a:t>
            </a:r>
            <a:r>
              <a:rPr baseline="30000" lang="en-US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 </a:t>
            </a:r>
            <a:r>
              <a:rPr lang="en-US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to 12</a:t>
            </a:r>
            <a:r>
              <a:rPr baseline="30000" lang="en-US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 </a:t>
            </a:r>
            <a:r>
              <a:rPr lang="en-US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std in  Govt &amp; Govt aided  schools and  unmarried school  dropouts &gt;14 years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2241550" y="1228420"/>
            <a:ext cx="866775" cy="1196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100">
            <a:spAutoFit/>
          </a:bodyPr>
          <a:lstStyle/>
          <a:p>
            <a:pPr indent="634" lvl="0" marL="12700" marR="508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Blood  Sampling by  Tribal MMU /  RBSK team at  school after  informed  consent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4105402" y="2788158"/>
            <a:ext cx="813435" cy="702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000">
            <a:spAutoFit/>
          </a:bodyPr>
          <a:lstStyle/>
          <a:p>
            <a:pPr indent="-1269" lvl="0" marL="48895" marR="41275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CBC,  NESTROFT,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soulblity test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at PHC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3362959" y="4829047"/>
            <a:ext cx="895985" cy="867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0475">
            <a:spAutoFit/>
          </a:bodyPr>
          <a:lstStyle/>
          <a:p>
            <a:pPr indent="-635" lvl="0" marL="12700" marR="508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+ve Samples  transported to  Medical  Colleges for  HPLC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1131214" y="4746752"/>
            <a:ext cx="819150" cy="1031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0475">
            <a:spAutoFit/>
          </a:bodyPr>
          <a:lstStyle/>
          <a:p>
            <a:pPr indent="0" lvl="0" marL="12700" marR="508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Cascade  screening of  family  members of  children who  tested +ve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7"/>
          <p:cNvSpPr txBox="1"/>
          <p:nvPr/>
        </p:nvSpPr>
        <p:spPr>
          <a:xfrm>
            <a:off x="461568" y="2952750"/>
            <a:ext cx="753745" cy="373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000">
            <a:spAutoFit/>
          </a:bodyPr>
          <a:lstStyle/>
          <a:p>
            <a:pPr indent="123189" lvl="0" marL="12700" marR="508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Genetic  Counselling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p7"/>
          <p:cNvSpPr/>
          <p:nvPr/>
        </p:nvSpPr>
        <p:spPr>
          <a:xfrm>
            <a:off x="5424678" y="1331213"/>
            <a:ext cx="2651760" cy="917575"/>
          </a:xfrm>
          <a:custGeom>
            <a:rect b="b" l="l" r="r" t="t"/>
            <a:pathLst>
              <a:path extrusionOk="0" h="917575" w="2651759">
                <a:moveTo>
                  <a:pt x="0" y="152908"/>
                </a:moveTo>
                <a:lnTo>
                  <a:pt x="7794" y="104574"/>
                </a:lnTo>
                <a:lnTo>
                  <a:pt x="29500" y="62599"/>
                </a:lnTo>
                <a:lnTo>
                  <a:pt x="62599" y="29500"/>
                </a:lnTo>
                <a:lnTo>
                  <a:pt x="104574" y="7794"/>
                </a:lnTo>
                <a:lnTo>
                  <a:pt x="152908" y="0"/>
                </a:lnTo>
                <a:lnTo>
                  <a:pt x="2498852" y="0"/>
                </a:lnTo>
                <a:lnTo>
                  <a:pt x="2547185" y="7794"/>
                </a:lnTo>
                <a:lnTo>
                  <a:pt x="2589160" y="29500"/>
                </a:lnTo>
                <a:lnTo>
                  <a:pt x="2622259" y="62599"/>
                </a:lnTo>
                <a:lnTo>
                  <a:pt x="2643965" y="104574"/>
                </a:lnTo>
                <a:lnTo>
                  <a:pt x="2651760" y="152908"/>
                </a:lnTo>
                <a:lnTo>
                  <a:pt x="2651760" y="764539"/>
                </a:lnTo>
                <a:lnTo>
                  <a:pt x="2643965" y="812873"/>
                </a:lnTo>
                <a:lnTo>
                  <a:pt x="2622259" y="854848"/>
                </a:lnTo>
                <a:lnTo>
                  <a:pt x="2589160" y="887947"/>
                </a:lnTo>
                <a:lnTo>
                  <a:pt x="2547185" y="909653"/>
                </a:lnTo>
                <a:lnTo>
                  <a:pt x="2498852" y="917448"/>
                </a:lnTo>
                <a:lnTo>
                  <a:pt x="152908" y="917448"/>
                </a:lnTo>
                <a:lnTo>
                  <a:pt x="104574" y="909653"/>
                </a:lnTo>
                <a:lnTo>
                  <a:pt x="62599" y="887947"/>
                </a:lnTo>
                <a:lnTo>
                  <a:pt x="29500" y="854848"/>
                </a:lnTo>
                <a:lnTo>
                  <a:pt x="7794" y="812873"/>
                </a:lnTo>
                <a:lnTo>
                  <a:pt x="0" y="764539"/>
                </a:lnTo>
                <a:lnTo>
                  <a:pt x="0" y="152908"/>
                </a:lnTo>
                <a:close/>
              </a:path>
            </a:pathLst>
          </a:custGeom>
          <a:noFill/>
          <a:ln cap="flat" cmpd="sng" w="25400">
            <a:solidFill>
              <a:srgbClr val="BEBE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5517896" y="1443354"/>
            <a:ext cx="2398395" cy="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Since 2017, </a:t>
            </a:r>
            <a:r>
              <a:rPr b="1" lang="en-US" sz="2400">
                <a:solidFill>
                  <a:srgbClr val="186B23"/>
                </a:solidFill>
                <a:latin typeface="Trebuchet MS"/>
                <a:ea typeface="Trebuchet MS"/>
                <a:cs typeface="Trebuchet MS"/>
                <a:sym typeface="Trebuchet MS"/>
              </a:rPr>
              <a:t>1.23 Lakh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marR="0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school children screened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6" name="Google Shape;236;p7"/>
          <p:cNvSpPr/>
          <p:nvPr/>
        </p:nvSpPr>
        <p:spPr>
          <a:xfrm>
            <a:off x="5424678" y="2388870"/>
            <a:ext cx="2651760" cy="917575"/>
          </a:xfrm>
          <a:custGeom>
            <a:rect b="b" l="l" r="r" t="t"/>
            <a:pathLst>
              <a:path extrusionOk="0" h="917575" w="2651759">
                <a:moveTo>
                  <a:pt x="0" y="152907"/>
                </a:moveTo>
                <a:lnTo>
                  <a:pt x="7794" y="104574"/>
                </a:lnTo>
                <a:lnTo>
                  <a:pt x="29500" y="62599"/>
                </a:lnTo>
                <a:lnTo>
                  <a:pt x="62599" y="29500"/>
                </a:lnTo>
                <a:lnTo>
                  <a:pt x="104574" y="7794"/>
                </a:lnTo>
                <a:lnTo>
                  <a:pt x="152908" y="0"/>
                </a:lnTo>
                <a:lnTo>
                  <a:pt x="2498852" y="0"/>
                </a:lnTo>
                <a:lnTo>
                  <a:pt x="2547185" y="7794"/>
                </a:lnTo>
                <a:lnTo>
                  <a:pt x="2589160" y="29500"/>
                </a:lnTo>
                <a:lnTo>
                  <a:pt x="2622259" y="62599"/>
                </a:lnTo>
                <a:lnTo>
                  <a:pt x="2643965" y="104574"/>
                </a:lnTo>
                <a:lnTo>
                  <a:pt x="2651760" y="152907"/>
                </a:lnTo>
                <a:lnTo>
                  <a:pt x="2651760" y="764539"/>
                </a:lnTo>
                <a:lnTo>
                  <a:pt x="2643965" y="812873"/>
                </a:lnTo>
                <a:lnTo>
                  <a:pt x="2622259" y="854848"/>
                </a:lnTo>
                <a:lnTo>
                  <a:pt x="2589160" y="887947"/>
                </a:lnTo>
                <a:lnTo>
                  <a:pt x="2547185" y="909653"/>
                </a:lnTo>
                <a:lnTo>
                  <a:pt x="2498852" y="917447"/>
                </a:lnTo>
                <a:lnTo>
                  <a:pt x="152908" y="917447"/>
                </a:lnTo>
                <a:lnTo>
                  <a:pt x="104574" y="909653"/>
                </a:lnTo>
                <a:lnTo>
                  <a:pt x="62599" y="887947"/>
                </a:lnTo>
                <a:lnTo>
                  <a:pt x="29500" y="854848"/>
                </a:lnTo>
                <a:lnTo>
                  <a:pt x="7794" y="812873"/>
                </a:lnTo>
                <a:lnTo>
                  <a:pt x="0" y="764539"/>
                </a:lnTo>
                <a:lnTo>
                  <a:pt x="0" y="152907"/>
                </a:lnTo>
                <a:close/>
              </a:path>
            </a:pathLst>
          </a:custGeom>
          <a:noFill/>
          <a:ln cap="flat" cmpd="sng" w="25400">
            <a:solidFill>
              <a:srgbClr val="BEBE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7"/>
          <p:cNvSpPr txBox="1"/>
          <p:nvPr/>
        </p:nvSpPr>
        <p:spPr>
          <a:xfrm>
            <a:off x="5548376" y="2501900"/>
            <a:ext cx="1845945" cy="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86B23"/>
                </a:solidFill>
                <a:latin typeface="Trebuchet MS"/>
                <a:ea typeface="Trebuchet MS"/>
                <a:cs typeface="Trebuchet MS"/>
                <a:sym typeface="Trebuchet MS"/>
              </a:rPr>
              <a:t>10,635 (8.5%)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marR="0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positive identified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8" name="Google Shape;238;p7"/>
          <p:cNvSpPr/>
          <p:nvPr/>
        </p:nvSpPr>
        <p:spPr>
          <a:xfrm>
            <a:off x="5424678" y="3448050"/>
            <a:ext cx="2651760" cy="917575"/>
          </a:xfrm>
          <a:custGeom>
            <a:rect b="b" l="l" r="r" t="t"/>
            <a:pathLst>
              <a:path extrusionOk="0" h="917575" w="2651759">
                <a:moveTo>
                  <a:pt x="0" y="152908"/>
                </a:moveTo>
                <a:lnTo>
                  <a:pt x="7794" y="104574"/>
                </a:lnTo>
                <a:lnTo>
                  <a:pt x="29500" y="62599"/>
                </a:lnTo>
                <a:lnTo>
                  <a:pt x="62599" y="29500"/>
                </a:lnTo>
                <a:lnTo>
                  <a:pt x="104574" y="7794"/>
                </a:lnTo>
                <a:lnTo>
                  <a:pt x="152908" y="0"/>
                </a:lnTo>
                <a:lnTo>
                  <a:pt x="2498852" y="0"/>
                </a:lnTo>
                <a:lnTo>
                  <a:pt x="2547185" y="7794"/>
                </a:lnTo>
                <a:lnTo>
                  <a:pt x="2589160" y="29500"/>
                </a:lnTo>
                <a:lnTo>
                  <a:pt x="2622259" y="62599"/>
                </a:lnTo>
                <a:lnTo>
                  <a:pt x="2643965" y="104574"/>
                </a:lnTo>
                <a:lnTo>
                  <a:pt x="2651760" y="152908"/>
                </a:lnTo>
                <a:lnTo>
                  <a:pt x="2651760" y="764539"/>
                </a:lnTo>
                <a:lnTo>
                  <a:pt x="2643965" y="812873"/>
                </a:lnTo>
                <a:lnTo>
                  <a:pt x="2622259" y="854848"/>
                </a:lnTo>
                <a:lnTo>
                  <a:pt x="2589160" y="887947"/>
                </a:lnTo>
                <a:lnTo>
                  <a:pt x="2547185" y="909653"/>
                </a:lnTo>
                <a:lnTo>
                  <a:pt x="2498852" y="917448"/>
                </a:lnTo>
                <a:lnTo>
                  <a:pt x="152908" y="917448"/>
                </a:lnTo>
                <a:lnTo>
                  <a:pt x="104574" y="909653"/>
                </a:lnTo>
                <a:lnTo>
                  <a:pt x="62599" y="887947"/>
                </a:lnTo>
                <a:lnTo>
                  <a:pt x="29500" y="854848"/>
                </a:lnTo>
                <a:lnTo>
                  <a:pt x="7794" y="812873"/>
                </a:lnTo>
                <a:lnTo>
                  <a:pt x="0" y="764539"/>
                </a:lnTo>
                <a:lnTo>
                  <a:pt x="0" y="152908"/>
                </a:lnTo>
                <a:close/>
              </a:path>
            </a:pathLst>
          </a:custGeom>
          <a:noFill/>
          <a:ln cap="flat" cmpd="sng" w="25400">
            <a:solidFill>
              <a:srgbClr val="BEBE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7"/>
          <p:cNvSpPr txBox="1"/>
          <p:nvPr/>
        </p:nvSpPr>
        <p:spPr>
          <a:xfrm>
            <a:off x="5548376" y="3560445"/>
            <a:ext cx="2057400" cy="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0" lvl="0" marL="12700" marR="5080" rtl="0" algn="l">
              <a:lnSpc>
                <a:spcPct val="95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86B23"/>
                </a:solidFill>
                <a:latin typeface="Trebuchet MS"/>
                <a:ea typeface="Trebuchet MS"/>
                <a:cs typeface="Trebuchet MS"/>
                <a:sym typeface="Trebuchet MS"/>
              </a:rPr>
              <a:t>3,167 SCA </a:t>
            </a:r>
            <a:r>
              <a:rPr lang="en-US" sz="18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&amp; </a:t>
            </a:r>
            <a:r>
              <a:rPr lang="en-US" sz="16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Trait  identified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5424678" y="4505705"/>
            <a:ext cx="2651760" cy="917575"/>
          </a:xfrm>
          <a:custGeom>
            <a:rect b="b" l="l" r="r" t="t"/>
            <a:pathLst>
              <a:path extrusionOk="0" h="917575" w="2651759">
                <a:moveTo>
                  <a:pt x="0" y="152908"/>
                </a:moveTo>
                <a:lnTo>
                  <a:pt x="7794" y="104574"/>
                </a:lnTo>
                <a:lnTo>
                  <a:pt x="29500" y="62599"/>
                </a:lnTo>
                <a:lnTo>
                  <a:pt x="62599" y="29500"/>
                </a:lnTo>
                <a:lnTo>
                  <a:pt x="104574" y="7794"/>
                </a:lnTo>
                <a:lnTo>
                  <a:pt x="152908" y="0"/>
                </a:lnTo>
                <a:lnTo>
                  <a:pt x="2498852" y="0"/>
                </a:lnTo>
                <a:lnTo>
                  <a:pt x="2547185" y="7794"/>
                </a:lnTo>
                <a:lnTo>
                  <a:pt x="2589160" y="29500"/>
                </a:lnTo>
                <a:lnTo>
                  <a:pt x="2622259" y="62599"/>
                </a:lnTo>
                <a:lnTo>
                  <a:pt x="2643965" y="104574"/>
                </a:lnTo>
                <a:lnTo>
                  <a:pt x="2651760" y="152908"/>
                </a:lnTo>
                <a:lnTo>
                  <a:pt x="2651760" y="764540"/>
                </a:lnTo>
                <a:lnTo>
                  <a:pt x="2643965" y="812873"/>
                </a:lnTo>
                <a:lnTo>
                  <a:pt x="2622259" y="854848"/>
                </a:lnTo>
                <a:lnTo>
                  <a:pt x="2589160" y="887947"/>
                </a:lnTo>
                <a:lnTo>
                  <a:pt x="2547185" y="909653"/>
                </a:lnTo>
                <a:lnTo>
                  <a:pt x="2498852" y="917448"/>
                </a:lnTo>
                <a:lnTo>
                  <a:pt x="152908" y="917448"/>
                </a:lnTo>
                <a:lnTo>
                  <a:pt x="104574" y="909653"/>
                </a:lnTo>
                <a:lnTo>
                  <a:pt x="62599" y="887947"/>
                </a:lnTo>
                <a:lnTo>
                  <a:pt x="29500" y="854848"/>
                </a:lnTo>
                <a:lnTo>
                  <a:pt x="7794" y="812873"/>
                </a:lnTo>
                <a:lnTo>
                  <a:pt x="0" y="764540"/>
                </a:lnTo>
                <a:lnTo>
                  <a:pt x="0" y="152908"/>
                </a:lnTo>
                <a:close/>
              </a:path>
            </a:pathLst>
          </a:custGeom>
          <a:noFill/>
          <a:ln cap="flat" cmpd="sng" w="25400">
            <a:solidFill>
              <a:srgbClr val="BEBE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5548376" y="4451730"/>
            <a:ext cx="2199005" cy="956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86B23"/>
                </a:solidFill>
                <a:latin typeface="Trebuchet MS"/>
                <a:ea typeface="Trebuchet MS"/>
                <a:cs typeface="Trebuchet MS"/>
                <a:sym typeface="Trebuchet MS"/>
              </a:rPr>
              <a:t>7,377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marR="5080" rtl="0" algn="l">
              <a:lnSpc>
                <a:spcPct val="946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86B23"/>
                </a:solidFill>
                <a:latin typeface="Trebuchet MS"/>
                <a:ea typeface="Trebuchet MS"/>
                <a:cs typeface="Trebuchet MS"/>
                <a:sym typeface="Trebuchet MS"/>
              </a:rPr>
              <a:t>Thalassemia </a:t>
            </a:r>
            <a:r>
              <a:rPr lang="en-US" sz="16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trait  including Borderline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5424678" y="5564885"/>
            <a:ext cx="2651760" cy="917575"/>
          </a:xfrm>
          <a:custGeom>
            <a:rect b="b" l="l" r="r" t="t"/>
            <a:pathLst>
              <a:path extrusionOk="0" h="917575" w="2651759">
                <a:moveTo>
                  <a:pt x="0" y="152907"/>
                </a:moveTo>
                <a:lnTo>
                  <a:pt x="7794" y="104579"/>
                </a:lnTo>
                <a:lnTo>
                  <a:pt x="29500" y="62605"/>
                </a:lnTo>
                <a:lnTo>
                  <a:pt x="62599" y="29504"/>
                </a:lnTo>
                <a:lnTo>
                  <a:pt x="104574" y="7795"/>
                </a:lnTo>
                <a:lnTo>
                  <a:pt x="152908" y="0"/>
                </a:lnTo>
                <a:lnTo>
                  <a:pt x="2498852" y="0"/>
                </a:lnTo>
                <a:lnTo>
                  <a:pt x="2547185" y="7795"/>
                </a:lnTo>
                <a:lnTo>
                  <a:pt x="2589160" y="29504"/>
                </a:lnTo>
                <a:lnTo>
                  <a:pt x="2622259" y="62605"/>
                </a:lnTo>
                <a:lnTo>
                  <a:pt x="2643965" y="104579"/>
                </a:lnTo>
                <a:lnTo>
                  <a:pt x="2651760" y="152907"/>
                </a:lnTo>
                <a:lnTo>
                  <a:pt x="2651760" y="764540"/>
                </a:lnTo>
                <a:lnTo>
                  <a:pt x="2643965" y="812868"/>
                </a:lnTo>
                <a:lnTo>
                  <a:pt x="2622259" y="854842"/>
                </a:lnTo>
                <a:lnTo>
                  <a:pt x="2589160" y="887943"/>
                </a:lnTo>
                <a:lnTo>
                  <a:pt x="2547185" y="909652"/>
                </a:lnTo>
                <a:lnTo>
                  <a:pt x="2498852" y="917447"/>
                </a:lnTo>
                <a:lnTo>
                  <a:pt x="152908" y="917447"/>
                </a:lnTo>
                <a:lnTo>
                  <a:pt x="104574" y="909652"/>
                </a:lnTo>
                <a:lnTo>
                  <a:pt x="62599" y="887943"/>
                </a:lnTo>
                <a:lnTo>
                  <a:pt x="29500" y="854842"/>
                </a:lnTo>
                <a:lnTo>
                  <a:pt x="7794" y="812868"/>
                </a:lnTo>
                <a:lnTo>
                  <a:pt x="0" y="764540"/>
                </a:lnTo>
                <a:lnTo>
                  <a:pt x="0" y="152907"/>
                </a:lnTo>
                <a:close/>
              </a:path>
            </a:pathLst>
          </a:custGeom>
          <a:noFill/>
          <a:ln cap="flat" cmpd="sng" w="25400">
            <a:solidFill>
              <a:srgbClr val="BEBE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"/>
          <p:cNvSpPr txBox="1"/>
          <p:nvPr/>
        </p:nvSpPr>
        <p:spPr>
          <a:xfrm>
            <a:off x="5548376" y="5677611"/>
            <a:ext cx="1817370" cy="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0" lvl="0" marL="12700" marR="5080" rtl="0" algn="l">
              <a:lnSpc>
                <a:spcPct val="95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86B23"/>
                </a:solidFill>
                <a:latin typeface="Trebuchet MS"/>
                <a:ea typeface="Trebuchet MS"/>
                <a:cs typeface="Trebuchet MS"/>
                <a:sym typeface="Trebuchet MS"/>
              </a:rPr>
              <a:t>91 Mixed </a:t>
            </a:r>
            <a:r>
              <a:rPr lang="en-US" sz="1600">
                <a:solidFill>
                  <a:srgbClr val="186B23"/>
                </a:solidFill>
                <a:latin typeface="Tahoma"/>
                <a:ea typeface="Tahoma"/>
                <a:cs typeface="Tahoma"/>
                <a:sym typeface="Tahoma"/>
              </a:rPr>
              <a:t>cases  identified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44" name="Google Shape;244;p7"/>
          <p:cNvGrpSpPr/>
          <p:nvPr/>
        </p:nvGrpSpPr>
        <p:grpSpPr>
          <a:xfrm>
            <a:off x="8491739" y="161544"/>
            <a:ext cx="3700260" cy="6525768"/>
            <a:chOff x="8491739" y="161544"/>
            <a:chExt cx="3700260" cy="6525768"/>
          </a:xfrm>
        </p:grpSpPr>
        <p:pic>
          <p:nvPicPr>
            <p:cNvPr id="245" name="Google Shape;245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91745" y="161544"/>
              <a:ext cx="3700254" cy="4027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491739" y="4216908"/>
              <a:ext cx="3700259" cy="24704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7" name="Google Shape;247;p7"/>
          <p:cNvSpPr txBox="1"/>
          <p:nvPr/>
        </p:nvSpPr>
        <p:spPr>
          <a:xfrm>
            <a:off x="11143488" y="6432777"/>
            <a:ext cx="15811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2956" y="0"/>
            <a:ext cx="3015996" cy="278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2367" y="4215309"/>
            <a:ext cx="3003804" cy="26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72956" y="2958131"/>
            <a:ext cx="3015996" cy="389978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8"/>
          <p:cNvSpPr/>
          <p:nvPr/>
        </p:nvSpPr>
        <p:spPr>
          <a:xfrm>
            <a:off x="0" y="361188"/>
            <a:ext cx="8414385" cy="763905"/>
          </a:xfrm>
          <a:custGeom>
            <a:rect b="b" l="l" r="r" t="t"/>
            <a:pathLst>
              <a:path extrusionOk="0" h="763905" w="8414385">
                <a:moveTo>
                  <a:pt x="8414004" y="0"/>
                </a:moveTo>
                <a:lnTo>
                  <a:pt x="0" y="0"/>
                </a:lnTo>
                <a:lnTo>
                  <a:pt x="0" y="763524"/>
                </a:lnTo>
                <a:lnTo>
                  <a:pt x="8414004" y="763524"/>
                </a:lnTo>
                <a:lnTo>
                  <a:pt x="8414004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8"/>
          <p:cNvSpPr txBox="1"/>
          <p:nvPr>
            <p:ph type="title"/>
          </p:nvPr>
        </p:nvSpPr>
        <p:spPr>
          <a:xfrm>
            <a:off x="295147" y="394461"/>
            <a:ext cx="395414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75217"/>
                </a:solidFill>
              </a:rPr>
              <a:t>Genetic Counselling</a:t>
            </a:r>
            <a:endParaRPr sz="3600"/>
          </a:p>
        </p:txBody>
      </p:sp>
      <p:grpSp>
        <p:nvGrpSpPr>
          <p:cNvPr id="257" name="Google Shape;257;p8"/>
          <p:cNvGrpSpPr/>
          <p:nvPr/>
        </p:nvGrpSpPr>
        <p:grpSpPr>
          <a:xfrm>
            <a:off x="328422" y="0"/>
            <a:ext cx="8667750" cy="3892169"/>
            <a:chOff x="328422" y="0"/>
            <a:chExt cx="8667750" cy="3892169"/>
          </a:xfrm>
        </p:grpSpPr>
        <p:pic>
          <p:nvPicPr>
            <p:cNvPr id="258" name="Google Shape;258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992368" y="0"/>
              <a:ext cx="3003804" cy="38921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8"/>
            <p:cNvSpPr/>
            <p:nvPr/>
          </p:nvSpPr>
          <p:spPr>
            <a:xfrm>
              <a:off x="328422" y="1283969"/>
              <a:ext cx="5337175" cy="2110740"/>
            </a:xfrm>
            <a:custGeom>
              <a:rect b="b" l="l" r="r" t="t"/>
              <a:pathLst>
                <a:path extrusionOk="0" h="2110740" w="5337175">
                  <a:moveTo>
                    <a:pt x="0" y="0"/>
                  </a:moveTo>
                  <a:lnTo>
                    <a:pt x="5337048" y="0"/>
                  </a:lnTo>
                </a:path>
                <a:path extrusionOk="0" h="2110740" w="5337175">
                  <a:moveTo>
                    <a:pt x="0" y="527303"/>
                  </a:moveTo>
                  <a:lnTo>
                    <a:pt x="5337048" y="527303"/>
                  </a:lnTo>
                </a:path>
                <a:path extrusionOk="0" h="2110740" w="5337175">
                  <a:moveTo>
                    <a:pt x="0" y="1054607"/>
                  </a:moveTo>
                  <a:lnTo>
                    <a:pt x="5337048" y="1054607"/>
                  </a:lnTo>
                </a:path>
                <a:path extrusionOk="0" h="2110740" w="5337175">
                  <a:moveTo>
                    <a:pt x="0" y="1583435"/>
                  </a:moveTo>
                  <a:lnTo>
                    <a:pt x="5337048" y="1583435"/>
                  </a:lnTo>
                </a:path>
                <a:path extrusionOk="0" h="2110740" w="5337175">
                  <a:moveTo>
                    <a:pt x="0" y="2110740"/>
                  </a:moveTo>
                  <a:lnTo>
                    <a:pt x="5337048" y="2110740"/>
                  </a:lnTo>
                </a:path>
              </a:pathLst>
            </a:custGeom>
            <a:noFill/>
            <a:ln cap="flat" cmpd="sng" w="19050">
              <a:solidFill>
                <a:srgbClr val="155F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8"/>
          <p:cNvGrpSpPr/>
          <p:nvPr/>
        </p:nvGrpSpPr>
        <p:grpSpPr>
          <a:xfrm>
            <a:off x="252983" y="4274820"/>
            <a:ext cx="5487162" cy="2410206"/>
            <a:chOff x="252983" y="4274820"/>
            <a:chExt cx="5487162" cy="2410206"/>
          </a:xfrm>
        </p:grpSpPr>
        <p:sp>
          <p:nvSpPr>
            <p:cNvPr id="261" name="Google Shape;261;p8"/>
            <p:cNvSpPr/>
            <p:nvPr/>
          </p:nvSpPr>
          <p:spPr>
            <a:xfrm>
              <a:off x="253745" y="4734306"/>
              <a:ext cx="5486400" cy="1950720"/>
            </a:xfrm>
            <a:custGeom>
              <a:rect b="b" l="l" r="r" t="t"/>
              <a:pathLst>
                <a:path extrusionOk="0" h="1950720" w="5486400">
                  <a:moveTo>
                    <a:pt x="0" y="1950720"/>
                  </a:moveTo>
                  <a:lnTo>
                    <a:pt x="5486400" y="1950720"/>
                  </a:lnTo>
                  <a:lnTo>
                    <a:pt x="5486400" y="0"/>
                  </a:lnTo>
                  <a:lnTo>
                    <a:pt x="0" y="0"/>
                  </a:lnTo>
                  <a:lnTo>
                    <a:pt x="0" y="1950720"/>
                  </a:lnTo>
                  <a:close/>
                </a:path>
              </a:pathLst>
            </a:custGeom>
            <a:noFill/>
            <a:ln cap="flat" cmpd="sng" w="19050">
              <a:solidFill>
                <a:srgbClr val="4EA7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52983" y="4274820"/>
              <a:ext cx="5486400" cy="565785"/>
            </a:xfrm>
            <a:custGeom>
              <a:rect b="b" l="l" r="r" t="t"/>
              <a:pathLst>
                <a:path extrusionOk="0" h="565785" w="5486400">
                  <a:moveTo>
                    <a:pt x="5486400" y="0"/>
                  </a:moveTo>
                  <a:lnTo>
                    <a:pt x="0" y="0"/>
                  </a:lnTo>
                  <a:lnTo>
                    <a:pt x="0" y="367410"/>
                  </a:lnTo>
                  <a:lnTo>
                    <a:pt x="2672588" y="367410"/>
                  </a:lnTo>
                  <a:lnTo>
                    <a:pt x="2672588" y="424052"/>
                  </a:lnTo>
                  <a:lnTo>
                    <a:pt x="2601849" y="424052"/>
                  </a:lnTo>
                  <a:lnTo>
                    <a:pt x="2743200" y="565403"/>
                  </a:lnTo>
                  <a:lnTo>
                    <a:pt x="2884551" y="424052"/>
                  </a:lnTo>
                  <a:lnTo>
                    <a:pt x="2813812" y="424052"/>
                  </a:lnTo>
                  <a:lnTo>
                    <a:pt x="2813812" y="367410"/>
                  </a:lnTo>
                  <a:lnTo>
                    <a:pt x="5486400" y="36741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8"/>
          <p:cNvSpPr txBox="1"/>
          <p:nvPr/>
        </p:nvSpPr>
        <p:spPr>
          <a:xfrm>
            <a:off x="331419" y="1296416"/>
            <a:ext cx="5159375" cy="523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Pre-marital Counselling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Through DEIC, Tribal MMU team and Block PHC team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57150" marR="539750" rtl="0" algn="l">
              <a:lnSpc>
                <a:spcPct val="109375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Genetic color-coded cards (3 Types - Disease , Trait ,  Normal)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NGOs such as NAWA, ASHWINI etc engaged.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876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86B23"/>
                </a:solidFill>
                <a:latin typeface="Trebuchet MS"/>
                <a:ea typeface="Trebuchet MS"/>
                <a:cs typeface="Trebuchet MS"/>
                <a:sym typeface="Trebuchet MS"/>
              </a:rPr>
              <a:t>1.23 Lakh </a:t>
            </a: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School children given Genetic Counselling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33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71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86B23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en-US" sz="1450">
                <a:solidFill>
                  <a:srgbClr val="186B23"/>
                </a:solidFill>
                <a:latin typeface="Arial"/>
                <a:ea typeface="Arial"/>
                <a:cs typeface="Arial"/>
                <a:sym typeface="Arial"/>
              </a:rPr>
              <a:t>HALLENGES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Lack of awareness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Geographical Barriers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Cost of the confirmatory tests such as HPLC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Non-availability of parents for screening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Social Stigma &amp; Cultural beliefs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7019" lvl="0" marL="29908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Lack of Genetic Counsellors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4" name="Google Shape;264;p8"/>
          <p:cNvSpPr txBox="1"/>
          <p:nvPr/>
        </p:nvSpPr>
        <p:spPr>
          <a:xfrm>
            <a:off x="11143488" y="6432777"/>
            <a:ext cx="15811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"/>
          <p:cNvSpPr/>
          <p:nvPr/>
        </p:nvSpPr>
        <p:spPr>
          <a:xfrm>
            <a:off x="0" y="249936"/>
            <a:ext cx="8842375" cy="763905"/>
          </a:xfrm>
          <a:custGeom>
            <a:rect b="b" l="l" r="r" t="t"/>
            <a:pathLst>
              <a:path extrusionOk="0" h="763905" w="8842375">
                <a:moveTo>
                  <a:pt x="8842248" y="0"/>
                </a:moveTo>
                <a:lnTo>
                  <a:pt x="0" y="0"/>
                </a:lnTo>
                <a:lnTo>
                  <a:pt x="0" y="763523"/>
                </a:lnTo>
                <a:lnTo>
                  <a:pt x="8842248" y="763523"/>
                </a:lnTo>
                <a:lnTo>
                  <a:pt x="8842248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9"/>
          <p:cNvSpPr txBox="1"/>
          <p:nvPr>
            <p:ph type="title"/>
          </p:nvPr>
        </p:nvSpPr>
        <p:spPr>
          <a:xfrm>
            <a:off x="330200" y="320420"/>
            <a:ext cx="3855720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75217"/>
                </a:solidFill>
              </a:rPr>
              <a:t>Community Screening</a:t>
            </a:r>
            <a:endParaRPr sz="3200"/>
          </a:p>
        </p:txBody>
      </p:sp>
      <p:grpSp>
        <p:nvGrpSpPr>
          <p:cNvPr id="271" name="Google Shape;271;p9"/>
          <p:cNvGrpSpPr/>
          <p:nvPr/>
        </p:nvGrpSpPr>
        <p:grpSpPr>
          <a:xfrm>
            <a:off x="2410205" y="0"/>
            <a:ext cx="9498329" cy="3364991"/>
            <a:chOff x="2410205" y="0"/>
            <a:chExt cx="9498329" cy="3364991"/>
          </a:xfrm>
        </p:grpSpPr>
        <p:pic>
          <p:nvPicPr>
            <p:cNvPr id="272" name="Google Shape;272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82895" y="0"/>
              <a:ext cx="7025639" cy="33649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9"/>
            <p:cNvSpPr/>
            <p:nvPr/>
          </p:nvSpPr>
          <p:spPr>
            <a:xfrm>
              <a:off x="2410205" y="1625346"/>
              <a:ext cx="2816860" cy="1658620"/>
            </a:xfrm>
            <a:custGeom>
              <a:rect b="b" l="l" r="r" t="t"/>
              <a:pathLst>
                <a:path extrusionOk="0" h="1658620" w="2816860">
                  <a:moveTo>
                    <a:pt x="1987295" y="0"/>
                  </a:moveTo>
                  <a:lnTo>
                    <a:pt x="1987295" y="207263"/>
                  </a:lnTo>
                  <a:lnTo>
                    <a:pt x="0" y="207263"/>
                  </a:lnTo>
                  <a:lnTo>
                    <a:pt x="0" y="1450848"/>
                  </a:lnTo>
                  <a:lnTo>
                    <a:pt x="1987295" y="1450848"/>
                  </a:lnTo>
                  <a:lnTo>
                    <a:pt x="1987295" y="1658112"/>
                  </a:lnTo>
                  <a:lnTo>
                    <a:pt x="2816352" y="829055"/>
                  </a:lnTo>
                  <a:lnTo>
                    <a:pt x="1987295" y="0"/>
                  </a:lnTo>
                  <a:close/>
                </a:path>
              </a:pathLst>
            </a:custGeom>
            <a:solidFill>
              <a:srgbClr val="F7D4CD">
                <a:alpha val="8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2410205" y="1625346"/>
              <a:ext cx="2816860" cy="1658620"/>
            </a:xfrm>
            <a:custGeom>
              <a:rect b="b" l="l" r="r" t="t"/>
              <a:pathLst>
                <a:path extrusionOk="0" h="1658620" w="2816860">
                  <a:moveTo>
                    <a:pt x="0" y="207263"/>
                  </a:moveTo>
                  <a:lnTo>
                    <a:pt x="1987295" y="207263"/>
                  </a:lnTo>
                  <a:lnTo>
                    <a:pt x="1987295" y="0"/>
                  </a:lnTo>
                  <a:lnTo>
                    <a:pt x="2816352" y="829055"/>
                  </a:lnTo>
                  <a:lnTo>
                    <a:pt x="1987295" y="1658112"/>
                  </a:lnTo>
                  <a:lnTo>
                    <a:pt x="1987295" y="1450848"/>
                  </a:lnTo>
                  <a:lnTo>
                    <a:pt x="0" y="1450848"/>
                  </a:lnTo>
                  <a:lnTo>
                    <a:pt x="0" y="207263"/>
                  </a:lnTo>
                  <a:close/>
                </a:path>
              </a:pathLst>
            </a:custGeom>
            <a:noFill/>
            <a:ln cap="flat" cmpd="sng" w="19050">
              <a:solidFill>
                <a:srgbClr val="F7D4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9"/>
          <p:cNvGrpSpPr/>
          <p:nvPr/>
        </p:nvGrpSpPr>
        <p:grpSpPr>
          <a:xfrm>
            <a:off x="2410205" y="3448050"/>
            <a:ext cx="9498329" cy="3409945"/>
            <a:chOff x="2410205" y="3448050"/>
            <a:chExt cx="9498329" cy="3409945"/>
          </a:xfrm>
        </p:grpSpPr>
        <p:pic>
          <p:nvPicPr>
            <p:cNvPr id="276" name="Google Shape;27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82895" y="3493007"/>
              <a:ext cx="7025639" cy="3364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9"/>
            <p:cNvSpPr/>
            <p:nvPr/>
          </p:nvSpPr>
          <p:spPr>
            <a:xfrm>
              <a:off x="2410205" y="3448050"/>
              <a:ext cx="2816860" cy="1658620"/>
            </a:xfrm>
            <a:custGeom>
              <a:rect b="b" l="l" r="r" t="t"/>
              <a:pathLst>
                <a:path extrusionOk="0" h="1658620" w="2816860">
                  <a:moveTo>
                    <a:pt x="1987295" y="0"/>
                  </a:moveTo>
                  <a:lnTo>
                    <a:pt x="1987295" y="207263"/>
                  </a:lnTo>
                  <a:lnTo>
                    <a:pt x="0" y="207263"/>
                  </a:lnTo>
                  <a:lnTo>
                    <a:pt x="0" y="1450848"/>
                  </a:lnTo>
                  <a:lnTo>
                    <a:pt x="1987295" y="1450848"/>
                  </a:lnTo>
                  <a:lnTo>
                    <a:pt x="1987295" y="1658112"/>
                  </a:lnTo>
                  <a:lnTo>
                    <a:pt x="2816352" y="829056"/>
                  </a:lnTo>
                  <a:lnTo>
                    <a:pt x="1987295" y="0"/>
                  </a:lnTo>
                  <a:close/>
                </a:path>
              </a:pathLst>
            </a:custGeom>
            <a:solidFill>
              <a:srgbClr val="CCD3CC">
                <a:alpha val="8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2410205" y="3448050"/>
              <a:ext cx="2816860" cy="1658620"/>
            </a:xfrm>
            <a:custGeom>
              <a:rect b="b" l="l" r="r" t="t"/>
              <a:pathLst>
                <a:path extrusionOk="0" h="1658620" w="2816860">
                  <a:moveTo>
                    <a:pt x="0" y="207263"/>
                  </a:moveTo>
                  <a:lnTo>
                    <a:pt x="1987295" y="207263"/>
                  </a:lnTo>
                  <a:lnTo>
                    <a:pt x="1987295" y="0"/>
                  </a:lnTo>
                  <a:lnTo>
                    <a:pt x="2816352" y="829056"/>
                  </a:lnTo>
                  <a:lnTo>
                    <a:pt x="1987295" y="1658112"/>
                  </a:lnTo>
                  <a:lnTo>
                    <a:pt x="1987295" y="1450848"/>
                  </a:lnTo>
                  <a:lnTo>
                    <a:pt x="0" y="1450848"/>
                  </a:lnTo>
                  <a:lnTo>
                    <a:pt x="0" y="207263"/>
                  </a:lnTo>
                  <a:close/>
                </a:path>
              </a:pathLst>
            </a:custGeom>
            <a:noFill/>
            <a:ln cap="flat" cmpd="sng" w="19050">
              <a:solidFill>
                <a:srgbClr val="CCD3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9"/>
          <p:cNvSpPr txBox="1"/>
          <p:nvPr/>
        </p:nvSpPr>
        <p:spPr>
          <a:xfrm>
            <a:off x="2598166" y="2275459"/>
            <a:ext cx="75946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0815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POCT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80" name="Google Shape;280;p9"/>
          <p:cNvGrpSpPr/>
          <p:nvPr/>
        </p:nvGrpSpPr>
        <p:grpSpPr>
          <a:xfrm>
            <a:off x="534162" y="1625346"/>
            <a:ext cx="1876425" cy="1658620"/>
            <a:chOff x="534162" y="1625346"/>
            <a:chExt cx="1876425" cy="1658620"/>
          </a:xfrm>
        </p:grpSpPr>
        <p:sp>
          <p:nvSpPr>
            <p:cNvPr id="281" name="Google Shape;281;p9"/>
            <p:cNvSpPr/>
            <p:nvPr/>
          </p:nvSpPr>
          <p:spPr>
            <a:xfrm>
              <a:off x="534162" y="1625346"/>
              <a:ext cx="1876425" cy="1658620"/>
            </a:xfrm>
            <a:custGeom>
              <a:rect b="b" l="l" r="r" t="t"/>
              <a:pathLst>
                <a:path extrusionOk="0" h="1658620" w="1876425">
                  <a:moveTo>
                    <a:pt x="1599692" y="0"/>
                  </a:moveTo>
                  <a:lnTo>
                    <a:pt x="276352" y="0"/>
                  </a:lnTo>
                  <a:lnTo>
                    <a:pt x="226676" y="4451"/>
                  </a:lnTo>
                  <a:lnTo>
                    <a:pt x="179922" y="17285"/>
                  </a:lnTo>
                  <a:lnTo>
                    <a:pt x="136870" y="37723"/>
                  </a:lnTo>
                  <a:lnTo>
                    <a:pt x="98300" y="64984"/>
                  </a:lnTo>
                  <a:lnTo>
                    <a:pt x="64993" y="98289"/>
                  </a:lnTo>
                  <a:lnTo>
                    <a:pt x="37729" y="136858"/>
                  </a:lnTo>
                  <a:lnTo>
                    <a:pt x="17288" y="179912"/>
                  </a:lnTo>
                  <a:lnTo>
                    <a:pt x="4452" y="226669"/>
                  </a:lnTo>
                  <a:lnTo>
                    <a:pt x="0" y="276351"/>
                  </a:lnTo>
                  <a:lnTo>
                    <a:pt x="0" y="1381759"/>
                  </a:lnTo>
                  <a:lnTo>
                    <a:pt x="4452" y="1431442"/>
                  </a:lnTo>
                  <a:lnTo>
                    <a:pt x="17288" y="1478199"/>
                  </a:lnTo>
                  <a:lnTo>
                    <a:pt x="37729" y="1521253"/>
                  </a:lnTo>
                  <a:lnTo>
                    <a:pt x="64993" y="1559822"/>
                  </a:lnTo>
                  <a:lnTo>
                    <a:pt x="98300" y="1593127"/>
                  </a:lnTo>
                  <a:lnTo>
                    <a:pt x="136870" y="1620388"/>
                  </a:lnTo>
                  <a:lnTo>
                    <a:pt x="179922" y="1640826"/>
                  </a:lnTo>
                  <a:lnTo>
                    <a:pt x="226676" y="1653660"/>
                  </a:lnTo>
                  <a:lnTo>
                    <a:pt x="276352" y="1658112"/>
                  </a:lnTo>
                  <a:lnTo>
                    <a:pt x="1599692" y="1658112"/>
                  </a:lnTo>
                  <a:lnTo>
                    <a:pt x="1649374" y="1653660"/>
                  </a:lnTo>
                  <a:lnTo>
                    <a:pt x="1696131" y="1640826"/>
                  </a:lnTo>
                  <a:lnTo>
                    <a:pt x="1739185" y="1620388"/>
                  </a:lnTo>
                  <a:lnTo>
                    <a:pt x="1777754" y="1593127"/>
                  </a:lnTo>
                  <a:lnTo>
                    <a:pt x="1811059" y="1559822"/>
                  </a:lnTo>
                  <a:lnTo>
                    <a:pt x="1838320" y="1521253"/>
                  </a:lnTo>
                  <a:lnTo>
                    <a:pt x="1858758" y="1478199"/>
                  </a:lnTo>
                  <a:lnTo>
                    <a:pt x="1871592" y="1431442"/>
                  </a:lnTo>
                  <a:lnTo>
                    <a:pt x="1876044" y="1381759"/>
                  </a:lnTo>
                  <a:lnTo>
                    <a:pt x="1876044" y="276351"/>
                  </a:lnTo>
                  <a:lnTo>
                    <a:pt x="1871592" y="226669"/>
                  </a:lnTo>
                  <a:lnTo>
                    <a:pt x="1858758" y="179912"/>
                  </a:lnTo>
                  <a:lnTo>
                    <a:pt x="1838320" y="136858"/>
                  </a:lnTo>
                  <a:lnTo>
                    <a:pt x="1811059" y="98289"/>
                  </a:lnTo>
                  <a:lnTo>
                    <a:pt x="1777754" y="64984"/>
                  </a:lnTo>
                  <a:lnTo>
                    <a:pt x="1739185" y="37723"/>
                  </a:lnTo>
                  <a:lnTo>
                    <a:pt x="1696131" y="17285"/>
                  </a:lnTo>
                  <a:lnTo>
                    <a:pt x="1649374" y="4451"/>
                  </a:lnTo>
                  <a:lnTo>
                    <a:pt x="1599692" y="0"/>
                  </a:lnTo>
                  <a:close/>
                </a:path>
              </a:pathLst>
            </a:custGeom>
            <a:solidFill>
              <a:srgbClr val="E9703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34162" y="1625346"/>
              <a:ext cx="1876425" cy="1658620"/>
            </a:xfrm>
            <a:custGeom>
              <a:rect b="b" l="l" r="r" t="t"/>
              <a:pathLst>
                <a:path extrusionOk="0" h="1658620" w="1876425">
                  <a:moveTo>
                    <a:pt x="0" y="276351"/>
                  </a:moveTo>
                  <a:lnTo>
                    <a:pt x="4452" y="226669"/>
                  </a:lnTo>
                  <a:lnTo>
                    <a:pt x="17288" y="179912"/>
                  </a:lnTo>
                  <a:lnTo>
                    <a:pt x="37729" y="136858"/>
                  </a:lnTo>
                  <a:lnTo>
                    <a:pt x="64993" y="98289"/>
                  </a:lnTo>
                  <a:lnTo>
                    <a:pt x="98300" y="64984"/>
                  </a:lnTo>
                  <a:lnTo>
                    <a:pt x="136870" y="37723"/>
                  </a:lnTo>
                  <a:lnTo>
                    <a:pt x="179922" y="17285"/>
                  </a:lnTo>
                  <a:lnTo>
                    <a:pt x="226676" y="4451"/>
                  </a:lnTo>
                  <a:lnTo>
                    <a:pt x="276352" y="0"/>
                  </a:lnTo>
                  <a:lnTo>
                    <a:pt x="1599692" y="0"/>
                  </a:lnTo>
                  <a:lnTo>
                    <a:pt x="1649374" y="4451"/>
                  </a:lnTo>
                  <a:lnTo>
                    <a:pt x="1696131" y="17285"/>
                  </a:lnTo>
                  <a:lnTo>
                    <a:pt x="1739185" y="37723"/>
                  </a:lnTo>
                  <a:lnTo>
                    <a:pt x="1777754" y="64984"/>
                  </a:lnTo>
                  <a:lnTo>
                    <a:pt x="1811059" y="98289"/>
                  </a:lnTo>
                  <a:lnTo>
                    <a:pt x="1838320" y="136858"/>
                  </a:lnTo>
                  <a:lnTo>
                    <a:pt x="1858758" y="179912"/>
                  </a:lnTo>
                  <a:lnTo>
                    <a:pt x="1871592" y="226669"/>
                  </a:lnTo>
                  <a:lnTo>
                    <a:pt x="1876044" y="276351"/>
                  </a:lnTo>
                  <a:lnTo>
                    <a:pt x="1876044" y="1381759"/>
                  </a:lnTo>
                  <a:lnTo>
                    <a:pt x="1871592" y="1431442"/>
                  </a:lnTo>
                  <a:lnTo>
                    <a:pt x="1858758" y="1478199"/>
                  </a:lnTo>
                  <a:lnTo>
                    <a:pt x="1838320" y="1521253"/>
                  </a:lnTo>
                  <a:lnTo>
                    <a:pt x="1811059" y="1559822"/>
                  </a:lnTo>
                  <a:lnTo>
                    <a:pt x="1777754" y="1593127"/>
                  </a:lnTo>
                  <a:lnTo>
                    <a:pt x="1739185" y="1620388"/>
                  </a:lnTo>
                  <a:lnTo>
                    <a:pt x="1696131" y="1640826"/>
                  </a:lnTo>
                  <a:lnTo>
                    <a:pt x="1649374" y="1653660"/>
                  </a:lnTo>
                  <a:lnTo>
                    <a:pt x="1599692" y="1658112"/>
                  </a:lnTo>
                  <a:lnTo>
                    <a:pt x="276352" y="1658112"/>
                  </a:lnTo>
                  <a:lnTo>
                    <a:pt x="226676" y="1653660"/>
                  </a:lnTo>
                  <a:lnTo>
                    <a:pt x="179922" y="1640826"/>
                  </a:lnTo>
                  <a:lnTo>
                    <a:pt x="136870" y="1620388"/>
                  </a:lnTo>
                  <a:lnTo>
                    <a:pt x="98300" y="1593127"/>
                  </a:lnTo>
                  <a:lnTo>
                    <a:pt x="64993" y="1559822"/>
                  </a:lnTo>
                  <a:lnTo>
                    <a:pt x="37729" y="1521253"/>
                  </a:lnTo>
                  <a:lnTo>
                    <a:pt x="17288" y="1478199"/>
                  </a:lnTo>
                  <a:lnTo>
                    <a:pt x="4452" y="1431442"/>
                  </a:lnTo>
                  <a:lnTo>
                    <a:pt x="0" y="1381759"/>
                  </a:lnTo>
                  <a:lnTo>
                    <a:pt x="0" y="276351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9"/>
          <p:cNvSpPr txBox="1"/>
          <p:nvPr/>
        </p:nvSpPr>
        <p:spPr>
          <a:xfrm>
            <a:off x="725220" y="2149855"/>
            <a:ext cx="1491615" cy="549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275">
            <a:spAutoFit/>
          </a:bodyPr>
          <a:lstStyle/>
          <a:p>
            <a:pPr indent="-384175" lvl="0" marL="396240" marR="5080" rtl="0" algn="l">
              <a:lnSpc>
                <a:spcPct val="10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Age 6 months -  6 years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4" name="Google Shape;284;p9"/>
          <p:cNvSpPr txBox="1"/>
          <p:nvPr/>
        </p:nvSpPr>
        <p:spPr>
          <a:xfrm>
            <a:off x="2598166" y="3787266"/>
            <a:ext cx="1826260" cy="90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100">
            <a:spAutoFit/>
          </a:bodyPr>
          <a:lstStyle/>
          <a:p>
            <a:pPr indent="-170815" lvl="0" marL="1828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Solubility testing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70815" lvl="0" marL="182880" marR="0" rtl="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NESTROFT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70815" lvl="0" marL="182880" marR="0" rtl="0" algn="l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CBC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85" name="Google Shape;285;p9"/>
          <p:cNvGrpSpPr/>
          <p:nvPr/>
        </p:nvGrpSpPr>
        <p:grpSpPr>
          <a:xfrm>
            <a:off x="534162" y="3448050"/>
            <a:ext cx="1876425" cy="1658620"/>
            <a:chOff x="534162" y="3448050"/>
            <a:chExt cx="1876425" cy="1658620"/>
          </a:xfrm>
        </p:grpSpPr>
        <p:sp>
          <p:nvSpPr>
            <p:cNvPr id="286" name="Google Shape;286;p9"/>
            <p:cNvSpPr/>
            <p:nvPr/>
          </p:nvSpPr>
          <p:spPr>
            <a:xfrm>
              <a:off x="534162" y="3448050"/>
              <a:ext cx="1876425" cy="1658620"/>
            </a:xfrm>
            <a:custGeom>
              <a:rect b="b" l="l" r="r" t="t"/>
              <a:pathLst>
                <a:path extrusionOk="0" h="1658620" w="1876425">
                  <a:moveTo>
                    <a:pt x="1599692" y="0"/>
                  </a:moveTo>
                  <a:lnTo>
                    <a:pt x="276352" y="0"/>
                  </a:lnTo>
                  <a:lnTo>
                    <a:pt x="226676" y="4451"/>
                  </a:lnTo>
                  <a:lnTo>
                    <a:pt x="179922" y="17285"/>
                  </a:lnTo>
                  <a:lnTo>
                    <a:pt x="136870" y="37723"/>
                  </a:lnTo>
                  <a:lnTo>
                    <a:pt x="98300" y="64984"/>
                  </a:lnTo>
                  <a:lnTo>
                    <a:pt x="64993" y="98289"/>
                  </a:lnTo>
                  <a:lnTo>
                    <a:pt x="37729" y="136858"/>
                  </a:lnTo>
                  <a:lnTo>
                    <a:pt x="17288" y="179912"/>
                  </a:lnTo>
                  <a:lnTo>
                    <a:pt x="4452" y="226669"/>
                  </a:lnTo>
                  <a:lnTo>
                    <a:pt x="0" y="276351"/>
                  </a:lnTo>
                  <a:lnTo>
                    <a:pt x="0" y="1381760"/>
                  </a:lnTo>
                  <a:lnTo>
                    <a:pt x="4452" y="1431442"/>
                  </a:lnTo>
                  <a:lnTo>
                    <a:pt x="17288" y="1478199"/>
                  </a:lnTo>
                  <a:lnTo>
                    <a:pt x="37729" y="1521253"/>
                  </a:lnTo>
                  <a:lnTo>
                    <a:pt x="64993" y="1559822"/>
                  </a:lnTo>
                  <a:lnTo>
                    <a:pt x="98300" y="1593127"/>
                  </a:lnTo>
                  <a:lnTo>
                    <a:pt x="136870" y="1620388"/>
                  </a:lnTo>
                  <a:lnTo>
                    <a:pt x="179922" y="1640826"/>
                  </a:lnTo>
                  <a:lnTo>
                    <a:pt x="226676" y="1653660"/>
                  </a:lnTo>
                  <a:lnTo>
                    <a:pt x="276352" y="1658112"/>
                  </a:lnTo>
                  <a:lnTo>
                    <a:pt x="1599692" y="1658112"/>
                  </a:lnTo>
                  <a:lnTo>
                    <a:pt x="1649374" y="1653660"/>
                  </a:lnTo>
                  <a:lnTo>
                    <a:pt x="1696131" y="1640826"/>
                  </a:lnTo>
                  <a:lnTo>
                    <a:pt x="1739185" y="1620388"/>
                  </a:lnTo>
                  <a:lnTo>
                    <a:pt x="1777754" y="1593127"/>
                  </a:lnTo>
                  <a:lnTo>
                    <a:pt x="1811059" y="1559822"/>
                  </a:lnTo>
                  <a:lnTo>
                    <a:pt x="1838320" y="1521253"/>
                  </a:lnTo>
                  <a:lnTo>
                    <a:pt x="1858758" y="1478199"/>
                  </a:lnTo>
                  <a:lnTo>
                    <a:pt x="1871592" y="1431442"/>
                  </a:lnTo>
                  <a:lnTo>
                    <a:pt x="1876044" y="1381760"/>
                  </a:lnTo>
                  <a:lnTo>
                    <a:pt x="1876044" y="276351"/>
                  </a:lnTo>
                  <a:lnTo>
                    <a:pt x="1871592" y="226669"/>
                  </a:lnTo>
                  <a:lnTo>
                    <a:pt x="1858758" y="179912"/>
                  </a:lnTo>
                  <a:lnTo>
                    <a:pt x="1838320" y="136858"/>
                  </a:lnTo>
                  <a:lnTo>
                    <a:pt x="1811059" y="98289"/>
                  </a:lnTo>
                  <a:lnTo>
                    <a:pt x="1777754" y="64984"/>
                  </a:lnTo>
                  <a:lnTo>
                    <a:pt x="1739185" y="37723"/>
                  </a:lnTo>
                  <a:lnTo>
                    <a:pt x="1696131" y="17285"/>
                  </a:lnTo>
                  <a:lnTo>
                    <a:pt x="1649374" y="4451"/>
                  </a:lnTo>
                  <a:lnTo>
                    <a:pt x="1599692" y="0"/>
                  </a:lnTo>
                  <a:close/>
                </a:path>
              </a:pathLst>
            </a:custGeom>
            <a:solidFill>
              <a:srgbClr val="186B2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34162" y="3448050"/>
              <a:ext cx="1876425" cy="1658620"/>
            </a:xfrm>
            <a:custGeom>
              <a:rect b="b" l="l" r="r" t="t"/>
              <a:pathLst>
                <a:path extrusionOk="0" h="1658620" w="1876425">
                  <a:moveTo>
                    <a:pt x="0" y="276351"/>
                  </a:moveTo>
                  <a:lnTo>
                    <a:pt x="4452" y="226669"/>
                  </a:lnTo>
                  <a:lnTo>
                    <a:pt x="17288" y="179912"/>
                  </a:lnTo>
                  <a:lnTo>
                    <a:pt x="37729" y="136858"/>
                  </a:lnTo>
                  <a:lnTo>
                    <a:pt x="64993" y="98289"/>
                  </a:lnTo>
                  <a:lnTo>
                    <a:pt x="98300" y="64984"/>
                  </a:lnTo>
                  <a:lnTo>
                    <a:pt x="136870" y="37723"/>
                  </a:lnTo>
                  <a:lnTo>
                    <a:pt x="179922" y="17285"/>
                  </a:lnTo>
                  <a:lnTo>
                    <a:pt x="226676" y="4451"/>
                  </a:lnTo>
                  <a:lnTo>
                    <a:pt x="276352" y="0"/>
                  </a:lnTo>
                  <a:lnTo>
                    <a:pt x="1599692" y="0"/>
                  </a:lnTo>
                  <a:lnTo>
                    <a:pt x="1649374" y="4451"/>
                  </a:lnTo>
                  <a:lnTo>
                    <a:pt x="1696131" y="17285"/>
                  </a:lnTo>
                  <a:lnTo>
                    <a:pt x="1739185" y="37723"/>
                  </a:lnTo>
                  <a:lnTo>
                    <a:pt x="1777754" y="64984"/>
                  </a:lnTo>
                  <a:lnTo>
                    <a:pt x="1811059" y="98289"/>
                  </a:lnTo>
                  <a:lnTo>
                    <a:pt x="1838320" y="136858"/>
                  </a:lnTo>
                  <a:lnTo>
                    <a:pt x="1858758" y="179912"/>
                  </a:lnTo>
                  <a:lnTo>
                    <a:pt x="1871592" y="226669"/>
                  </a:lnTo>
                  <a:lnTo>
                    <a:pt x="1876044" y="276351"/>
                  </a:lnTo>
                  <a:lnTo>
                    <a:pt x="1876044" y="1381760"/>
                  </a:lnTo>
                  <a:lnTo>
                    <a:pt x="1871592" y="1431442"/>
                  </a:lnTo>
                  <a:lnTo>
                    <a:pt x="1858758" y="1478199"/>
                  </a:lnTo>
                  <a:lnTo>
                    <a:pt x="1838320" y="1521253"/>
                  </a:lnTo>
                  <a:lnTo>
                    <a:pt x="1811059" y="1559822"/>
                  </a:lnTo>
                  <a:lnTo>
                    <a:pt x="1777754" y="1593127"/>
                  </a:lnTo>
                  <a:lnTo>
                    <a:pt x="1739185" y="1620388"/>
                  </a:lnTo>
                  <a:lnTo>
                    <a:pt x="1696131" y="1640826"/>
                  </a:lnTo>
                  <a:lnTo>
                    <a:pt x="1649374" y="1653660"/>
                  </a:lnTo>
                  <a:lnTo>
                    <a:pt x="1599692" y="1658112"/>
                  </a:lnTo>
                  <a:lnTo>
                    <a:pt x="276352" y="1658112"/>
                  </a:lnTo>
                  <a:lnTo>
                    <a:pt x="226676" y="1653660"/>
                  </a:lnTo>
                  <a:lnTo>
                    <a:pt x="179922" y="1640826"/>
                  </a:lnTo>
                  <a:lnTo>
                    <a:pt x="136870" y="1620388"/>
                  </a:lnTo>
                  <a:lnTo>
                    <a:pt x="98300" y="1593127"/>
                  </a:lnTo>
                  <a:lnTo>
                    <a:pt x="64993" y="1559822"/>
                  </a:lnTo>
                  <a:lnTo>
                    <a:pt x="37729" y="1521253"/>
                  </a:lnTo>
                  <a:lnTo>
                    <a:pt x="17288" y="1478199"/>
                  </a:lnTo>
                  <a:lnTo>
                    <a:pt x="4452" y="1431442"/>
                  </a:lnTo>
                  <a:lnTo>
                    <a:pt x="0" y="1381760"/>
                  </a:lnTo>
                  <a:lnTo>
                    <a:pt x="0" y="276351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9"/>
          <p:cNvSpPr txBox="1"/>
          <p:nvPr/>
        </p:nvSpPr>
        <p:spPr>
          <a:xfrm>
            <a:off x="681024" y="4098797"/>
            <a:ext cx="158115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Age 7 – 40 years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9" name="Google Shape;289;p9"/>
          <p:cNvSpPr txBox="1"/>
          <p:nvPr/>
        </p:nvSpPr>
        <p:spPr>
          <a:xfrm>
            <a:off x="11143488" y="6432777"/>
            <a:ext cx="15811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00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6767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2024-10-22T16:10:30Z</dcterms:created>
  <dc:creator>Sidhdharth Theagarajan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2024-10-22T00:00:00Z</vt:filetime>
  </property>
</Properties>
</file>