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 id="2147483729" r:id="rId3"/>
    <p:sldMasterId id="2147483688" r:id="rId4"/>
    <p:sldMasterId id="2147483713" r:id="rId5"/>
    <p:sldMasterId id="2147483700" r:id="rId6"/>
    <p:sldMasterId id="2147483674" r:id="rId7"/>
  </p:sldMasterIdLst>
  <p:notesMasterIdLst>
    <p:notesMasterId r:id="rId49"/>
  </p:notesMasterIdLst>
  <p:handoutMasterIdLst>
    <p:handoutMasterId r:id="rId50"/>
  </p:handoutMasterIdLst>
  <p:sldIdLst>
    <p:sldId id="522" r:id="rId8"/>
    <p:sldId id="524" r:id="rId9"/>
    <p:sldId id="581" r:id="rId10"/>
    <p:sldId id="470" r:id="rId11"/>
    <p:sldId id="525" r:id="rId12"/>
    <p:sldId id="510" r:id="rId13"/>
    <p:sldId id="526" r:id="rId14"/>
    <p:sldId id="528" r:id="rId15"/>
    <p:sldId id="574" r:id="rId16"/>
    <p:sldId id="582" r:id="rId17"/>
    <p:sldId id="537" r:id="rId18"/>
    <p:sldId id="587" r:id="rId19"/>
    <p:sldId id="531" r:id="rId20"/>
    <p:sldId id="530" r:id="rId21"/>
    <p:sldId id="589" r:id="rId22"/>
    <p:sldId id="613" r:id="rId23"/>
    <p:sldId id="608" r:id="rId24"/>
    <p:sldId id="609" r:id="rId25"/>
    <p:sldId id="614" r:id="rId26"/>
    <p:sldId id="547" r:id="rId27"/>
    <p:sldId id="602" r:id="rId28"/>
    <p:sldId id="596" r:id="rId29"/>
    <p:sldId id="597" r:id="rId30"/>
    <p:sldId id="598" r:id="rId31"/>
    <p:sldId id="622" r:id="rId32"/>
    <p:sldId id="599" r:id="rId33"/>
    <p:sldId id="601" r:id="rId34"/>
    <p:sldId id="605" r:id="rId35"/>
    <p:sldId id="606" r:id="rId36"/>
    <p:sldId id="618" r:id="rId37"/>
    <p:sldId id="607" r:id="rId38"/>
    <p:sldId id="620" r:id="rId39"/>
    <p:sldId id="593" r:id="rId40"/>
    <p:sldId id="621" r:id="rId41"/>
    <p:sldId id="568" r:id="rId42"/>
    <p:sldId id="570" r:id="rId43"/>
    <p:sldId id="565" r:id="rId44"/>
    <p:sldId id="557" r:id="rId45"/>
    <p:sldId id="572" r:id="rId46"/>
    <p:sldId id="571" r:id="rId47"/>
    <p:sldId id="558" r:id="rId4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Yazdi Italia" initials="DI" lastIdx="1" clrIdx="0">
    <p:extLst>
      <p:ext uri="{19B8F6BF-5375-455C-9EA6-DF929625EA0E}">
        <p15:presenceInfo xmlns:p15="http://schemas.microsoft.com/office/powerpoint/2012/main" userId="b1557d65a89b2d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FFEEB7"/>
    <a:srgbClr val="7E0000"/>
    <a:srgbClr val="24370F"/>
    <a:srgbClr val="5C8E26"/>
    <a:srgbClr val="4F7921"/>
    <a:srgbClr val="D27D00"/>
    <a:srgbClr val="925700"/>
    <a:srgbClr val="FFB7B7"/>
    <a:srgbClr val="1B1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2771" autoAdjust="0"/>
  </p:normalViewPr>
  <p:slideViewPr>
    <p:cSldViewPr>
      <p:cViewPr varScale="1">
        <p:scale>
          <a:sx n="71" d="100"/>
          <a:sy n="71" d="100"/>
        </p:scale>
        <p:origin x="1060" y="44"/>
      </p:cViewPr>
      <p:guideLst>
        <p:guide orient="horz" pos="2160"/>
        <p:guide pos="2880"/>
      </p:guideLst>
    </p:cSldViewPr>
  </p:slideViewPr>
  <p:outlineViewPr>
    <p:cViewPr>
      <p:scale>
        <a:sx n="33" d="100"/>
        <a:sy n="33" d="100"/>
      </p:scale>
      <p:origin x="0" y="4908"/>
    </p:cViewPr>
  </p:outlineViewPr>
  <p:notesTextViewPr>
    <p:cViewPr>
      <p:scale>
        <a:sx n="100" d="100"/>
        <a:sy n="100" d="100"/>
      </p:scale>
      <p:origin x="0" y="0"/>
    </p:cViewPr>
  </p:notesTextViewPr>
  <p:sorterViewPr>
    <p:cViewPr>
      <p:scale>
        <a:sx n="76" d="100"/>
        <a:sy n="76" d="100"/>
      </p:scale>
      <p:origin x="0" y="-3412"/>
    </p:cViewPr>
  </p:sorterViewPr>
  <p:notesViewPr>
    <p:cSldViewPr>
      <p:cViewPr varScale="1">
        <p:scale>
          <a:sx n="48" d="100"/>
          <a:sy n="48" d="100"/>
        </p:scale>
        <p:origin x="191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FF049E-C93A-F858-6DAD-9A63AFF0DF1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a:extLst>
              <a:ext uri="{FF2B5EF4-FFF2-40B4-BE49-F238E27FC236}">
                <a16:creationId xmlns:a16="http://schemas.microsoft.com/office/drawing/2014/main" id="{F262D2E7-AB8F-BB38-F688-ACE84B3AD64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BC5C5D06-7696-43F3-9780-640976675AB1}" type="datetimeFigureOut">
              <a:rPr lang="en-IN" smtClean="0"/>
              <a:pPr/>
              <a:t>24-10-2024</a:t>
            </a:fld>
            <a:endParaRPr lang="en-IN"/>
          </a:p>
        </p:txBody>
      </p:sp>
      <p:sp>
        <p:nvSpPr>
          <p:cNvPr id="4" name="Footer Placeholder 3">
            <a:extLst>
              <a:ext uri="{FF2B5EF4-FFF2-40B4-BE49-F238E27FC236}">
                <a16:creationId xmlns:a16="http://schemas.microsoft.com/office/drawing/2014/main" id="{15F70BF0-8192-C192-CDB1-660BDEE95D2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5" name="Slide Number Placeholder 4">
            <a:extLst>
              <a:ext uri="{FF2B5EF4-FFF2-40B4-BE49-F238E27FC236}">
                <a16:creationId xmlns:a16="http://schemas.microsoft.com/office/drawing/2014/main" id="{EF32FD51-8C16-6CB6-007E-6E62F71E5BB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FF3152F-9784-4C9F-B5D4-35AC4D49D082}" type="slidenum">
              <a:rPr lang="en-IN" smtClean="0"/>
              <a:pPr/>
              <a:t>‹#›</a:t>
            </a:fld>
            <a:endParaRPr lang="en-IN"/>
          </a:p>
        </p:txBody>
      </p:sp>
    </p:spTree>
    <p:extLst>
      <p:ext uri="{BB962C8B-B14F-4D97-AF65-F5344CB8AC3E}">
        <p14:creationId xmlns:p14="http://schemas.microsoft.com/office/powerpoint/2010/main" val="4254887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B631312-9C33-480C-8D61-516F82B75B5A}" type="datetimeFigureOut">
              <a:rPr lang="en-US" smtClean="0"/>
              <a:pPr/>
              <a:t>10/24/2024</a:t>
            </a:fld>
            <a:endParaRPr lang="en-I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5B99A78-4206-4A7B-A20F-DA9B57BD6630}" type="slidenum">
              <a:rPr lang="en-IN" smtClean="0"/>
              <a:pPr/>
              <a:t>‹#›</a:t>
            </a:fld>
            <a:endParaRPr lang="en-IN"/>
          </a:p>
        </p:txBody>
      </p:sp>
    </p:spTree>
    <p:extLst>
      <p:ext uri="{BB962C8B-B14F-4D97-AF65-F5344CB8AC3E}">
        <p14:creationId xmlns:p14="http://schemas.microsoft.com/office/powerpoint/2010/main" val="195529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a:defRPr/>
            </a:pPr>
            <a:fld id="{C4D5B0BA-A41A-4582-8F1A-CA4B69B20E52}"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09D25C-7949-4C90-9073-FA2119C07809}" type="slidenum">
              <a:rPr lang="en-US" smtClean="0"/>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0A7DBD-09A4-452A-911A-7A34EB57F209}"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39EA18-8C64-4C99-A35A-D2EF11D09D96}" type="slidenum">
              <a:rPr lang="en-US" smtClean="0"/>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AD000C07-39D9-4F4D-89A0-BF4E0816FD0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509DB2-703C-4BF8-B677-54DB0978514D}" type="slidenum">
              <a:rPr lang="en-US" smtClean="0"/>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7ABBF559-FAF0-49A1-BB68-045BF76BA0A3}"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AC094F-5DA7-4CF2-91D9-69A0036AC38A}" type="slidenum">
              <a:rPr lang="en-US" smtClean="0"/>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16" descr="sc"/>
          <p:cNvPicPr>
            <a:picLocks noChangeAspect="1" noChangeArrowheads="1"/>
          </p:cNvPicPr>
          <p:nvPr userDrawn="1"/>
        </p:nvPicPr>
        <p:blipFill>
          <a:blip r:embed="rId2">
            <a:lum bright="68000" contrast="-40000"/>
          </a:blip>
          <a:srcRect/>
          <a:stretch>
            <a:fillRect/>
          </a:stretch>
        </p:blipFill>
        <p:spPr>
          <a:xfrm rot="5400000">
            <a:off x="824969" y="-1461030"/>
            <a:ext cx="7494061" cy="9143999"/>
          </a:xfrm>
          <a:prstGeom prst="rect">
            <a:avLst/>
          </a:prstGeom>
          <a:noFill/>
          <a:ln/>
          <a:effectLst>
            <a:outerShdw dist="107763" dir="2700000" algn="ctr" rotWithShape="0">
              <a:srgbClr val="808080"/>
            </a:outerShdw>
          </a:effectLst>
        </p:spPr>
      </p:pic>
      <p:sp>
        <p:nvSpPr>
          <p:cNvPr id="3" name="Subtitle 2"/>
          <p:cNvSpPr>
            <a:spLocks noGrp="1"/>
          </p:cNvSpPr>
          <p:nvPr>
            <p:ph type="subTitle" idx="1" hasCustomPrompt="1"/>
          </p:nvPr>
        </p:nvSpPr>
        <p:spPr>
          <a:xfrm>
            <a:off x="1524000" y="5334000"/>
            <a:ext cx="6400800" cy="533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 political Will</a:t>
            </a:r>
          </a:p>
        </p:txBody>
      </p:sp>
      <p:sp>
        <p:nvSpPr>
          <p:cNvPr id="4" name="Date Placeholder 3"/>
          <p:cNvSpPr>
            <a:spLocks noGrp="1"/>
          </p:cNvSpPr>
          <p:nvPr>
            <p:ph type="dt" sz="half" idx="10"/>
          </p:nvPr>
        </p:nvSpPr>
        <p:spPr>
          <a:xfrm>
            <a:off x="609600" y="6324600"/>
            <a:ext cx="2133600" cy="365125"/>
          </a:xfrm>
        </p:spPr>
        <p:txBody>
          <a:bodyPr/>
          <a:lstStyle>
            <a:lvl1pPr>
              <a:defRPr/>
            </a:lvl1pPr>
          </a:lstStyle>
          <a:p>
            <a:pPr>
              <a:defRPr/>
            </a:pPr>
            <a:fld id="{056699DA-4407-4D12-A717-41F118B5D1CA}" type="datetimeFigureOut">
              <a:rPr lang="en-US" smtClean="0"/>
              <a:pPr>
                <a:defRPr/>
              </a:pPr>
              <a:t>10/24/2024</a:t>
            </a:fld>
            <a:r>
              <a:rPr lang="en-US" dirty="0"/>
              <a:t> </a:t>
            </a:r>
            <a:fld id="{9EF94116-170F-4515-A4F2-4EDEC83A9DBE}" type="datetime12">
              <a:rPr lang="en-US" smtClean="0"/>
              <a:pPr>
                <a:defRPr/>
              </a:pPr>
              <a:t>8:58 AM</a:t>
            </a:fld>
            <a:endParaRPr lang="en-US" dirty="0"/>
          </a:p>
        </p:txBody>
      </p:sp>
      <p:sp>
        <p:nvSpPr>
          <p:cNvPr id="5" name="Footer Placeholder 4"/>
          <p:cNvSpPr>
            <a:spLocks noGrp="1"/>
          </p:cNvSpPr>
          <p:nvPr>
            <p:ph type="ftr" sz="quarter" idx="11"/>
          </p:nvPr>
        </p:nvSpPr>
        <p:spPr>
          <a:xfrm>
            <a:off x="3657600" y="6324600"/>
            <a:ext cx="2895600" cy="365125"/>
          </a:xfrm>
        </p:spPr>
        <p:txBody>
          <a:bodyPr/>
          <a:lstStyle>
            <a:lvl1pPr>
              <a:defRPr/>
            </a:lvl1pPr>
          </a:lstStyle>
          <a:p>
            <a:pPr>
              <a:defRPr/>
            </a:pPr>
            <a:r>
              <a:rPr lang="en-US" dirty="0"/>
              <a:t>Yazdi Italia et al</a:t>
            </a:r>
          </a:p>
        </p:txBody>
      </p:sp>
      <p:sp>
        <p:nvSpPr>
          <p:cNvPr id="6" name="Slide Number Placeholder 5"/>
          <p:cNvSpPr>
            <a:spLocks noGrp="1"/>
          </p:cNvSpPr>
          <p:nvPr>
            <p:ph type="sldNum" sz="quarter" idx="12"/>
          </p:nvPr>
        </p:nvSpPr>
        <p:spPr>
          <a:xfrm>
            <a:off x="8305800" y="6324600"/>
            <a:ext cx="457200" cy="365125"/>
          </a:xfrm>
        </p:spPr>
        <p:txBody>
          <a:bodyPr/>
          <a:lstStyle>
            <a:lvl1pPr>
              <a:defRPr/>
            </a:lvl1pPr>
          </a:lstStyle>
          <a:p>
            <a:pPr>
              <a:defRPr/>
            </a:pPr>
            <a:fld id="{EA2DC5EB-7E8A-46F7-B545-B1C54FB767AB}" type="slidenum">
              <a:rPr lang="en-US"/>
              <a:pPr>
                <a:defRPr/>
              </a:pPr>
              <a:t>‹#›</a:t>
            </a:fld>
            <a:endParaRPr lang="en-US" dirty="0"/>
          </a:p>
        </p:txBody>
      </p:sp>
      <p:sp>
        <p:nvSpPr>
          <p:cNvPr id="8" name="Right Arrow 7"/>
          <p:cNvSpPr/>
          <p:nvPr userDrawn="1"/>
        </p:nvSpPr>
        <p:spPr>
          <a:xfrm rot="16200000">
            <a:off x="-3352800" y="2743200"/>
            <a:ext cx="7467600" cy="762000"/>
          </a:xfrm>
          <a:prstGeom prst="rightArrow">
            <a:avLst/>
          </a:prstGeom>
          <a:solidFill>
            <a:srgbClr val="FFD961">
              <a:alpha val="4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 pitchFamily="34" charset="0"/>
                <a:cs typeface="Arial" pitchFamily="34" charset="0"/>
              </a:rPr>
              <a:t>Valsad  Raktdan  Kendra,  Gujarat,  INDIA</a:t>
            </a:r>
          </a:p>
        </p:txBody>
      </p:sp>
      <p:sp>
        <p:nvSpPr>
          <p:cNvPr id="9" name="TextBox 8"/>
          <p:cNvSpPr txBox="1"/>
          <p:nvPr userDrawn="1"/>
        </p:nvSpPr>
        <p:spPr>
          <a:xfrm>
            <a:off x="2971800" y="-584775"/>
            <a:ext cx="6172200" cy="584775"/>
          </a:xfrm>
          <a:prstGeom prst="rect">
            <a:avLst/>
          </a:prstGeom>
          <a:noFill/>
        </p:spPr>
        <p:txBody>
          <a:bodyPr wrap="square" rtlCol="0">
            <a:spAutoFit/>
          </a:bodyPr>
          <a:lstStyle/>
          <a:p>
            <a:pPr algn="r"/>
            <a:r>
              <a:rPr lang="en-US" sz="1600" dirty="0">
                <a:solidFill>
                  <a:srgbClr val="FF0000"/>
                </a:solidFill>
              </a:rPr>
              <a:t>Screening and Counseling for </a:t>
            </a:r>
          </a:p>
          <a:p>
            <a:pPr algn="r"/>
            <a:r>
              <a:rPr lang="en-US" sz="1600" dirty="0">
                <a:solidFill>
                  <a:srgbClr val="FF0000"/>
                </a:solidFill>
              </a:rPr>
              <a:t>Sickle Cell Disorder</a:t>
            </a:r>
            <a:r>
              <a:rPr lang="en-US" sz="1600" b="1" dirty="0">
                <a:solidFill>
                  <a:srgbClr val="FF0000"/>
                </a:solidFill>
              </a:rPr>
              <a:t>:</a:t>
            </a:r>
            <a:r>
              <a:rPr lang="en-US" sz="1600" dirty="0">
                <a:solidFill>
                  <a:srgbClr val="FF0000"/>
                </a:solidFill>
              </a:rPr>
              <a:t> The South Gujarat Experience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8" cy="6857998"/>
          </a:xfrm>
          <a:prstGeom prst="rect">
            <a:avLst/>
          </a:prstGeom>
        </p:spPr>
      </p:pic>
      <p:pic>
        <p:nvPicPr>
          <p:cNvPr id="2" name="Picture 1">
            <a:extLst>
              <a:ext uri="{FF2B5EF4-FFF2-40B4-BE49-F238E27FC236}">
                <a16:creationId xmlns:a16="http://schemas.microsoft.com/office/drawing/2014/main" id="{6BC82B7F-C8B5-E469-1EAC-F8C82AB33F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flipV="1">
            <a:off x="0" y="0"/>
            <a:ext cx="1313451" cy="1291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298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a:defRPr/>
            </a:pPr>
            <a:fld id="{C4D5B0BA-A41A-4582-8F1A-CA4B69B20E52}"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09D25C-7949-4C90-9073-FA2119C07809}" type="slidenum">
              <a:rPr lang="en-US" smtClean="0"/>
              <a:pPr>
                <a:defRPr/>
              </a:pPr>
              <a:t>‹#›</a:t>
            </a:fld>
            <a:endParaRPr lang="en-US"/>
          </a:p>
        </p:txBody>
      </p:sp>
    </p:spTree>
    <p:extLst>
      <p:ext uri="{BB962C8B-B14F-4D97-AF65-F5344CB8AC3E}">
        <p14:creationId xmlns:p14="http://schemas.microsoft.com/office/powerpoint/2010/main" val="28910376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7F295D75-BD52-4E35-85DF-B72D75B59FE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D455B6-133A-4B81-9BE8-9FA9F031EF02}" type="slidenum">
              <a:rPr lang="en-US" smtClean="0"/>
              <a:pPr>
                <a:defRPr/>
              </a:pPr>
              <a:t>‹#›</a:t>
            </a:fld>
            <a:endParaRPr lang="en-US"/>
          </a:p>
        </p:txBody>
      </p:sp>
    </p:spTree>
    <p:extLst>
      <p:ext uri="{BB962C8B-B14F-4D97-AF65-F5344CB8AC3E}">
        <p14:creationId xmlns:p14="http://schemas.microsoft.com/office/powerpoint/2010/main" val="32376640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28C37A4-9F32-46A4-9133-2E27F2D4FA4D}"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F8D6D-E1A8-4BCD-A588-DB89BAF7F184}" type="slidenum">
              <a:rPr lang="en-US" smtClean="0"/>
              <a:pPr>
                <a:defRPr/>
              </a:pPr>
              <a:t>‹#›</a:t>
            </a:fld>
            <a:endParaRPr lang="en-US"/>
          </a:p>
        </p:txBody>
      </p:sp>
    </p:spTree>
    <p:extLst>
      <p:ext uri="{BB962C8B-B14F-4D97-AF65-F5344CB8AC3E}">
        <p14:creationId xmlns:p14="http://schemas.microsoft.com/office/powerpoint/2010/main" val="30718405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a:defRPr/>
            </a:pPr>
            <a:fld id="{225AF232-46B0-4191-A920-62BC09850737}"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12A029-F921-4F79-B0E1-09D1684A89EE}" type="slidenum">
              <a:rPr lang="en-US" smtClean="0"/>
              <a:pPr>
                <a:defRPr/>
              </a:pPr>
              <a:t>‹#›</a:t>
            </a:fld>
            <a:endParaRPr lang="en-US"/>
          </a:p>
        </p:txBody>
      </p:sp>
    </p:spTree>
    <p:extLst>
      <p:ext uri="{BB962C8B-B14F-4D97-AF65-F5344CB8AC3E}">
        <p14:creationId xmlns:p14="http://schemas.microsoft.com/office/powerpoint/2010/main" val="4505015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a:defRPr/>
            </a:pPr>
            <a:fld id="{1CAD5CFA-055E-4FF6-BF26-550E8C4D40DF}" type="datetimeFigureOut">
              <a:rPr lang="en-US" smtClean="0"/>
              <a:pPr>
                <a:defRPr/>
              </a:pPr>
              <a:t>10/24/2024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10EB3C1-5C46-4259-9216-B6B1213CE29B}" type="slidenum">
              <a:rPr lang="en-US" smtClean="0"/>
              <a:pPr>
                <a:defRPr/>
              </a:pPr>
              <a:t>‹#›</a:t>
            </a:fld>
            <a:endParaRPr lang="en-US"/>
          </a:p>
        </p:txBody>
      </p:sp>
    </p:spTree>
    <p:extLst>
      <p:ext uri="{BB962C8B-B14F-4D97-AF65-F5344CB8AC3E}">
        <p14:creationId xmlns:p14="http://schemas.microsoft.com/office/powerpoint/2010/main" val="38395614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7F295D75-BD52-4E35-85DF-B72D75B59FE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D455B6-133A-4B81-9BE8-9FA9F031EF02}" type="slidenum">
              <a:rPr lang="en-US" smtClean="0"/>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a:defRPr/>
            </a:pPr>
            <a:fld id="{C793E8E6-8104-426A-BFBE-D7770578235A}" type="datetimeFigureOut">
              <a:rPr lang="en-US" smtClean="0"/>
              <a:pPr>
                <a:defRPr/>
              </a:pPr>
              <a:t>10/24/2024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4F084D-C460-4833-B03B-1E6F2BDB58E6}" type="slidenum">
              <a:rPr lang="en-US" smtClean="0"/>
              <a:pPr>
                <a:defRPr/>
              </a:pPr>
              <a:t>‹#›</a:t>
            </a:fld>
            <a:endParaRPr lang="en-US"/>
          </a:p>
        </p:txBody>
      </p:sp>
    </p:spTree>
    <p:extLst>
      <p:ext uri="{BB962C8B-B14F-4D97-AF65-F5344CB8AC3E}">
        <p14:creationId xmlns:p14="http://schemas.microsoft.com/office/powerpoint/2010/main" val="252373913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1B157-D890-435F-B487-18F39F626CBF}"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a:defRPr i="1"/>
            </a:lvl1pPr>
          </a:lstStyle>
          <a:p>
            <a:pPr>
              <a:defRPr/>
            </a:pPr>
            <a:r>
              <a:rPr lang="en-US" dirty="0"/>
              <a:t>- Italia et al…….2022</a:t>
            </a:r>
          </a:p>
        </p:txBody>
      </p:sp>
      <p:sp>
        <p:nvSpPr>
          <p:cNvPr id="5" name="Moon 4"/>
          <p:cNvSpPr/>
          <p:nvPr userDrawn="1"/>
        </p:nvSpPr>
        <p:spPr>
          <a:xfrm rot="13027649">
            <a:off x="8302313" y="5627061"/>
            <a:ext cx="768972" cy="1458578"/>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8AE4F0EB-D26A-3374-8F4C-A2B95732E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1" y="0"/>
            <a:ext cx="1472298" cy="1447800"/>
          </a:xfrm>
          <a:prstGeom prst="rect">
            <a:avLst/>
          </a:prstGeom>
          <a:solidFill>
            <a:srgbClr val="FFFF00">
              <a:alpha val="67000"/>
            </a:srgbClr>
          </a:solidFill>
        </p:spPr>
      </p:pic>
      <p:pic>
        <p:nvPicPr>
          <p:cNvPr id="7" name="Picture 6">
            <a:extLst>
              <a:ext uri="{FF2B5EF4-FFF2-40B4-BE49-F238E27FC236}">
                <a16:creationId xmlns:a16="http://schemas.microsoft.com/office/drawing/2014/main" id="{66871100-758A-490B-CC04-E9945F0FC77C}"/>
              </a:ext>
            </a:extLst>
          </p:cNvPr>
          <p:cNvPicPr>
            <a:picLocks noChangeAspect="1"/>
          </p:cNvPicPr>
          <p:nvPr userDrawn="1"/>
        </p:nvPicPr>
        <p:blipFill rotWithShape="1">
          <a:blip r:embed="rId3"/>
          <a:srcRect l="11794" t="12821" r="12767"/>
          <a:stretch/>
        </p:blipFill>
        <p:spPr>
          <a:xfrm>
            <a:off x="7940059" y="0"/>
            <a:ext cx="1203942" cy="1391312"/>
          </a:xfrm>
          <a:prstGeom prst="rect">
            <a:avLst/>
          </a:prstGeom>
          <a:solidFill>
            <a:srgbClr val="FFFF8F"/>
          </a:solidFill>
        </p:spPr>
      </p:pic>
      <p:sp>
        <p:nvSpPr>
          <p:cNvPr id="8" name="TextBox 7">
            <a:extLst>
              <a:ext uri="{FF2B5EF4-FFF2-40B4-BE49-F238E27FC236}">
                <a16:creationId xmlns:a16="http://schemas.microsoft.com/office/drawing/2014/main" id="{00A30E78-3A38-F21B-0130-69A2E3C6CDDD}"/>
              </a:ext>
            </a:extLst>
          </p:cNvPr>
          <p:cNvSpPr txBox="1"/>
          <p:nvPr userDrawn="1"/>
        </p:nvSpPr>
        <p:spPr>
          <a:xfrm>
            <a:off x="7893935" y="1051852"/>
            <a:ext cx="1296189" cy="369332"/>
          </a:xfrm>
          <a:prstGeom prst="rect">
            <a:avLst/>
          </a:prstGeom>
          <a:noFill/>
        </p:spPr>
        <p:txBody>
          <a:bodyPr wrap="none" rtlCol="0">
            <a:spAutoFit/>
          </a:bodyPr>
          <a:lstStyle/>
          <a:p>
            <a:r>
              <a:rPr lang="en-IN" dirty="0">
                <a:solidFill>
                  <a:srgbClr val="FF0000"/>
                </a:solidFill>
              </a:rPr>
              <a:t>West Zone</a:t>
            </a:r>
          </a:p>
        </p:txBody>
      </p:sp>
    </p:spTree>
    <p:extLst>
      <p:ext uri="{BB962C8B-B14F-4D97-AF65-F5344CB8AC3E}">
        <p14:creationId xmlns:p14="http://schemas.microsoft.com/office/powerpoint/2010/main" val="33506065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1B157-D890-435F-B487-18F39F626CBF}"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a:defRPr i="1"/>
            </a:lvl1pPr>
          </a:lstStyle>
          <a:p>
            <a:pPr>
              <a:defRPr/>
            </a:pPr>
            <a:r>
              <a:rPr lang="en-US" dirty="0"/>
              <a:t>- Italia et al…….2022</a:t>
            </a:r>
          </a:p>
        </p:txBody>
      </p:sp>
      <p:sp>
        <p:nvSpPr>
          <p:cNvPr id="5" name="Moon 4"/>
          <p:cNvSpPr/>
          <p:nvPr userDrawn="1"/>
        </p:nvSpPr>
        <p:spPr>
          <a:xfrm rot="13027649">
            <a:off x="8302313" y="5627061"/>
            <a:ext cx="768972" cy="1458578"/>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5908665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6A2BAD-865D-4D0A-8E08-7A43A5138D0F}"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0B2E53-428E-470E-9F5F-7291DBC20271}" type="slidenum">
              <a:rPr lang="en-US" smtClean="0"/>
              <a:pPr>
                <a:defRPr/>
              </a:pPr>
              <a:t>‹#›</a:t>
            </a:fld>
            <a:endParaRPr lang="en-US"/>
          </a:p>
        </p:txBody>
      </p:sp>
    </p:spTree>
    <p:extLst>
      <p:ext uri="{BB962C8B-B14F-4D97-AF65-F5344CB8AC3E}">
        <p14:creationId xmlns:p14="http://schemas.microsoft.com/office/powerpoint/2010/main" val="10187339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0A7DBD-09A4-452A-911A-7A34EB57F209}"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39EA18-8C64-4C99-A35A-D2EF11D09D96}" type="slidenum">
              <a:rPr lang="en-US" smtClean="0"/>
              <a:pPr>
                <a:defRPr/>
              </a:pPr>
              <a:t>‹#›</a:t>
            </a:fld>
            <a:endParaRPr lang="en-US"/>
          </a:p>
        </p:txBody>
      </p:sp>
    </p:spTree>
    <p:extLst>
      <p:ext uri="{BB962C8B-B14F-4D97-AF65-F5344CB8AC3E}">
        <p14:creationId xmlns:p14="http://schemas.microsoft.com/office/powerpoint/2010/main" val="152152109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AD000C07-39D9-4F4D-89A0-BF4E0816FD0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509DB2-703C-4BF8-B677-54DB0978514D}" type="slidenum">
              <a:rPr lang="en-US" smtClean="0"/>
              <a:pPr>
                <a:defRPr/>
              </a:pPr>
              <a:t>‹#›</a:t>
            </a:fld>
            <a:endParaRPr lang="en-US"/>
          </a:p>
        </p:txBody>
      </p:sp>
    </p:spTree>
    <p:extLst>
      <p:ext uri="{BB962C8B-B14F-4D97-AF65-F5344CB8AC3E}">
        <p14:creationId xmlns:p14="http://schemas.microsoft.com/office/powerpoint/2010/main" val="16401969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7ABBF559-FAF0-49A1-BB68-045BF76BA0A3}"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AC094F-5DA7-4CF2-91D9-69A0036AC38A}" type="slidenum">
              <a:rPr lang="en-US" smtClean="0"/>
              <a:pPr>
                <a:defRPr/>
              </a:pPr>
              <a:t>‹#›</a:t>
            </a:fld>
            <a:endParaRPr lang="en-US"/>
          </a:p>
        </p:txBody>
      </p:sp>
    </p:spTree>
    <p:extLst>
      <p:ext uri="{BB962C8B-B14F-4D97-AF65-F5344CB8AC3E}">
        <p14:creationId xmlns:p14="http://schemas.microsoft.com/office/powerpoint/2010/main" val="69716463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6" descr="sc"/>
          <p:cNvPicPr>
            <a:picLocks noChangeAspect="1" noChangeArrowheads="1"/>
          </p:cNvPicPr>
          <p:nvPr userDrawn="1"/>
        </p:nvPicPr>
        <p:blipFill>
          <a:blip r:embed="rId2">
            <a:lum bright="68000" contrast="-40000"/>
          </a:blip>
          <a:srcRect/>
          <a:stretch>
            <a:fillRect/>
          </a:stretch>
        </p:blipFill>
        <p:spPr>
          <a:xfrm rot="5400000">
            <a:off x="824969" y="-1461030"/>
            <a:ext cx="7494061" cy="9143999"/>
          </a:xfrm>
          <a:prstGeom prst="rect">
            <a:avLst/>
          </a:prstGeom>
          <a:noFill/>
          <a:ln/>
          <a:effectLst>
            <a:outerShdw dist="107763" dir="2700000" algn="ctr" rotWithShape="0">
              <a:srgbClr val="808080"/>
            </a:outerShdw>
          </a:effectLst>
        </p:spPr>
      </p:pic>
      <p:sp>
        <p:nvSpPr>
          <p:cNvPr id="3" name="Subtitle 2"/>
          <p:cNvSpPr>
            <a:spLocks noGrp="1"/>
          </p:cNvSpPr>
          <p:nvPr>
            <p:ph type="subTitle" idx="1" hasCustomPrompt="1"/>
          </p:nvPr>
        </p:nvSpPr>
        <p:spPr>
          <a:xfrm>
            <a:off x="1524000" y="5334000"/>
            <a:ext cx="6400800" cy="533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 political Will</a:t>
            </a:r>
          </a:p>
        </p:txBody>
      </p:sp>
      <p:sp>
        <p:nvSpPr>
          <p:cNvPr id="4" name="Date Placeholder 3"/>
          <p:cNvSpPr>
            <a:spLocks noGrp="1"/>
          </p:cNvSpPr>
          <p:nvPr>
            <p:ph type="dt" sz="half" idx="10"/>
          </p:nvPr>
        </p:nvSpPr>
        <p:spPr>
          <a:xfrm>
            <a:off x="609600" y="6324600"/>
            <a:ext cx="2133600" cy="365125"/>
          </a:xfrm>
        </p:spPr>
        <p:txBody>
          <a:bodyPr/>
          <a:lstStyle>
            <a:lvl1pPr>
              <a:defRPr/>
            </a:lvl1pPr>
          </a:lstStyle>
          <a:p>
            <a:pPr>
              <a:defRPr/>
            </a:pPr>
            <a:fld id="{056699DA-4407-4D12-A717-41F118B5D1CA}" type="datetimeFigureOut">
              <a:rPr lang="en-US" smtClean="0"/>
              <a:pPr>
                <a:defRPr/>
              </a:pPr>
              <a:t>10/24/2024</a:t>
            </a:fld>
            <a:r>
              <a:rPr lang="en-US" dirty="0"/>
              <a:t> </a:t>
            </a:r>
            <a:fld id="{9EF94116-170F-4515-A4F2-4EDEC83A9DBE}" type="datetime12">
              <a:rPr lang="en-US" smtClean="0"/>
              <a:pPr>
                <a:defRPr/>
              </a:pPr>
              <a:t>8:58 AM</a:t>
            </a:fld>
            <a:endParaRPr lang="en-US" dirty="0"/>
          </a:p>
        </p:txBody>
      </p:sp>
      <p:sp>
        <p:nvSpPr>
          <p:cNvPr id="5" name="Footer Placeholder 4"/>
          <p:cNvSpPr>
            <a:spLocks noGrp="1"/>
          </p:cNvSpPr>
          <p:nvPr>
            <p:ph type="ftr" sz="quarter" idx="11"/>
          </p:nvPr>
        </p:nvSpPr>
        <p:spPr>
          <a:xfrm>
            <a:off x="3657600" y="6324600"/>
            <a:ext cx="2895600" cy="365125"/>
          </a:xfrm>
        </p:spPr>
        <p:txBody>
          <a:bodyPr/>
          <a:lstStyle>
            <a:lvl1pPr>
              <a:defRPr/>
            </a:lvl1pPr>
          </a:lstStyle>
          <a:p>
            <a:pPr>
              <a:defRPr/>
            </a:pPr>
            <a:r>
              <a:rPr lang="en-US" dirty="0"/>
              <a:t>Yazdi Italia et al</a:t>
            </a:r>
          </a:p>
        </p:txBody>
      </p:sp>
      <p:sp>
        <p:nvSpPr>
          <p:cNvPr id="6" name="Slide Number Placeholder 5"/>
          <p:cNvSpPr>
            <a:spLocks noGrp="1"/>
          </p:cNvSpPr>
          <p:nvPr>
            <p:ph type="sldNum" sz="quarter" idx="12"/>
          </p:nvPr>
        </p:nvSpPr>
        <p:spPr>
          <a:xfrm>
            <a:off x="8305800" y="6324600"/>
            <a:ext cx="457200" cy="365125"/>
          </a:xfrm>
        </p:spPr>
        <p:txBody>
          <a:bodyPr/>
          <a:lstStyle>
            <a:lvl1pPr>
              <a:defRPr/>
            </a:lvl1pPr>
          </a:lstStyle>
          <a:p>
            <a:pPr>
              <a:defRPr/>
            </a:pPr>
            <a:fld id="{EA2DC5EB-7E8A-46F7-B545-B1C54FB767AB}" type="slidenum">
              <a:rPr lang="en-US"/>
              <a:pPr>
                <a:defRPr/>
              </a:pPr>
              <a:t>‹#›</a:t>
            </a:fld>
            <a:endParaRPr lang="en-US" dirty="0"/>
          </a:p>
        </p:txBody>
      </p:sp>
      <p:sp>
        <p:nvSpPr>
          <p:cNvPr id="8" name="Right Arrow 7"/>
          <p:cNvSpPr/>
          <p:nvPr userDrawn="1"/>
        </p:nvSpPr>
        <p:spPr>
          <a:xfrm rot="16200000">
            <a:off x="-3352800" y="2743200"/>
            <a:ext cx="7467600" cy="762000"/>
          </a:xfrm>
          <a:prstGeom prst="rightArrow">
            <a:avLst/>
          </a:prstGeom>
          <a:solidFill>
            <a:srgbClr val="FFD961">
              <a:alpha val="4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 pitchFamily="34" charset="0"/>
                <a:cs typeface="Arial" pitchFamily="34" charset="0"/>
              </a:rPr>
              <a:t>Valsad  Raktdan  Kendra,  Gujarat,  INDIA</a:t>
            </a:r>
          </a:p>
        </p:txBody>
      </p:sp>
      <p:sp>
        <p:nvSpPr>
          <p:cNvPr id="9" name="TextBox 8"/>
          <p:cNvSpPr txBox="1"/>
          <p:nvPr userDrawn="1"/>
        </p:nvSpPr>
        <p:spPr>
          <a:xfrm>
            <a:off x="2971800" y="-584775"/>
            <a:ext cx="6172200" cy="584775"/>
          </a:xfrm>
          <a:prstGeom prst="rect">
            <a:avLst/>
          </a:prstGeom>
          <a:noFill/>
        </p:spPr>
        <p:txBody>
          <a:bodyPr wrap="square" rtlCol="0">
            <a:spAutoFit/>
          </a:bodyPr>
          <a:lstStyle/>
          <a:p>
            <a:pPr algn="r"/>
            <a:r>
              <a:rPr lang="en-US" sz="1600" dirty="0">
                <a:solidFill>
                  <a:srgbClr val="FF0000"/>
                </a:solidFill>
              </a:rPr>
              <a:t>Screening and Counseling for </a:t>
            </a:r>
          </a:p>
          <a:p>
            <a:pPr algn="r"/>
            <a:r>
              <a:rPr lang="en-US" sz="1600" dirty="0">
                <a:solidFill>
                  <a:srgbClr val="FF0000"/>
                </a:solidFill>
              </a:rPr>
              <a:t>Sickle Cell Disorder</a:t>
            </a:r>
            <a:r>
              <a:rPr lang="en-US" sz="1600" b="1" dirty="0">
                <a:solidFill>
                  <a:srgbClr val="FF0000"/>
                </a:solidFill>
              </a:rPr>
              <a:t>:</a:t>
            </a:r>
            <a:r>
              <a:rPr lang="en-US" sz="1600" dirty="0">
                <a:solidFill>
                  <a:srgbClr val="FF0000"/>
                </a:solidFill>
              </a:rPr>
              <a:t> The South Gujarat Experience</a:t>
            </a:r>
          </a:p>
        </p:txBody>
      </p:sp>
    </p:spTree>
    <p:extLst>
      <p:ext uri="{BB962C8B-B14F-4D97-AF65-F5344CB8AC3E}">
        <p14:creationId xmlns:p14="http://schemas.microsoft.com/office/powerpoint/2010/main" val="14864890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A7BDEEE-F24F-4843-9501-5031C5C31D4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384201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8" cy="6857998"/>
          </a:xfrm>
          <a:prstGeom prst="rect">
            <a:avLst/>
          </a:prstGeom>
        </p:spPr>
      </p:pic>
    </p:spTree>
    <p:extLst>
      <p:ext uri="{BB962C8B-B14F-4D97-AF65-F5344CB8AC3E}">
        <p14:creationId xmlns:p14="http://schemas.microsoft.com/office/powerpoint/2010/main" val="55410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28C37A4-9F32-46A4-9133-2E27F2D4FA4D}"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F8D6D-E1A8-4BCD-A588-DB89BAF7F184}" type="slidenum">
              <a:rPr lang="en-US" smtClean="0"/>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a:defRPr/>
            </a:pPr>
            <a:fld id="{C4D5B0BA-A41A-4582-8F1A-CA4B69B20E52}"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09D25C-7949-4C90-9073-FA2119C07809}" type="slidenum">
              <a:rPr lang="en-US" smtClean="0"/>
              <a:pPr>
                <a:defRPr/>
              </a:pPr>
              <a:t>‹#›</a:t>
            </a:fld>
            <a:endParaRPr lang="en-US"/>
          </a:p>
        </p:txBody>
      </p:sp>
    </p:spTree>
    <p:extLst>
      <p:ext uri="{BB962C8B-B14F-4D97-AF65-F5344CB8AC3E}">
        <p14:creationId xmlns:p14="http://schemas.microsoft.com/office/powerpoint/2010/main" val="17617887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7F295D75-BD52-4E35-85DF-B72D75B59FE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D455B6-133A-4B81-9BE8-9FA9F031EF02}" type="slidenum">
              <a:rPr lang="en-US" smtClean="0"/>
              <a:pPr>
                <a:defRPr/>
              </a:pPr>
              <a:t>‹#›</a:t>
            </a:fld>
            <a:endParaRPr lang="en-US"/>
          </a:p>
        </p:txBody>
      </p:sp>
    </p:spTree>
    <p:extLst>
      <p:ext uri="{BB962C8B-B14F-4D97-AF65-F5344CB8AC3E}">
        <p14:creationId xmlns:p14="http://schemas.microsoft.com/office/powerpoint/2010/main" val="23230516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28C37A4-9F32-46A4-9133-2E27F2D4FA4D}"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F8D6D-E1A8-4BCD-A588-DB89BAF7F184}" type="slidenum">
              <a:rPr lang="en-US" smtClean="0"/>
              <a:pPr>
                <a:defRPr/>
              </a:pPr>
              <a:t>‹#›</a:t>
            </a:fld>
            <a:endParaRPr lang="en-US"/>
          </a:p>
        </p:txBody>
      </p:sp>
    </p:spTree>
    <p:extLst>
      <p:ext uri="{BB962C8B-B14F-4D97-AF65-F5344CB8AC3E}">
        <p14:creationId xmlns:p14="http://schemas.microsoft.com/office/powerpoint/2010/main" val="10795364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a:defRPr/>
            </a:pPr>
            <a:fld id="{225AF232-46B0-4191-A920-62BC09850737}"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12A029-F921-4F79-B0E1-09D1684A89EE}" type="slidenum">
              <a:rPr lang="en-US" smtClean="0"/>
              <a:pPr>
                <a:defRPr/>
              </a:pPr>
              <a:t>‹#›</a:t>
            </a:fld>
            <a:endParaRPr lang="en-US"/>
          </a:p>
        </p:txBody>
      </p:sp>
    </p:spTree>
    <p:extLst>
      <p:ext uri="{BB962C8B-B14F-4D97-AF65-F5344CB8AC3E}">
        <p14:creationId xmlns:p14="http://schemas.microsoft.com/office/powerpoint/2010/main" val="178260752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a:defRPr/>
            </a:pPr>
            <a:fld id="{1CAD5CFA-055E-4FF6-BF26-550E8C4D40DF}" type="datetimeFigureOut">
              <a:rPr lang="en-US" smtClean="0"/>
              <a:pPr>
                <a:defRPr/>
              </a:pPr>
              <a:t>10/24/2024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10EB3C1-5C46-4259-9216-B6B1213CE29B}" type="slidenum">
              <a:rPr lang="en-US" smtClean="0"/>
              <a:pPr>
                <a:defRPr/>
              </a:pPr>
              <a:t>‹#›</a:t>
            </a:fld>
            <a:endParaRPr lang="en-US"/>
          </a:p>
        </p:txBody>
      </p:sp>
    </p:spTree>
    <p:extLst>
      <p:ext uri="{BB962C8B-B14F-4D97-AF65-F5344CB8AC3E}">
        <p14:creationId xmlns:p14="http://schemas.microsoft.com/office/powerpoint/2010/main" val="25344090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a:defRPr/>
            </a:pPr>
            <a:fld id="{C793E8E6-8104-426A-BFBE-D7770578235A}" type="datetimeFigureOut">
              <a:rPr lang="en-US" smtClean="0"/>
              <a:pPr>
                <a:defRPr/>
              </a:pPr>
              <a:t>10/24/2024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4F084D-C460-4833-B03B-1E6F2BDB58E6}" type="slidenum">
              <a:rPr lang="en-US" smtClean="0"/>
              <a:pPr>
                <a:defRPr/>
              </a:pPr>
              <a:t>‹#›</a:t>
            </a:fld>
            <a:endParaRPr lang="en-US"/>
          </a:p>
        </p:txBody>
      </p:sp>
    </p:spTree>
    <p:extLst>
      <p:ext uri="{BB962C8B-B14F-4D97-AF65-F5344CB8AC3E}">
        <p14:creationId xmlns:p14="http://schemas.microsoft.com/office/powerpoint/2010/main" val="39667395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1B157-D890-435F-B487-18F39F626CBF}"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a:defRPr i="1"/>
            </a:lvl1pPr>
          </a:lstStyle>
          <a:p>
            <a:pPr>
              <a:defRPr/>
            </a:pPr>
            <a:r>
              <a:rPr lang="en-US" dirty="0"/>
              <a:t>- Italia et al…….2022</a:t>
            </a:r>
          </a:p>
        </p:txBody>
      </p:sp>
      <p:sp>
        <p:nvSpPr>
          <p:cNvPr id="5" name="Moon 4"/>
          <p:cNvSpPr/>
          <p:nvPr userDrawn="1"/>
        </p:nvSpPr>
        <p:spPr>
          <a:xfrm rot="13027649">
            <a:off x="8302313" y="5627061"/>
            <a:ext cx="768972" cy="1458578"/>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8AE4F0EB-D26A-3374-8F4C-A2B95732E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1" y="0"/>
            <a:ext cx="1472298" cy="1447800"/>
          </a:xfrm>
          <a:prstGeom prst="rect">
            <a:avLst/>
          </a:prstGeom>
          <a:solidFill>
            <a:srgbClr val="FFFF00">
              <a:alpha val="67000"/>
            </a:srgbClr>
          </a:solidFill>
        </p:spPr>
      </p:pic>
      <p:pic>
        <p:nvPicPr>
          <p:cNvPr id="7" name="Picture 6">
            <a:extLst>
              <a:ext uri="{FF2B5EF4-FFF2-40B4-BE49-F238E27FC236}">
                <a16:creationId xmlns:a16="http://schemas.microsoft.com/office/drawing/2014/main" id="{66871100-758A-490B-CC04-E9945F0FC77C}"/>
              </a:ext>
            </a:extLst>
          </p:cNvPr>
          <p:cNvPicPr>
            <a:picLocks noChangeAspect="1"/>
          </p:cNvPicPr>
          <p:nvPr userDrawn="1"/>
        </p:nvPicPr>
        <p:blipFill rotWithShape="1">
          <a:blip r:embed="rId3"/>
          <a:srcRect l="11794" t="12821" r="12767"/>
          <a:stretch/>
        </p:blipFill>
        <p:spPr>
          <a:xfrm>
            <a:off x="7940059" y="0"/>
            <a:ext cx="1203942" cy="1391312"/>
          </a:xfrm>
          <a:prstGeom prst="rect">
            <a:avLst/>
          </a:prstGeom>
          <a:solidFill>
            <a:srgbClr val="FFFF8F"/>
          </a:solidFill>
        </p:spPr>
      </p:pic>
      <p:sp>
        <p:nvSpPr>
          <p:cNvPr id="8" name="TextBox 7">
            <a:extLst>
              <a:ext uri="{FF2B5EF4-FFF2-40B4-BE49-F238E27FC236}">
                <a16:creationId xmlns:a16="http://schemas.microsoft.com/office/drawing/2014/main" id="{00A30E78-3A38-F21B-0130-69A2E3C6CDDD}"/>
              </a:ext>
            </a:extLst>
          </p:cNvPr>
          <p:cNvSpPr txBox="1"/>
          <p:nvPr userDrawn="1"/>
        </p:nvSpPr>
        <p:spPr>
          <a:xfrm>
            <a:off x="7893935" y="1051852"/>
            <a:ext cx="1296189" cy="369332"/>
          </a:xfrm>
          <a:prstGeom prst="rect">
            <a:avLst/>
          </a:prstGeom>
          <a:noFill/>
        </p:spPr>
        <p:txBody>
          <a:bodyPr wrap="none" rtlCol="0">
            <a:spAutoFit/>
          </a:bodyPr>
          <a:lstStyle/>
          <a:p>
            <a:r>
              <a:rPr lang="en-IN" dirty="0">
                <a:solidFill>
                  <a:srgbClr val="FF0000"/>
                </a:solidFill>
              </a:rPr>
              <a:t>West Zone</a:t>
            </a:r>
          </a:p>
        </p:txBody>
      </p:sp>
    </p:spTree>
    <p:extLst>
      <p:ext uri="{BB962C8B-B14F-4D97-AF65-F5344CB8AC3E}">
        <p14:creationId xmlns:p14="http://schemas.microsoft.com/office/powerpoint/2010/main" val="187729961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1B157-D890-435F-B487-18F39F626CBF}"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a:defRPr i="1"/>
            </a:lvl1pPr>
          </a:lstStyle>
          <a:p>
            <a:pPr>
              <a:defRPr/>
            </a:pPr>
            <a:r>
              <a:rPr lang="en-US" dirty="0"/>
              <a:t>- Italia et al…….2022</a:t>
            </a:r>
          </a:p>
        </p:txBody>
      </p:sp>
      <p:sp>
        <p:nvSpPr>
          <p:cNvPr id="5" name="Moon 4"/>
          <p:cNvSpPr/>
          <p:nvPr userDrawn="1"/>
        </p:nvSpPr>
        <p:spPr>
          <a:xfrm rot="13027649">
            <a:off x="8302313" y="5627061"/>
            <a:ext cx="768972" cy="1458578"/>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A713DE86-FE72-BC95-98B1-81855A997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30480" y="0"/>
            <a:ext cx="1239520" cy="1218895"/>
          </a:xfrm>
          <a:prstGeom prst="rect">
            <a:avLst/>
          </a:prstGeom>
          <a:solidFill>
            <a:srgbClr val="FFFF00">
              <a:alpha val="67000"/>
            </a:srgbClr>
          </a:solidFill>
        </p:spPr>
      </p:pic>
    </p:spTree>
    <p:extLst>
      <p:ext uri="{BB962C8B-B14F-4D97-AF65-F5344CB8AC3E}">
        <p14:creationId xmlns:p14="http://schemas.microsoft.com/office/powerpoint/2010/main" val="77089388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4D5B0BA-A41A-4582-8F1A-CA4B69B20E52}" type="datetimeFigureOut">
              <a:rPr lang="en-US" smtClean="0"/>
              <a:pPr>
                <a:defRPr/>
              </a:pPr>
              <a:t>10/24/2024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909D25C-7949-4C90-9073-FA2119C07809}" type="slidenum">
              <a:rPr lang="en-US" smtClean="0"/>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6A2BAD-865D-4D0A-8E08-7A43A5138D0F}"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0B2E53-428E-470E-9F5F-7291DBC20271}" type="slidenum">
              <a:rPr lang="en-US" smtClean="0"/>
              <a:pPr>
                <a:defRPr/>
              </a:pPr>
              <a:t>‹#›</a:t>
            </a:fld>
            <a:endParaRPr lang="en-US"/>
          </a:p>
        </p:txBody>
      </p:sp>
    </p:spTree>
    <p:extLst>
      <p:ext uri="{BB962C8B-B14F-4D97-AF65-F5344CB8AC3E}">
        <p14:creationId xmlns:p14="http://schemas.microsoft.com/office/powerpoint/2010/main" val="14279267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a:defRPr/>
            </a:pPr>
            <a:fld id="{225AF232-46B0-4191-A920-62BC09850737}"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12A029-F921-4F79-B0E1-09D1684A89EE}" type="slidenum">
              <a:rPr lang="en-US" smtClean="0"/>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0A7DBD-09A4-452A-911A-7A34EB57F209}"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39EA18-8C64-4C99-A35A-D2EF11D09D96}" type="slidenum">
              <a:rPr lang="en-US" smtClean="0"/>
              <a:pPr>
                <a:defRPr/>
              </a:pPr>
              <a:t>‹#›</a:t>
            </a:fld>
            <a:endParaRPr lang="en-US"/>
          </a:p>
        </p:txBody>
      </p:sp>
    </p:spTree>
    <p:extLst>
      <p:ext uri="{BB962C8B-B14F-4D97-AF65-F5344CB8AC3E}">
        <p14:creationId xmlns:p14="http://schemas.microsoft.com/office/powerpoint/2010/main" val="20595076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AD000C07-39D9-4F4D-89A0-BF4E0816FD0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509DB2-703C-4BF8-B677-54DB0978514D}" type="slidenum">
              <a:rPr lang="en-US" smtClean="0"/>
              <a:pPr>
                <a:defRPr/>
              </a:pPr>
              <a:t>‹#›</a:t>
            </a:fld>
            <a:endParaRPr lang="en-US"/>
          </a:p>
        </p:txBody>
      </p:sp>
    </p:spTree>
    <p:extLst>
      <p:ext uri="{BB962C8B-B14F-4D97-AF65-F5344CB8AC3E}">
        <p14:creationId xmlns:p14="http://schemas.microsoft.com/office/powerpoint/2010/main" val="22798833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7ABBF559-FAF0-49A1-BB68-045BF76BA0A3}"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AC094F-5DA7-4CF2-91D9-69A0036AC38A}" type="slidenum">
              <a:rPr lang="en-US" smtClean="0"/>
              <a:pPr>
                <a:defRPr/>
              </a:pPr>
              <a:t>‹#›</a:t>
            </a:fld>
            <a:endParaRPr lang="en-US"/>
          </a:p>
        </p:txBody>
      </p:sp>
    </p:spTree>
    <p:extLst>
      <p:ext uri="{BB962C8B-B14F-4D97-AF65-F5344CB8AC3E}">
        <p14:creationId xmlns:p14="http://schemas.microsoft.com/office/powerpoint/2010/main" val="418430779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6" descr="sc"/>
          <p:cNvPicPr>
            <a:picLocks noChangeAspect="1" noChangeArrowheads="1"/>
          </p:cNvPicPr>
          <p:nvPr userDrawn="1"/>
        </p:nvPicPr>
        <p:blipFill>
          <a:blip r:embed="rId2">
            <a:lum bright="68000" contrast="-40000"/>
          </a:blip>
          <a:srcRect/>
          <a:stretch>
            <a:fillRect/>
          </a:stretch>
        </p:blipFill>
        <p:spPr>
          <a:xfrm rot="5400000">
            <a:off x="824969" y="-1461030"/>
            <a:ext cx="7494061" cy="9143999"/>
          </a:xfrm>
          <a:prstGeom prst="rect">
            <a:avLst/>
          </a:prstGeom>
          <a:noFill/>
          <a:ln/>
          <a:effectLst>
            <a:outerShdw dist="107763" dir="2700000" algn="ctr" rotWithShape="0">
              <a:srgbClr val="808080"/>
            </a:outerShdw>
          </a:effectLst>
        </p:spPr>
      </p:pic>
      <p:sp>
        <p:nvSpPr>
          <p:cNvPr id="3" name="Subtitle 2"/>
          <p:cNvSpPr>
            <a:spLocks noGrp="1"/>
          </p:cNvSpPr>
          <p:nvPr>
            <p:ph type="subTitle" idx="1" hasCustomPrompt="1"/>
          </p:nvPr>
        </p:nvSpPr>
        <p:spPr>
          <a:xfrm>
            <a:off x="1524000" y="5334000"/>
            <a:ext cx="6400800" cy="533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 political Will</a:t>
            </a:r>
          </a:p>
        </p:txBody>
      </p:sp>
      <p:sp>
        <p:nvSpPr>
          <p:cNvPr id="4" name="Date Placeholder 3"/>
          <p:cNvSpPr>
            <a:spLocks noGrp="1"/>
          </p:cNvSpPr>
          <p:nvPr>
            <p:ph type="dt" sz="half" idx="10"/>
          </p:nvPr>
        </p:nvSpPr>
        <p:spPr>
          <a:xfrm>
            <a:off x="609600" y="6324600"/>
            <a:ext cx="2133600" cy="365125"/>
          </a:xfrm>
        </p:spPr>
        <p:txBody>
          <a:bodyPr/>
          <a:lstStyle>
            <a:lvl1pPr>
              <a:defRPr/>
            </a:lvl1pPr>
          </a:lstStyle>
          <a:p>
            <a:pPr>
              <a:defRPr/>
            </a:pPr>
            <a:fld id="{056699DA-4407-4D12-A717-41F118B5D1CA}" type="datetimeFigureOut">
              <a:rPr lang="en-US" smtClean="0"/>
              <a:pPr>
                <a:defRPr/>
              </a:pPr>
              <a:t>10/24/2024</a:t>
            </a:fld>
            <a:r>
              <a:rPr lang="en-US" dirty="0"/>
              <a:t> </a:t>
            </a:r>
            <a:fld id="{9EF94116-170F-4515-A4F2-4EDEC83A9DBE}" type="datetime12">
              <a:rPr lang="en-US" smtClean="0"/>
              <a:pPr>
                <a:defRPr/>
              </a:pPr>
              <a:t>8:58 AM</a:t>
            </a:fld>
            <a:endParaRPr lang="en-US" dirty="0"/>
          </a:p>
        </p:txBody>
      </p:sp>
      <p:sp>
        <p:nvSpPr>
          <p:cNvPr id="5" name="Footer Placeholder 4"/>
          <p:cNvSpPr>
            <a:spLocks noGrp="1"/>
          </p:cNvSpPr>
          <p:nvPr>
            <p:ph type="ftr" sz="quarter" idx="11"/>
          </p:nvPr>
        </p:nvSpPr>
        <p:spPr>
          <a:xfrm>
            <a:off x="3657600" y="6324600"/>
            <a:ext cx="2895600" cy="365125"/>
          </a:xfrm>
        </p:spPr>
        <p:txBody>
          <a:bodyPr/>
          <a:lstStyle>
            <a:lvl1pPr>
              <a:defRPr/>
            </a:lvl1pPr>
          </a:lstStyle>
          <a:p>
            <a:pPr>
              <a:defRPr/>
            </a:pPr>
            <a:r>
              <a:rPr lang="en-US" dirty="0"/>
              <a:t>Yazdi Italia et al</a:t>
            </a:r>
          </a:p>
        </p:txBody>
      </p:sp>
      <p:sp>
        <p:nvSpPr>
          <p:cNvPr id="6" name="Slide Number Placeholder 5"/>
          <p:cNvSpPr>
            <a:spLocks noGrp="1"/>
          </p:cNvSpPr>
          <p:nvPr>
            <p:ph type="sldNum" sz="quarter" idx="12"/>
          </p:nvPr>
        </p:nvSpPr>
        <p:spPr>
          <a:xfrm>
            <a:off x="8305800" y="6324600"/>
            <a:ext cx="457200" cy="365125"/>
          </a:xfrm>
        </p:spPr>
        <p:txBody>
          <a:bodyPr/>
          <a:lstStyle>
            <a:lvl1pPr>
              <a:defRPr/>
            </a:lvl1pPr>
          </a:lstStyle>
          <a:p>
            <a:pPr>
              <a:defRPr/>
            </a:pPr>
            <a:fld id="{EA2DC5EB-7E8A-46F7-B545-B1C54FB767AB}" type="slidenum">
              <a:rPr lang="en-US"/>
              <a:pPr>
                <a:defRPr/>
              </a:pPr>
              <a:t>‹#›</a:t>
            </a:fld>
            <a:endParaRPr lang="en-US" dirty="0"/>
          </a:p>
        </p:txBody>
      </p:sp>
      <p:sp>
        <p:nvSpPr>
          <p:cNvPr id="8" name="Right Arrow 7"/>
          <p:cNvSpPr/>
          <p:nvPr userDrawn="1"/>
        </p:nvSpPr>
        <p:spPr>
          <a:xfrm rot="16200000">
            <a:off x="-3352800" y="2743200"/>
            <a:ext cx="7467600" cy="762000"/>
          </a:xfrm>
          <a:prstGeom prst="rightArrow">
            <a:avLst/>
          </a:prstGeom>
          <a:solidFill>
            <a:srgbClr val="FFD961">
              <a:alpha val="4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 pitchFamily="34" charset="0"/>
                <a:cs typeface="Arial" pitchFamily="34" charset="0"/>
              </a:rPr>
              <a:t>Valsad  Raktdan  Kendra,  Gujarat,  INDIA</a:t>
            </a:r>
          </a:p>
        </p:txBody>
      </p:sp>
      <p:sp>
        <p:nvSpPr>
          <p:cNvPr id="9" name="TextBox 8"/>
          <p:cNvSpPr txBox="1"/>
          <p:nvPr userDrawn="1"/>
        </p:nvSpPr>
        <p:spPr>
          <a:xfrm>
            <a:off x="2971800" y="-584775"/>
            <a:ext cx="6172200" cy="584775"/>
          </a:xfrm>
          <a:prstGeom prst="rect">
            <a:avLst/>
          </a:prstGeom>
          <a:noFill/>
        </p:spPr>
        <p:txBody>
          <a:bodyPr wrap="square" rtlCol="0">
            <a:spAutoFit/>
          </a:bodyPr>
          <a:lstStyle/>
          <a:p>
            <a:pPr algn="r"/>
            <a:r>
              <a:rPr lang="en-US" sz="1600" dirty="0">
                <a:solidFill>
                  <a:srgbClr val="FF0000"/>
                </a:solidFill>
              </a:rPr>
              <a:t>Screening and Counseling for </a:t>
            </a:r>
          </a:p>
          <a:p>
            <a:pPr algn="r"/>
            <a:r>
              <a:rPr lang="en-US" sz="1600" dirty="0">
                <a:solidFill>
                  <a:srgbClr val="FF0000"/>
                </a:solidFill>
              </a:rPr>
              <a:t>Sickle Cell Disorder</a:t>
            </a:r>
            <a:r>
              <a:rPr lang="en-US" sz="1600" b="1" dirty="0">
                <a:solidFill>
                  <a:srgbClr val="FF0000"/>
                </a:solidFill>
              </a:rPr>
              <a:t>:</a:t>
            </a:r>
            <a:r>
              <a:rPr lang="en-US" sz="1600" dirty="0">
                <a:solidFill>
                  <a:srgbClr val="FF0000"/>
                </a:solidFill>
              </a:rPr>
              <a:t> The South Gujarat Experience</a:t>
            </a:r>
          </a:p>
        </p:txBody>
      </p:sp>
    </p:spTree>
    <p:extLst>
      <p:ext uri="{BB962C8B-B14F-4D97-AF65-F5344CB8AC3E}">
        <p14:creationId xmlns:p14="http://schemas.microsoft.com/office/powerpoint/2010/main" val="235784483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A7BDEEE-F24F-4843-9501-5031C5C31D4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371771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8" cy="6857998"/>
          </a:xfrm>
          <a:prstGeom prst="rect">
            <a:avLst/>
          </a:prstGeom>
        </p:spPr>
      </p:pic>
    </p:spTree>
    <p:extLst>
      <p:ext uri="{BB962C8B-B14F-4D97-AF65-F5344CB8AC3E}">
        <p14:creationId xmlns:p14="http://schemas.microsoft.com/office/powerpoint/2010/main" val="334871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8" cy="6857998"/>
          </a:xfrm>
          <a:prstGeom prst="rect">
            <a:avLst/>
          </a:prstGeom>
        </p:spPr>
      </p:pic>
    </p:spTree>
    <p:extLst>
      <p:ext uri="{BB962C8B-B14F-4D97-AF65-F5344CB8AC3E}">
        <p14:creationId xmlns:p14="http://schemas.microsoft.com/office/powerpoint/2010/main" val="3397738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2" y="2"/>
            <a:ext cx="9135878" cy="6857998"/>
          </a:xfrm>
          <a:prstGeom prst="rect">
            <a:avLst/>
          </a:prstGeom>
        </p:spPr>
      </p:pic>
      <p:pic>
        <p:nvPicPr>
          <p:cNvPr id="5" name="Picture 4">
            <a:extLst>
              <a:ext uri="{FF2B5EF4-FFF2-40B4-BE49-F238E27FC236}">
                <a16:creationId xmlns:a16="http://schemas.microsoft.com/office/drawing/2014/main" id="{746CB3B8-C7E5-C169-8CEA-42672FE1E2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flipV="1">
            <a:off x="0" y="0"/>
            <a:ext cx="1019388" cy="1002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8040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2048608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410944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a:defRPr/>
            </a:pPr>
            <a:fld id="{1CAD5CFA-055E-4FF6-BF26-550E8C4D40DF}" type="datetimeFigureOut">
              <a:rPr lang="en-US" smtClean="0"/>
              <a:pPr>
                <a:defRPr/>
              </a:pPr>
              <a:t>10/24/2024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10EB3C1-5C46-4259-9216-B6B1213CE29B}" type="slidenum">
              <a:rPr lang="en-US" smtClean="0"/>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1354781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451260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406437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1047652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382263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23633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2653194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a:defRPr/>
            </a:pPr>
            <a:fld id="{C4D5B0BA-A41A-4582-8F1A-CA4B69B20E52}"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09D25C-7949-4C90-9073-FA2119C07809}" type="slidenum">
              <a:rPr lang="en-US" smtClean="0"/>
              <a:pPr>
                <a:defRPr/>
              </a:pPr>
              <a:t>‹#›</a:t>
            </a:fld>
            <a:endParaRPr lang="en-US"/>
          </a:p>
        </p:txBody>
      </p:sp>
    </p:spTree>
    <p:extLst>
      <p:ext uri="{BB962C8B-B14F-4D97-AF65-F5344CB8AC3E}">
        <p14:creationId xmlns:p14="http://schemas.microsoft.com/office/powerpoint/2010/main" val="277533353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7F295D75-BD52-4E35-85DF-B72D75B59FE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D455B6-133A-4B81-9BE8-9FA9F031EF02}" type="slidenum">
              <a:rPr lang="en-US" smtClean="0"/>
              <a:pPr>
                <a:defRPr/>
              </a:pPr>
              <a:t>‹#›</a:t>
            </a:fld>
            <a:endParaRPr lang="en-US"/>
          </a:p>
        </p:txBody>
      </p:sp>
    </p:spTree>
    <p:extLst>
      <p:ext uri="{BB962C8B-B14F-4D97-AF65-F5344CB8AC3E}">
        <p14:creationId xmlns:p14="http://schemas.microsoft.com/office/powerpoint/2010/main" val="328210659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28C37A4-9F32-46A4-9133-2E27F2D4FA4D}"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F8D6D-E1A8-4BCD-A588-DB89BAF7F184}" type="slidenum">
              <a:rPr lang="en-US" smtClean="0"/>
              <a:pPr>
                <a:defRPr/>
              </a:pPr>
              <a:t>‹#›</a:t>
            </a:fld>
            <a:endParaRPr lang="en-US"/>
          </a:p>
        </p:txBody>
      </p:sp>
    </p:spTree>
    <p:extLst>
      <p:ext uri="{BB962C8B-B14F-4D97-AF65-F5344CB8AC3E}">
        <p14:creationId xmlns:p14="http://schemas.microsoft.com/office/powerpoint/2010/main" val="33687169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a:defRPr/>
            </a:pPr>
            <a:fld id="{C793E8E6-8104-426A-BFBE-D7770578235A}" type="datetimeFigureOut">
              <a:rPr lang="en-US" smtClean="0"/>
              <a:pPr>
                <a:defRPr/>
              </a:pPr>
              <a:t>10/24/2024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4F084D-C460-4833-B03B-1E6F2BDB58E6}" type="slidenum">
              <a:rPr lang="en-US" smtClean="0"/>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a:defRPr/>
            </a:pPr>
            <a:fld id="{225AF232-46B0-4191-A920-62BC09850737}"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12A029-F921-4F79-B0E1-09D1684A89EE}" type="slidenum">
              <a:rPr lang="en-US" smtClean="0"/>
              <a:pPr>
                <a:defRPr/>
              </a:pPr>
              <a:t>‹#›</a:t>
            </a:fld>
            <a:endParaRPr lang="en-US"/>
          </a:p>
        </p:txBody>
      </p:sp>
    </p:spTree>
    <p:extLst>
      <p:ext uri="{BB962C8B-B14F-4D97-AF65-F5344CB8AC3E}">
        <p14:creationId xmlns:p14="http://schemas.microsoft.com/office/powerpoint/2010/main" val="305472029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a:defRPr/>
            </a:pPr>
            <a:fld id="{1CAD5CFA-055E-4FF6-BF26-550E8C4D40DF}" type="datetimeFigureOut">
              <a:rPr lang="en-US" smtClean="0"/>
              <a:pPr>
                <a:defRPr/>
              </a:pPr>
              <a:t>10/24/2024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10EB3C1-5C46-4259-9216-B6B1213CE29B}" type="slidenum">
              <a:rPr lang="en-US" smtClean="0"/>
              <a:pPr>
                <a:defRPr/>
              </a:pPr>
              <a:t>‹#›</a:t>
            </a:fld>
            <a:endParaRPr lang="en-US"/>
          </a:p>
        </p:txBody>
      </p:sp>
    </p:spTree>
    <p:extLst>
      <p:ext uri="{BB962C8B-B14F-4D97-AF65-F5344CB8AC3E}">
        <p14:creationId xmlns:p14="http://schemas.microsoft.com/office/powerpoint/2010/main" val="38483247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a:defRPr/>
            </a:pPr>
            <a:fld id="{C793E8E6-8104-426A-BFBE-D7770578235A}" type="datetimeFigureOut">
              <a:rPr lang="en-US" smtClean="0"/>
              <a:pPr>
                <a:defRPr/>
              </a:pPr>
              <a:t>10/24/2024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4F084D-C460-4833-B03B-1E6F2BDB58E6}" type="slidenum">
              <a:rPr lang="en-US" smtClean="0"/>
              <a:pPr>
                <a:defRPr/>
              </a:pPr>
              <a:t>‹#›</a:t>
            </a:fld>
            <a:endParaRPr lang="en-US"/>
          </a:p>
        </p:txBody>
      </p:sp>
    </p:spTree>
    <p:extLst>
      <p:ext uri="{BB962C8B-B14F-4D97-AF65-F5344CB8AC3E}">
        <p14:creationId xmlns:p14="http://schemas.microsoft.com/office/powerpoint/2010/main" val="291251693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1B157-D890-435F-B487-18F39F626CBF}"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a:defRPr i="1"/>
            </a:lvl1pPr>
          </a:lstStyle>
          <a:p>
            <a:pPr>
              <a:defRPr/>
            </a:pPr>
            <a:r>
              <a:rPr lang="en-US" dirty="0"/>
              <a:t>- Italia et al…….2022</a:t>
            </a:r>
          </a:p>
        </p:txBody>
      </p:sp>
      <p:sp>
        <p:nvSpPr>
          <p:cNvPr id="5" name="Moon 4"/>
          <p:cNvSpPr/>
          <p:nvPr userDrawn="1"/>
        </p:nvSpPr>
        <p:spPr>
          <a:xfrm rot="13027649">
            <a:off x="8302313" y="5627061"/>
            <a:ext cx="768972" cy="1458578"/>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8AE4F0EB-D26A-3374-8F4C-A2B95732E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1" y="0"/>
            <a:ext cx="1472298" cy="1447800"/>
          </a:xfrm>
          <a:prstGeom prst="rect">
            <a:avLst/>
          </a:prstGeom>
          <a:solidFill>
            <a:srgbClr val="FFFF00">
              <a:alpha val="67000"/>
            </a:srgbClr>
          </a:solidFill>
        </p:spPr>
      </p:pic>
      <p:pic>
        <p:nvPicPr>
          <p:cNvPr id="7" name="Picture 6">
            <a:extLst>
              <a:ext uri="{FF2B5EF4-FFF2-40B4-BE49-F238E27FC236}">
                <a16:creationId xmlns:a16="http://schemas.microsoft.com/office/drawing/2014/main" id="{66871100-758A-490B-CC04-E9945F0FC77C}"/>
              </a:ext>
            </a:extLst>
          </p:cNvPr>
          <p:cNvPicPr>
            <a:picLocks noChangeAspect="1"/>
          </p:cNvPicPr>
          <p:nvPr userDrawn="1"/>
        </p:nvPicPr>
        <p:blipFill rotWithShape="1">
          <a:blip r:embed="rId3"/>
          <a:srcRect l="11794" t="12821" r="12767"/>
          <a:stretch/>
        </p:blipFill>
        <p:spPr>
          <a:xfrm>
            <a:off x="7940059" y="0"/>
            <a:ext cx="1203942" cy="1391312"/>
          </a:xfrm>
          <a:prstGeom prst="rect">
            <a:avLst/>
          </a:prstGeom>
          <a:solidFill>
            <a:srgbClr val="FFFF8F"/>
          </a:solidFill>
        </p:spPr>
      </p:pic>
      <p:sp>
        <p:nvSpPr>
          <p:cNvPr id="8" name="TextBox 7">
            <a:extLst>
              <a:ext uri="{FF2B5EF4-FFF2-40B4-BE49-F238E27FC236}">
                <a16:creationId xmlns:a16="http://schemas.microsoft.com/office/drawing/2014/main" id="{00A30E78-3A38-F21B-0130-69A2E3C6CDDD}"/>
              </a:ext>
            </a:extLst>
          </p:cNvPr>
          <p:cNvSpPr txBox="1"/>
          <p:nvPr userDrawn="1"/>
        </p:nvSpPr>
        <p:spPr>
          <a:xfrm>
            <a:off x="7893935" y="1051852"/>
            <a:ext cx="1296189" cy="369332"/>
          </a:xfrm>
          <a:prstGeom prst="rect">
            <a:avLst/>
          </a:prstGeom>
          <a:noFill/>
        </p:spPr>
        <p:txBody>
          <a:bodyPr wrap="none" rtlCol="0">
            <a:spAutoFit/>
          </a:bodyPr>
          <a:lstStyle/>
          <a:p>
            <a:r>
              <a:rPr lang="en-IN" dirty="0">
                <a:solidFill>
                  <a:srgbClr val="FF0000"/>
                </a:solidFill>
              </a:rPr>
              <a:t>West Zone</a:t>
            </a:r>
          </a:p>
        </p:txBody>
      </p:sp>
    </p:spTree>
    <p:extLst>
      <p:ext uri="{BB962C8B-B14F-4D97-AF65-F5344CB8AC3E}">
        <p14:creationId xmlns:p14="http://schemas.microsoft.com/office/powerpoint/2010/main" val="385535090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1B157-D890-435F-B487-18F39F626CBF}"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a:defRPr i="1"/>
            </a:lvl1pPr>
          </a:lstStyle>
          <a:p>
            <a:pPr>
              <a:defRPr/>
            </a:pPr>
            <a:r>
              <a:rPr lang="en-US" dirty="0"/>
              <a:t>- Italia et al…….2022</a:t>
            </a:r>
          </a:p>
        </p:txBody>
      </p:sp>
      <p:sp>
        <p:nvSpPr>
          <p:cNvPr id="5" name="Moon 4"/>
          <p:cNvSpPr/>
          <p:nvPr userDrawn="1"/>
        </p:nvSpPr>
        <p:spPr>
          <a:xfrm rot="13027649">
            <a:off x="8302313" y="5627061"/>
            <a:ext cx="768972" cy="1458578"/>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A713DE86-FE72-BC95-98B1-81855A997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30480" y="0"/>
            <a:ext cx="1239520" cy="1218895"/>
          </a:xfrm>
          <a:prstGeom prst="rect">
            <a:avLst/>
          </a:prstGeom>
          <a:solidFill>
            <a:srgbClr val="FFFF00">
              <a:alpha val="67000"/>
            </a:srgbClr>
          </a:solidFill>
        </p:spPr>
      </p:pic>
    </p:spTree>
    <p:extLst>
      <p:ext uri="{BB962C8B-B14F-4D97-AF65-F5344CB8AC3E}">
        <p14:creationId xmlns:p14="http://schemas.microsoft.com/office/powerpoint/2010/main" val="196816212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6A2BAD-865D-4D0A-8E08-7A43A5138D0F}"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0B2E53-428E-470E-9F5F-7291DBC20271}" type="slidenum">
              <a:rPr lang="en-US" smtClean="0"/>
              <a:pPr>
                <a:defRPr/>
              </a:pPr>
              <a:t>‹#›</a:t>
            </a:fld>
            <a:endParaRPr lang="en-US"/>
          </a:p>
        </p:txBody>
      </p:sp>
    </p:spTree>
    <p:extLst>
      <p:ext uri="{BB962C8B-B14F-4D97-AF65-F5344CB8AC3E}">
        <p14:creationId xmlns:p14="http://schemas.microsoft.com/office/powerpoint/2010/main" val="422938866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0A7DBD-09A4-452A-911A-7A34EB57F209}"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39EA18-8C64-4C99-A35A-D2EF11D09D96}" type="slidenum">
              <a:rPr lang="en-US" smtClean="0"/>
              <a:pPr>
                <a:defRPr/>
              </a:pPr>
              <a:t>‹#›</a:t>
            </a:fld>
            <a:endParaRPr lang="en-US"/>
          </a:p>
        </p:txBody>
      </p:sp>
    </p:spTree>
    <p:extLst>
      <p:ext uri="{BB962C8B-B14F-4D97-AF65-F5344CB8AC3E}">
        <p14:creationId xmlns:p14="http://schemas.microsoft.com/office/powerpoint/2010/main" val="367010592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AD000C07-39D9-4F4D-89A0-BF4E0816FD08}"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509DB2-703C-4BF8-B677-54DB0978514D}" type="slidenum">
              <a:rPr lang="en-US" smtClean="0"/>
              <a:pPr>
                <a:defRPr/>
              </a:pPr>
              <a:t>‹#›</a:t>
            </a:fld>
            <a:endParaRPr lang="en-US"/>
          </a:p>
        </p:txBody>
      </p:sp>
    </p:spTree>
    <p:extLst>
      <p:ext uri="{BB962C8B-B14F-4D97-AF65-F5344CB8AC3E}">
        <p14:creationId xmlns:p14="http://schemas.microsoft.com/office/powerpoint/2010/main" val="20028966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7ABBF559-FAF0-49A1-BB68-045BF76BA0A3}"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AC094F-5DA7-4CF2-91D9-69A0036AC38A}" type="slidenum">
              <a:rPr lang="en-US" smtClean="0"/>
              <a:pPr>
                <a:defRPr/>
              </a:pPr>
              <a:t>‹#›</a:t>
            </a:fld>
            <a:endParaRPr lang="en-US"/>
          </a:p>
        </p:txBody>
      </p:sp>
    </p:spTree>
    <p:extLst>
      <p:ext uri="{BB962C8B-B14F-4D97-AF65-F5344CB8AC3E}">
        <p14:creationId xmlns:p14="http://schemas.microsoft.com/office/powerpoint/2010/main" val="255336136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6" descr="sc"/>
          <p:cNvPicPr>
            <a:picLocks noChangeAspect="1" noChangeArrowheads="1"/>
          </p:cNvPicPr>
          <p:nvPr userDrawn="1"/>
        </p:nvPicPr>
        <p:blipFill>
          <a:blip r:embed="rId2">
            <a:lum bright="68000" contrast="-40000"/>
          </a:blip>
          <a:srcRect/>
          <a:stretch>
            <a:fillRect/>
          </a:stretch>
        </p:blipFill>
        <p:spPr>
          <a:xfrm rot="5400000">
            <a:off x="824969" y="-1461030"/>
            <a:ext cx="7494061" cy="9143999"/>
          </a:xfrm>
          <a:prstGeom prst="rect">
            <a:avLst/>
          </a:prstGeom>
          <a:noFill/>
          <a:ln/>
          <a:effectLst>
            <a:outerShdw dist="107763" dir="2700000" algn="ctr" rotWithShape="0">
              <a:srgbClr val="808080"/>
            </a:outerShdw>
          </a:effectLst>
        </p:spPr>
      </p:pic>
      <p:sp>
        <p:nvSpPr>
          <p:cNvPr id="3" name="Subtitle 2"/>
          <p:cNvSpPr>
            <a:spLocks noGrp="1"/>
          </p:cNvSpPr>
          <p:nvPr>
            <p:ph type="subTitle" idx="1" hasCustomPrompt="1"/>
          </p:nvPr>
        </p:nvSpPr>
        <p:spPr>
          <a:xfrm>
            <a:off x="1524000" y="5334000"/>
            <a:ext cx="6400800" cy="533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 political Will</a:t>
            </a:r>
          </a:p>
        </p:txBody>
      </p:sp>
      <p:sp>
        <p:nvSpPr>
          <p:cNvPr id="4" name="Date Placeholder 3"/>
          <p:cNvSpPr>
            <a:spLocks noGrp="1"/>
          </p:cNvSpPr>
          <p:nvPr>
            <p:ph type="dt" sz="half" idx="10"/>
          </p:nvPr>
        </p:nvSpPr>
        <p:spPr>
          <a:xfrm>
            <a:off x="609600" y="6324600"/>
            <a:ext cx="2133600" cy="365125"/>
          </a:xfrm>
        </p:spPr>
        <p:txBody>
          <a:bodyPr/>
          <a:lstStyle>
            <a:lvl1pPr>
              <a:defRPr/>
            </a:lvl1pPr>
          </a:lstStyle>
          <a:p>
            <a:pPr>
              <a:defRPr/>
            </a:pPr>
            <a:fld id="{056699DA-4407-4D12-A717-41F118B5D1CA}" type="datetimeFigureOut">
              <a:rPr lang="en-US" smtClean="0"/>
              <a:pPr>
                <a:defRPr/>
              </a:pPr>
              <a:t>10/24/2024</a:t>
            </a:fld>
            <a:r>
              <a:rPr lang="en-US" dirty="0"/>
              <a:t> </a:t>
            </a:r>
            <a:fld id="{9EF94116-170F-4515-A4F2-4EDEC83A9DBE}" type="datetime12">
              <a:rPr lang="en-US" smtClean="0"/>
              <a:pPr>
                <a:defRPr/>
              </a:pPr>
              <a:t>8:58 AM</a:t>
            </a:fld>
            <a:endParaRPr lang="en-US" dirty="0"/>
          </a:p>
        </p:txBody>
      </p:sp>
      <p:sp>
        <p:nvSpPr>
          <p:cNvPr id="5" name="Footer Placeholder 4"/>
          <p:cNvSpPr>
            <a:spLocks noGrp="1"/>
          </p:cNvSpPr>
          <p:nvPr>
            <p:ph type="ftr" sz="quarter" idx="11"/>
          </p:nvPr>
        </p:nvSpPr>
        <p:spPr>
          <a:xfrm>
            <a:off x="3657600" y="6324600"/>
            <a:ext cx="2895600" cy="365125"/>
          </a:xfrm>
        </p:spPr>
        <p:txBody>
          <a:bodyPr/>
          <a:lstStyle>
            <a:lvl1pPr>
              <a:defRPr/>
            </a:lvl1pPr>
          </a:lstStyle>
          <a:p>
            <a:pPr>
              <a:defRPr/>
            </a:pPr>
            <a:r>
              <a:rPr lang="en-US" dirty="0"/>
              <a:t>Yazdi Italia et al</a:t>
            </a:r>
          </a:p>
        </p:txBody>
      </p:sp>
      <p:sp>
        <p:nvSpPr>
          <p:cNvPr id="6" name="Slide Number Placeholder 5"/>
          <p:cNvSpPr>
            <a:spLocks noGrp="1"/>
          </p:cNvSpPr>
          <p:nvPr>
            <p:ph type="sldNum" sz="quarter" idx="12"/>
          </p:nvPr>
        </p:nvSpPr>
        <p:spPr>
          <a:xfrm>
            <a:off x="8305800" y="6324600"/>
            <a:ext cx="457200" cy="365125"/>
          </a:xfrm>
        </p:spPr>
        <p:txBody>
          <a:bodyPr/>
          <a:lstStyle>
            <a:lvl1pPr>
              <a:defRPr/>
            </a:lvl1pPr>
          </a:lstStyle>
          <a:p>
            <a:pPr>
              <a:defRPr/>
            </a:pPr>
            <a:fld id="{EA2DC5EB-7E8A-46F7-B545-B1C54FB767AB}" type="slidenum">
              <a:rPr lang="en-US"/>
              <a:pPr>
                <a:defRPr/>
              </a:pPr>
              <a:t>‹#›</a:t>
            </a:fld>
            <a:endParaRPr lang="en-US" dirty="0"/>
          </a:p>
        </p:txBody>
      </p:sp>
      <p:sp>
        <p:nvSpPr>
          <p:cNvPr id="8" name="Right Arrow 7"/>
          <p:cNvSpPr/>
          <p:nvPr userDrawn="1"/>
        </p:nvSpPr>
        <p:spPr>
          <a:xfrm rot="16200000">
            <a:off x="-3352800" y="2743200"/>
            <a:ext cx="7467600" cy="762000"/>
          </a:xfrm>
          <a:prstGeom prst="rightArrow">
            <a:avLst/>
          </a:prstGeom>
          <a:solidFill>
            <a:srgbClr val="FFD961">
              <a:alpha val="4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 pitchFamily="34" charset="0"/>
                <a:cs typeface="Arial" pitchFamily="34" charset="0"/>
              </a:rPr>
              <a:t>Valsad  Raktdan  Kendra,  Gujarat,  INDIA</a:t>
            </a:r>
          </a:p>
        </p:txBody>
      </p:sp>
      <p:sp>
        <p:nvSpPr>
          <p:cNvPr id="9" name="TextBox 8"/>
          <p:cNvSpPr txBox="1"/>
          <p:nvPr userDrawn="1"/>
        </p:nvSpPr>
        <p:spPr>
          <a:xfrm>
            <a:off x="2971800" y="-584775"/>
            <a:ext cx="6172200" cy="584775"/>
          </a:xfrm>
          <a:prstGeom prst="rect">
            <a:avLst/>
          </a:prstGeom>
          <a:noFill/>
        </p:spPr>
        <p:txBody>
          <a:bodyPr wrap="square" rtlCol="0">
            <a:spAutoFit/>
          </a:bodyPr>
          <a:lstStyle/>
          <a:p>
            <a:pPr algn="r"/>
            <a:r>
              <a:rPr lang="en-US" sz="1600" dirty="0">
                <a:solidFill>
                  <a:srgbClr val="FF0000"/>
                </a:solidFill>
              </a:rPr>
              <a:t>Screening and Counseling for </a:t>
            </a:r>
          </a:p>
          <a:p>
            <a:pPr algn="r"/>
            <a:r>
              <a:rPr lang="en-US" sz="1600" dirty="0">
                <a:solidFill>
                  <a:srgbClr val="FF0000"/>
                </a:solidFill>
              </a:rPr>
              <a:t>Sickle Cell Disorder</a:t>
            </a:r>
            <a:r>
              <a:rPr lang="en-US" sz="1600" b="1" dirty="0">
                <a:solidFill>
                  <a:srgbClr val="FF0000"/>
                </a:solidFill>
              </a:rPr>
              <a:t>:</a:t>
            </a:r>
            <a:r>
              <a:rPr lang="en-US" sz="1600" dirty="0">
                <a:solidFill>
                  <a:srgbClr val="FF0000"/>
                </a:solidFill>
              </a:rPr>
              <a:t> The South Gujarat Experience</a:t>
            </a:r>
          </a:p>
        </p:txBody>
      </p:sp>
    </p:spTree>
    <p:extLst>
      <p:ext uri="{BB962C8B-B14F-4D97-AF65-F5344CB8AC3E}">
        <p14:creationId xmlns:p14="http://schemas.microsoft.com/office/powerpoint/2010/main" val="26803316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1B157-D890-435F-B487-18F39F626CBF}"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a:defRPr i="1"/>
            </a:lvl1pPr>
          </a:lstStyle>
          <a:p>
            <a:pPr>
              <a:defRPr/>
            </a:pPr>
            <a:r>
              <a:rPr lang="en-US" dirty="0"/>
              <a:t>- Italia et al…….2022</a:t>
            </a:r>
          </a:p>
        </p:txBody>
      </p:sp>
      <p:sp>
        <p:nvSpPr>
          <p:cNvPr id="5" name="Moon 4"/>
          <p:cNvSpPr/>
          <p:nvPr userDrawn="1"/>
        </p:nvSpPr>
        <p:spPr>
          <a:xfrm rot="13027649">
            <a:off x="8302313" y="5627061"/>
            <a:ext cx="768972" cy="1458578"/>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8AE4F0EB-D26A-3374-8F4C-A2B95732E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1" y="0"/>
            <a:ext cx="1472298" cy="1447800"/>
          </a:xfrm>
          <a:prstGeom prst="rect">
            <a:avLst/>
          </a:prstGeom>
          <a:solidFill>
            <a:srgbClr val="FFFF00">
              <a:alpha val="67000"/>
            </a:srgbClr>
          </a:solidFill>
        </p:spPr>
      </p:pic>
      <p:pic>
        <p:nvPicPr>
          <p:cNvPr id="7" name="Picture 6">
            <a:extLst>
              <a:ext uri="{FF2B5EF4-FFF2-40B4-BE49-F238E27FC236}">
                <a16:creationId xmlns:a16="http://schemas.microsoft.com/office/drawing/2014/main" id="{66871100-758A-490B-CC04-E9945F0FC77C}"/>
              </a:ext>
            </a:extLst>
          </p:cNvPr>
          <p:cNvPicPr>
            <a:picLocks noChangeAspect="1"/>
          </p:cNvPicPr>
          <p:nvPr userDrawn="1"/>
        </p:nvPicPr>
        <p:blipFill rotWithShape="1">
          <a:blip r:embed="rId3"/>
          <a:srcRect l="11794" t="12821" r="12767"/>
          <a:stretch/>
        </p:blipFill>
        <p:spPr>
          <a:xfrm>
            <a:off x="7940059" y="0"/>
            <a:ext cx="1203942" cy="1391312"/>
          </a:xfrm>
          <a:prstGeom prst="rect">
            <a:avLst/>
          </a:prstGeom>
          <a:solidFill>
            <a:srgbClr val="FFFF8F"/>
          </a:solidFill>
        </p:spPr>
      </p:pic>
      <p:sp>
        <p:nvSpPr>
          <p:cNvPr id="8" name="TextBox 7">
            <a:extLst>
              <a:ext uri="{FF2B5EF4-FFF2-40B4-BE49-F238E27FC236}">
                <a16:creationId xmlns:a16="http://schemas.microsoft.com/office/drawing/2014/main" id="{00A30E78-3A38-F21B-0130-69A2E3C6CDDD}"/>
              </a:ext>
            </a:extLst>
          </p:cNvPr>
          <p:cNvSpPr txBox="1"/>
          <p:nvPr userDrawn="1"/>
        </p:nvSpPr>
        <p:spPr>
          <a:xfrm>
            <a:off x="7893935" y="1051852"/>
            <a:ext cx="1296189" cy="369332"/>
          </a:xfrm>
          <a:prstGeom prst="rect">
            <a:avLst/>
          </a:prstGeom>
          <a:noFill/>
        </p:spPr>
        <p:txBody>
          <a:bodyPr wrap="none" rtlCol="0">
            <a:spAutoFit/>
          </a:bodyPr>
          <a:lstStyle/>
          <a:p>
            <a:r>
              <a:rPr lang="en-IN" dirty="0">
                <a:solidFill>
                  <a:srgbClr val="FF0000"/>
                </a:solidFill>
              </a:rPr>
              <a:t>West Zone</a:t>
            </a: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A7BDEEE-F24F-4843-9501-5031C5C31D4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048363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8" cy="6857998"/>
          </a:xfrm>
          <a:prstGeom prst="rect">
            <a:avLst/>
          </a:prstGeom>
        </p:spPr>
      </p:pic>
    </p:spTree>
    <p:extLst>
      <p:ext uri="{BB962C8B-B14F-4D97-AF65-F5344CB8AC3E}">
        <p14:creationId xmlns:p14="http://schemas.microsoft.com/office/powerpoint/2010/main" val="644133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672" t="7778" r="87489" b="79999"/>
          <a:stretch/>
        </p:blipFill>
        <p:spPr>
          <a:xfrm>
            <a:off x="762000" y="533400"/>
            <a:ext cx="533400" cy="838200"/>
          </a:xfrm>
          <a:prstGeom prst="rect">
            <a:avLst/>
          </a:prstGeom>
        </p:spPr>
      </p:pic>
    </p:spTree>
    <p:extLst>
      <p:ext uri="{BB962C8B-B14F-4D97-AF65-F5344CB8AC3E}">
        <p14:creationId xmlns:p14="http://schemas.microsoft.com/office/powerpoint/2010/main" val="1873122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8" cy="6857998"/>
          </a:xfrm>
          <a:prstGeom prst="rect">
            <a:avLst/>
          </a:prstGeom>
        </p:spPr>
      </p:pic>
    </p:spTree>
    <p:extLst>
      <p:ext uri="{BB962C8B-B14F-4D97-AF65-F5344CB8AC3E}">
        <p14:creationId xmlns:p14="http://schemas.microsoft.com/office/powerpoint/2010/main" val="1984271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4116352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263174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18533251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11441520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40376279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412015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1B157-D890-435F-B487-18F39F626CBF}"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a:defRPr i="1"/>
            </a:lvl1pPr>
          </a:lstStyle>
          <a:p>
            <a:pPr>
              <a:defRPr/>
            </a:pPr>
            <a:r>
              <a:rPr lang="en-US" dirty="0"/>
              <a:t>- Italia et al…….2022</a:t>
            </a:r>
          </a:p>
        </p:txBody>
      </p:sp>
      <p:sp>
        <p:nvSpPr>
          <p:cNvPr id="5" name="Moon 4"/>
          <p:cNvSpPr/>
          <p:nvPr userDrawn="1"/>
        </p:nvSpPr>
        <p:spPr>
          <a:xfrm rot="13027649">
            <a:off x="8302313" y="5627061"/>
            <a:ext cx="768972" cy="1458578"/>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D395035B-04AF-C77D-046B-24B58C4688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8" cy="6857998"/>
          </a:xfrm>
          <a:prstGeom prst="rect">
            <a:avLst/>
          </a:prstGeom>
        </p:spPr>
      </p:pic>
    </p:spTree>
    <p:extLst>
      <p:ext uri="{BB962C8B-B14F-4D97-AF65-F5344CB8AC3E}">
        <p14:creationId xmlns:p14="http://schemas.microsoft.com/office/powerpoint/2010/main" val="421213552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1301828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17411304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E56FF8-2901-481F-A7B6-832B06D528C8}"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1E959-9634-494C-9B95-BA877ABD1D1E}" type="slidenum">
              <a:rPr lang="en-IN" smtClean="0"/>
              <a:pPr/>
              <a:t>‹#›</a:t>
            </a:fld>
            <a:endParaRPr lang="en-IN"/>
          </a:p>
        </p:txBody>
      </p:sp>
    </p:spTree>
    <p:extLst>
      <p:ext uri="{BB962C8B-B14F-4D97-AF65-F5344CB8AC3E}">
        <p14:creationId xmlns:p14="http://schemas.microsoft.com/office/powerpoint/2010/main" val="36365504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6A2BAD-865D-4D0A-8E08-7A43A5138D0F}"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0B2E53-428E-470E-9F5F-7291DBC20271}" type="slidenum">
              <a:rPr lang="en-US" smtClean="0"/>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9AF52FB-3154-4A3E-8AF9-63A535312FAD}" type="datetimeFigureOut">
              <a:rPr lang="en-US" smtClean="0"/>
              <a:pPr/>
              <a:t>10/24/2024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830C5F-1D4A-46A3-B8E9-8081E70D7620}" type="slidenum">
              <a:rPr lang="en-IN" smtClean="0"/>
              <a:pPr/>
              <a:t>‹#›</a:t>
            </a:fld>
            <a:endParaRPr lang="en-I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8F">
            <a:alpha val="6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D5B0BA-A41A-4582-8F1A-CA4B69B20E52}" type="datetimeFigureOut">
              <a:rPr lang="en-US" smtClean="0"/>
              <a:pPr>
                <a:defRPr/>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09D25C-7949-4C90-9073-FA2119C0780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6" r:id="rId8"/>
    <p:sldLayoutId id="2147483668" r:id="rId9"/>
    <p:sldLayoutId id="2147483669" r:id="rId10"/>
    <p:sldLayoutId id="2147483670" r:id="rId11"/>
    <p:sldLayoutId id="2147483671" r:id="rId12"/>
    <p:sldLayoutId id="2147483673" r:id="rId13"/>
    <p:sldLayoutId id="2147483712" r:id="rId1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8F">
            <a:alpha val="6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D5B0BA-A41A-4582-8F1A-CA4B69B20E52}" type="datetimeFigureOut">
              <a:rPr lang="en-US" smtClean="0"/>
              <a:pPr>
                <a:defRPr/>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09D25C-7949-4C90-9073-FA2119C07809}" type="slidenum">
              <a:rPr lang="en-US" smtClean="0"/>
              <a:pPr>
                <a:defRPr/>
              </a:pPr>
              <a:t>‹#›</a:t>
            </a:fld>
            <a:endParaRPr lang="en-US"/>
          </a:p>
        </p:txBody>
      </p:sp>
    </p:spTree>
    <p:extLst>
      <p:ext uri="{BB962C8B-B14F-4D97-AF65-F5344CB8AC3E}">
        <p14:creationId xmlns:p14="http://schemas.microsoft.com/office/powerpoint/2010/main" val="100695346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8F">
            <a:alpha val="6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D5B0BA-A41A-4582-8F1A-CA4B69B20E52}" type="datetimeFigureOut">
              <a:rPr lang="en-US" smtClean="0"/>
              <a:pPr>
                <a:defRPr/>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09D25C-7949-4C90-9073-FA2119C07809}" type="slidenum">
              <a:rPr lang="en-US" smtClean="0"/>
              <a:pPr>
                <a:defRPr/>
              </a:pPr>
              <a:t>‹#›</a:t>
            </a:fld>
            <a:endParaRPr lang="en-US"/>
          </a:p>
        </p:txBody>
      </p:sp>
    </p:spTree>
    <p:extLst>
      <p:ext uri="{BB962C8B-B14F-4D97-AF65-F5344CB8AC3E}">
        <p14:creationId xmlns:p14="http://schemas.microsoft.com/office/powerpoint/2010/main" val="8747710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61" r:id="rId9"/>
    <p:sldLayoutId id="2147483738" r:id="rId10"/>
    <p:sldLayoutId id="2147483739" r:id="rId11"/>
    <p:sldLayoutId id="2147483740" r:id="rId12"/>
    <p:sldLayoutId id="2147483741" r:id="rId13"/>
    <p:sldLayoutId id="2147483742" r:id="rId14"/>
    <p:sldLayoutId id="2147483743" r:id="rId15"/>
    <p:sldLayoutId id="2147483744" r:id="rId1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E56FF8-2901-481F-A7B6-832B06D528C8}" type="datetimeFigureOut">
              <a:rPr lang="en-IN" smtClean="0"/>
              <a:pPr/>
              <a:t>24-10-2024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11E959-9634-494C-9B95-BA877ABD1D1E}" type="slidenum">
              <a:rPr lang="en-IN" smtClean="0"/>
              <a:pPr/>
              <a:t>‹#›</a:t>
            </a:fld>
            <a:endParaRPr lang="en-IN"/>
          </a:p>
        </p:txBody>
      </p:sp>
    </p:spTree>
    <p:extLst>
      <p:ext uri="{BB962C8B-B14F-4D97-AF65-F5344CB8AC3E}">
        <p14:creationId xmlns:p14="http://schemas.microsoft.com/office/powerpoint/2010/main" val="37592814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8F">
            <a:alpha val="6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D5B0BA-A41A-4582-8F1A-CA4B69B20E52}" type="datetimeFigureOut">
              <a:rPr lang="en-US" smtClean="0"/>
              <a:pPr>
                <a:defRPr/>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09D25C-7949-4C90-9073-FA2119C07809}" type="slidenum">
              <a:rPr lang="en-US" smtClean="0"/>
              <a:pPr>
                <a:defRPr/>
              </a:pPr>
              <a:t>‹#›</a:t>
            </a:fld>
            <a:endParaRPr lang="en-US"/>
          </a:p>
        </p:txBody>
      </p:sp>
    </p:spTree>
    <p:extLst>
      <p:ext uri="{BB962C8B-B14F-4D97-AF65-F5344CB8AC3E}">
        <p14:creationId xmlns:p14="http://schemas.microsoft.com/office/powerpoint/2010/main" val="387533807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E56FF8-2901-481F-A7B6-832B06D528C8}" type="datetimeFigureOut">
              <a:rPr lang="en-IN" smtClean="0"/>
              <a:pPr/>
              <a:t>24-10-2024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11E959-9634-494C-9B95-BA877ABD1D1E}" type="slidenum">
              <a:rPr lang="en-IN" smtClean="0"/>
              <a:pPr/>
              <a:t>‹#›</a:t>
            </a:fld>
            <a:endParaRPr lang="en-IN"/>
          </a:p>
        </p:txBody>
      </p:sp>
    </p:spTree>
    <p:extLst>
      <p:ext uri="{BB962C8B-B14F-4D97-AF65-F5344CB8AC3E}">
        <p14:creationId xmlns:p14="http://schemas.microsoft.com/office/powerpoint/2010/main" val="233923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8F">
            <a:alpha val="6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F52FB-3154-4A3E-8AF9-63A535312FAD}" type="datetimeFigureOut">
              <a:rPr lang="en-US" smtClean="0"/>
              <a:pPr/>
              <a:t>10/24/2024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30C5F-1D4A-46A3-B8E9-8081E70D762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mailto:yitalia@yahoo.com" TargetMode="Externa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g"/><Relationship Id="rId2" Type="http://schemas.openxmlformats.org/officeDocument/2006/relationships/image" Target="../media/image25.jpeg"/><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9.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jpe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D:\Documents and Settings\Yazdi\My Documents\My Pictures\phool.jpg">
            <a:extLst>
              <a:ext uri="{FF2B5EF4-FFF2-40B4-BE49-F238E27FC236}">
                <a16:creationId xmlns:a16="http://schemas.microsoft.com/office/drawing/2014/main" id="{0A77AAD1-AAFA-5C7B-0BEF-9C845F615DDD}"/>
              </a:ext>
            </a:extLst>
          </p:cNvPr>
          <p:cNvPicPr>
            <a:picLocks noChangeAspect="1" noChangeArrowheads="1"/>
          </p:cNvPicPr>
          <p:nvPr/>
        </p:nvPicPr>
        <p:blipFill>
          <a:blip r:embed="rId2"/>
          <a:srcRect l="7500"/>
          <a:stretch>
            <a:fillRect/>
          </a:stretch>
        </p:blipFill>
        <p:spPr bwMode="auto">
          <a:xfrm>
            <a:off x="3485025" y="693367"/>
            <a:ext cx="2173950" cy="2329233"/>
          </a:xfrm>
          <a:prstGeom prst="rect">
            <a:avLst/>
          </a:prstGeom>
          <a:noFill/>
        </p:spPr>
      </p:pic>
      <p:sp>
        <p:nvSpPr>
          <p:cNvPr id="3" name="Rectangle 2">
            <a:extLst>
              <a:ext uri="{FF2B5EF4-FFF2-40B4-BE49-F238E27FC236}">
                <a16:creationId xmlns:a16="http://schemas.microsoft.com/office/drawing/2014/main" id="{85C2B124-53CE-759D-B110-2961B028BFC8}"/>
              </a:ext>
            </a:extLst>
          </p:cNvPr>
          <p:cNvSpPr/>
          <p:nvPr/>
        </p:nvSpPr>
        <p:spPr>
          <a:xfrm>
            <a:off x="533400" y="3200400"/>
            <a:ext cx="8077200" cy="2246769"/>
          </a:xfrm>
          <a:prstGeom prst="rect">
            <a:avLst/>
          </a:prstGeom>
        </p:spPr>
        <p:txBody>
          <a:bodyPr wrap="square">
            <a:spAutoFit/>
          </a:bodyPr>
          <a:lstStyle/>
          <a:p>
            <a:pPr algn="ctr"/>
            <a:r>
              <a:rPr lang="en-US" sz="2800" i="1" dirty="0">
                <a:solidFill>
                  <a:srgbClr val="FF0000"/>
                </a:solidFill>
              </a:rPr>
              <a:t>GREETINGS  </a:t>
            </a:r>
            <a:br>
              <a:rPr lang="en-US" sz="2800" dirty="0"/>
            </a:br>
            <a:r>
              <a:rPr lang="en-US" sz="2800" dirty="0">
                <a:solidFill>
                  <a:srgbClr val="002060"/>
                </a:solidFill>
              </a:rPr>
              <a:t>from </a:t>
            </a:r>
          </a:p>
          <a:p>
            <a:pPr algn="ctr"/>
            <a:r>
              <a:rPr lang="en-US" sz="2800" dirty="0">
                <a:solidFill>
                  <a:srgbClr val="FF0000"/>
                </a:solidFill>
              </a:rPr>
              <a:t>Valsad Raktdan Kendra</a:t>
            </a:r>
            <a:br>
              <a:rPr lang="en-US" sz="2800" dirty="0"/>
            </a:br>
            <a:r>
              <a:rPr lang="en-US" sz="2800" dirty="0">
                <a:solidFill>
                  <a:srgbClr val="002060"/>
                </a:solidFill>
              </a:rPr>
              <a:t>Birthplace of </a:t>
            </a:r>
            <a:br>
              <a:rPr lang="en-US" sz="2800" dirty="0">
                <a:solidFill>
                  <a:srgbClr val="002060"/>
                </a:solidFill>
              </a:rPr>
            </a:br>
            <a:r>
              <a:rPr lang="en-US" sz="2800" dirty="0">
                <a:solidFill>
                  <a:srgbClr val="002060"/>
                </a:solidFill>
              </a:rPr>
              <a:t>Sickle Cell Anemia Control Program</a:t>
            </a:r>
          </a:p>
        </p:txBody>
      </p:sp>
    </p:spTree>
    <p:extLst>
      <p:ext uri="{BB962C8B-B14F-4D97-AF65-F5344CB8AC3E}">
        <p14:creationId xmlns:p14="http://schemas.microsoft.com/office/powerpoint/2010/main" val="100097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87732D-EB6A-4148-3960-75CE47A4C52F}"/>
              </a:ext>
            </a:extLst>
          </p:cNvPr>
          <p:cNvSpPr txBox="1"/>
          <p:nvPr/>
        </p:nvSpPr>
        <p:spPr>
          <a:xfrm>
            <a:off x="1447800" y="304800"/>
            <a:ext cx="7511472" cy="830997"/>
          </a:xfrm>
          <a:prstGeom prst="rect">
            <a:avLst/>
          </a:prstGeom>
          <a:noFill/>
        </p:spPr>
        <p:txBody>
          <a:bodyPr wrap="square">
            <a:spAutoFit/>
          </a:bodyPr>
          <a:lstStyle/>
          <a:p>
            <a:pPr algn="l"/>
            <a:r>
              <a:rPr lang="en-US" sz="2800" b="1" i="0" u="none" strike="noStrike" baseline="0" dirty="0">
                <a:solidFill>
                  <a:srgbClr val="CD0000"/>
                </a:solidFill>
                <a:cs typeface="Arial" panose="020B0604020202020204" pitchFamily="34" charset="0"/>
              </a:rPr>
              <a:t>Support to SCD and SCT cases</a:t>
            </a:r>
          </a:p>
          <a:p>
            <a:pPr algn="l"/>
            <a:r>
              <a:rPr lang="en-US" sz="2000" b="1" dirty="0">
                <a:solidFill>
                  <a:srgbClr val="000000"/>
                </a:solidFill>
                <a:cs typeface="Arial" panose="020B0604020202020204" pitchFamily="34" charset="0"/>
              </a:rPr>
              <a:t>T</a:t>
            </a:r>
            <a:r>
              <a:rPr lang="en-US" sz="2000" b="1" i="0" u="none" strike="noStrike" baseline="0" dirty="0">
                <a:solidFill>
                  <a:srgbClr val="000000"/>
                </a:solidFill>
                <a:cs typeface="Arial" panose="020B0604020202020204" pitchFamily="34" charset="0"/>
              </a:rPr>
              <a:t>he treatment and counseling approach.</a:t>
            </a:r>
            <a:endParaRPr lang="en-IN" sz="2000" b="1" dirty="0">
              <a:cs typeface="Arial" panose="020B0604020202020204" pitchFamily="34" charset="0"/>
            </a:endParaRPr>
          </a:p>
        </p:txBody>
      </p:sp>
      <p:pic>
        <p:nvPicPr>
          <p:cNvPr id="9" name="Picture 8">
            <a:extLst>
              <a:ext uri="{FF2B5EF4-FFF2-40B4-BE49-F238E27FC236}">
                <a16:creationId xmlns:a16="http://schemas.microsoft.com/office/drawing/2014/main" id="{6E13BD2B-6EAC-7117-20A8-5183DEB0BEA2}"/>
              </a:ext>
            </a:extLst>
          </p:cNvPr>
          <p:cNvPicPr>
            <a:picLocks noChangeAspect="1"/>
          </p:cNvPicPr>
          <p:nvPr/>
        </p:nvPicPr>
        <p:blipFill rotWithShape="1">
          <a:blip r:embed="rId2"/>
          <a:srcRect l="3859" t="123" r="4371" b="-1"/>
          <a:stretch/>
        </p:blipFill>
        <p:spPr>
          <a:xfrm>
            <a:off x="440607" y="1342357"/>
            <a:ext cx="8262786" cy="559184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73D9FE9-3004-61FE-81DC-B25C312D89AF}"/>
              </a:ext>
            </a:extLst>
          </p:cNvPr>
          <p:cNvSpPr txBox="1"/>
          <p:nvPr/>
        </p:nvSpPr>
        <p:spPr>
          <a:xfrm>
            <a:off x="2590800" y="6103203"/>
            <a:ext cx="3124200" cy="830997"/>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3134897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F0B18-0D25-39A9-23AD-86A49BBF750D}"/>
              </a:ext>
            </a:extLst>
          </p:cNvPr>
          <p:cNvSpPr txBox="1"/>
          <p:nvPr/>
        </p:nvSpPr>
        <p:spPr>
          <a:xfrm>
            <a:off x="1524000" y="409393"/>
            <a:ext cx="6553199" cy="523220"/>
          </a:xfrm>
          <a:prstGeom prst="rect">
            <a:avLst/>
          </a:prstGeom>
          <a:noFill/>
        </p:spPr>
        <p:txBody>
          <a:bodyPr wrap="square" rtlCol="0">
            <a:spAutoFit/>
          </a:bodyPr>
          <a:lstStyle/>
          <a:p>
            <a:r>
              <a:rPr lang="gu-IN" sz="2800" dirty="0">
                <a:solidFill>
                  <a:srgbClr val="FF0000"/>
                </a:solidFill>
              </a:rPr>
              <a:t>The New Central Government</a:t>
            </a:r>
            <a:r>
              <a:rPr lang="en-IN" sz="2800" dirty="0">
                <a:solidFill>
                  <a:srgbClr val="FF0000"/>
                </a:solidFill>
              </a:rPr>
              <a:t> ID Cards</a:t>
            </a:r>
            <a:r>
              <a:rPr lang="gu-IN" sz="2800" dirty="0">
                <a:solidFill>
                  <a:srgbClr val="FF0000"/>
                </a:solidFill>
              </a:rPr>
              <a:t> </a:t>
            </a:r>
            <a:endParaRPr lang="en-IN" sz="2800" dirty="0">
              <a:solidFill>
                <a:srgbClr val="FF0000"/>
              </a:solidFill>
            </a:endParaRPr>
          </a:p>
        </p:txBody>
      </p:sp>
      <p:pic>
        <p:nvPicPr>
          <p:cNvPr id="3" name="Picture 2">
            <a:extLst>
              <a:ext uri="{FF2B5EF4-FFF2-40B4-BE49-F238E27FC236}">
                <a16:creationId xmlns:a16="http://schemas.microsoft.com/office/drawing/2014/main" id="{4C8326C4-E68F-F5D9-13D0-D2386DF775A6}"/>
              </a:ext>
            </a:extLst>
          </p:cNvPr>
          <p:cNvPicPr>
            <a:picLocks noChangeAspect="1"/>
          </p:cNvPicPr>
          <p:nvPr/>
        </p:nvPicPr>
        <p:blipFill>
          <a:blip r:embed="rId2"/>
          <a:stretch>
            <a:fillRect/>
          </a:stretch>
        </p:blipFill>
        <p:spPr>
          <a:xfrm>
            <a:off x="457200" y="1143000"/>
            <a:ext cx="8305800" cy="5384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267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EC0C64-D5AD-5F6F-B458-B7AD842A0750}"/>
              </a:ext>
            </a:extLst>
          </p:cNvPr>
          <p:cNvSpPr txBox="1"/>
          <p:nvPr/>
        </p:nvSpPr>
        <p:spPr>
          <a:xfrm>
            <a:off x="685800" y="138291"/>
            <a:ext cx="8153400" cy="6186309"/>
          </a:xfrm>
          <a:prstGeom prst="rect">
            <a:avLst/>
          </a:prstGeom>
          <a:noFill/>
        </p:spPr>
        <p:txBody>
          <a:bodyPr wrap="square">
            <a:spAutoFit/>
          </a:bodyPr>
          <a:lstStyle/>
          <a:p>
            <a:pPr algn="l"/>
            <a:r>
              <a:rPr lang="en-US" sz="2400" b="0" i="0" u="none" strike="noStrike" baseline="0" dirty="0">
                <a:solidFill>
                  <a:srgbClr val="FF0000"/>
                </a:solidFill>
                <a:cs typeface="Arial" panose="020B0604020202020204" pitchFamily="34" charset="0"/>
              </a:rPr>
              <a:t>               </a:t>
            </a:r>
            <a:r>
              <a:rPr lang="en-US" sz="2800" dirty="0">
                <a:solidFill>
                  <a:srgbClr val="FF0000"/>
                </a:solidFill>
                <a:cs typeface="Arial" panose="020B0604020202020204" pitchFamily="34" charset="0"/>
              </a:rPr>
              <a:t> I</a:t>
            </a:r>
            <a:r>
              <a:rPr lang="en-US" sz="2800" b="0" i="0" u="none" strike="noStrike" baseline="0" dirty="0">
                <a:solidFill>
                  <a:srgbClr val="FF0000"/>
                </a:solidFill>
                <a:cs typeface="Arial" panose="020B0604020202020204" pitchFamily="34" charset="0"/>
              </a:rPr>
              <a:t>nformation for the General public:</a:t>
            </a:r>
          </a:p>
          <a:p>
            <a:pPr algn="l"/>
            <a:endParaRPr lang="en-US" sz="1000" b="0" i="0" u="none" strike="noStrike" baseline="0" dirty="0">
              <a:cs typeface="Arial" panose="020B0604020202020204" pitchFamily="34" charset="0"/>
            </a:endParaRPr>
          </a:p>
          <a:p>
            <a:pPr marL="457200" indent="-457200">
              <a:buFont typeface="Arial" panose="020B0604020202020204" pitchFamily="34" charset="0"/>
              <a:buChar char="•"/>
            </a:pPr>
            <a:r>
              <a:rPr lang="en-US" sz="2800" b="0" i="0" u="none" strike="noStrike" baseline="0" dirty="0">
                <a:solidFill>
                  <a:schemeClr val="accent1">
                    <a:lumMod val="50000"/>
                  </a:schemeClr>
                </a:solidFill>
                <a:cs typeface="Arial" panose="020B0604020202020204" pitchFamily="34" charset="0"/>
              </a:rPr>
              <a:t>One can acquire SCD only from parents through genes before birth.</a:t>
            </a:r>
          </a:p>
          <a:p>
            <a:endParaRPr lang="en-US" sz="1000" b="0" i="0" u="none" strike="noStrike" baseline="0" dirty="0">
              <a:solidFill>
                <a:schemeClr val="accent1">
                  <a:lumMod val="50000"/>
                </a:schemeClr>
              </a:solidFill>
              <a:cs typeface="Arial" panose="020B0604020202020204" pitchFamily="34" charset="0"/>
            </a:endParaRPr>
          </a:p>
          <a:p>
            <a:pPr marL="457200" indent="-457200">
              <a:buFont typeface="Arial" panose="020B0604020202020204" pitchFamily="34" charset="0"/>
              <a:buChar char="•"/>
            </a:pPr>
            <a:r>
              <a:rPr lang="en-US" sz="2800" dirty="0">
                <a:solidFill>
                  <a:srgbClr val="FF0000"/>
                </a:solidFill>
                <a:cs typeface="Arial" panose="020B0604020202020204" pitchFamily="34" charset="0"/>
              </a:rPr>
              <a:t>The sickle cell gene may also be found in non-tribal groups.</a:t>
            </a:r>
          </a:p>
          <a:p>
            <a:endParaRPr lang="en-US" sz="1000" dirty="0">
              <a:solidFill>
                <a:schemeClr val="accent1">
                  <a:lumMod val="50000"/>
                </a:schemeClr>
              </a:solidFill>
              <a:cs typeface="Arial" panose="020B0604020202020204" pitchFamily="34" charset="0"/>
            </a:endParaRPr>
          </a:p>
          <a:p>
            <a:pPr marL="457200" indent="-457200">
              <a:buFont typeface="Arial" panose="020B0604020202020204" pitchFamily="34" charset="0"/>
              <a:buChar char="•"/>
            </a:pPr>
            <a:r>
              <a:rPr lang="en-US" sz="2800" b="0" i="0" u="none" strike="noStrike" baseline="0" dirty="0">
                <a:solidFill>
                  <a:schemeClr val="accent1">
                    <a:lumMod val="50000"/>
                  </a:schemeClr>
                </a:solidFill>
                <a:cs typeface="Arial" panose="020B0604020202020204" pitchFamily="34" charset="0"/>
              </a:rPr>
              <a:t>Eating rice does not cause SCD.</a:t>
            </a:r>
          </a:p>
          <a:p>
            <a:endParaRPr lang="en-US" sz="1000" dirty="0">
              <a:solidFill>
                <a:schemeClr val="accent1">
                  <a:lumMod val="50000"/>
                </a:schemeClr>
              </a:solidFill>
              <a:cs typeface="Arial" panose="020B0604020202020204" pitchFamily="34" charset="0"/>
            </a:endParaRPr>
          </a:p>
          <a:p>
            <a:pPr marL="457200" indent="-457200">
              <a:buFont typeface="Arial" panose="020B0604020202020204" pitchFamily="34" charset="0"/>
              <a:buChar char="•"/>
            </a:pPr>
            <a:r>
              <a:rPr lang="en-US" sz="2800" dirty="0">
                <a:solidFill>
                  <a:srgbClr val="FF0000"/>
                </a:solidFill>
                <a:cs typeface="Arial" panose="020B0604020202020204" pitchFamily="34" charset="0"/>
              </a:rPr>
              <a:t>Sickle cell disease is not transmitted through air, water, skin, food, or any other means. </a:t>
            </a:r>
            <a:r>
              <a:rPr lang="en-US" sz="2800" b="0" i="0" u="none" strike="noStrike" baseline="0" dirty="0">
                <a:solidFill>
                  <a:srgbClr val="FF0000"/>
                </a:solidFill>
                <a:cs typeface="Arial" panose="020B0604020202020204" pitchFamily="34" charset="0"/>
              </a:rPr>
              <a:t> </a:t>
            </a:r>
          </a:p>
          <a:p>
            <a:endParaRPr lang="en-US" sz="1000" dirty="0">
              <a:solidFill>
                <a:schemeClr val="accent1">
                  <a:lumMod val="50000"/>
                </a:schemeClr>
              </a:solidFill>
              <a:cs typeface="Arial" panose="020B0604020202020204" pitchFamily="34" charset="0"/>
            </a:endParaRPr>
          </a:p>
          <a:p>
            <a:pPr algn="l"/>
            <a:r>
              <a:rPr lang="en-US" sz="2800" b="0" i="0" u="none" strike="noStrike" baseline="0" dirty="0">
                <a:solidFill>
                  <a:schemeClr val="accent1">
                    <a:lumMod val="50000"/>
                  </a:schemeClr>
                </a:solidFill>
                <a:cs typeface="Arial" panose="020B0604020202020204" pitchFamily="34" charset="0"/>
              </a:rPr>
              <a:t>•   SCD is a lifelong condition, but with proper   </a:t>
            </a:r>
          </a:p>
          <a:p>
            <a:pPr algn="l"/>
            <a:r>
              <a:rPr lang="en-US" sz="2800" dirty="0">
                <a:solidFill>
                  <a:schemeClr val="accent1">
                    <a:lumMod val="50000"/>
                  </a:schemeClr>
                </a:solidFill>
                <a:cs typeface="Arial" panose="020B0604020202020204" pitchFamily="34" charset="0"/>
              </a:rPr>
              <a:t>     </a:t>
            </a:r>
            <a:r>
              <a:rPr lang="en-US" sz="2800" b="0" i="0" u="none" strike="noStrike" baseline="0" dirty="0">
                <a:solidFill>
                  <a:schemeClr val="accent1">
                    <a:lumMod val="50000"/>
                  </a:schemeClr>
                </a:solidFill>
                <a:cs typeface="Arial" panose="020B0604020202020204" pitchFamily="34" charset="0"/>
              </a:rPr>
              <a:t>medical interventions, it can be well managed.</a:t>
            </a:r>
          </a:p>
          <a:p>
            <a:pPr algn="l"/>
            <a:endParaRPr lang="en-US" sz="1000" b="0" i="0" u="none" strike="noStrike" baseline="0" dirty="0">
              <a:solidFill>
                <a:schemeClr val="accent1">
                  <a:lumMod val="50000"/>
                </a:schemeClr>
              </a:solidFill>
              <a:cs typeface="Arial" panose="020B0604020202020204" pitchFamily="34" charset="0"/>
            </a:endParaRPr>
          </a:p>
          <a:p>
            <a:pPr algn="l"/>
            <a:r>
              <a:rPr lang="en-US" sz="2800" b="0" i="0" u="none" strike="noStrike" baseline="0" dirty="0">
                <a:solidFill>
                  <a:schemeClr val="accent1">
                    <a:lumMod val="50000"/>
                  </a:schemeClr>
                </a:solidFill>
                <a:cs typeface="Arial" panose="020B0604020202020204" pitchFamily="34" charset="0"/>
              </a:rPr>
              <a:t>•   </a:t>
            </a:r>
            <a:r>
              <a:rPr lang="en-US" sz="2800" b="0" i="0" u="none" strike="noStrike" baseline="0" dirty="0">
                <a:solidFill>
                  <a:srgbClr val="FF0000"/>
                </a:solidFill>
                <a:cs typeface="Arial" panose="020B0604020202020204" pitchFamily="34" charset="0"/>
              </a:rPr>
              <a:t>Sickle cell trait is not a disease, and individuals </a:t>
            </a:r>
          </a:p>
          <a:p>
            <a:pPr algn="l"/>
            <a:r>
              <a:rPr lang="en-US" sz="2800" dirty="0">
                <a:solidFill>
                  <a:srgbClr val="FF0000"/>
                </a:solidFill>
                <a:cs typeface="Arial" panose="020B0604020202020204" pitchFamily="34" charset="0"/>
              </a:rPr>
              <a:t>    </a:t>
            </a:r>
            <a:r>
              <a:rPr lang="en-US" sz="2800" b="0" i="0" u="none" strike="noStrike" baseline="0" dirty="0">
                <a:solidFill>
                  <a:srgbClr val="FF0000"/>
                </a:solidFill>
                <a:cs typeface="Arial" panose="020B0604020202020204" pitchFamily="34" charset="0"/>
              </a:rPr>
              <a:t>with SCT will not develop SCD as they age.</a:t>
            </a:r>
            <a:endParaRPr lang="en-IN" dirty="0">
              <a:solidFill>
                <a:srgbClr val="FF0000"/>
              </a:solidFill>
            </a:endParaRPr>
          </a:p>
        </p:txBody>
      </p:sp>
    </p:spTree>
    <p:extLst>
      <p:ext uri="{BB962C8B-B14F-4D97-AF65-F5344CB8AC3E}">
        <p14:creationId xmlns:p14="http://schemas.microsoft.com/office/powerpoint/2010/main" val="140439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4E139-5F68-0716-4F3F-8D56C9B617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0" y="0"/>
            <a:ext cx="1066800" cy="1049049"/>
          </a:xfrm>
          <a:prstGeom prst="rect">
            <a:avLst/>
          </a:prstGeom>
          <a:ln>
            <a:noFill/>
          </a:ln>
          <a:effectLst>
            <a:outerShdw blurRad="292100" dist="139700" dir="2700000" algn="tl" rotWithShape="0">
              <a:srgbClr val="333333">
                <a:alpha val="65000"/>
              </a:srgbClr>
            </a:outerShdw>
          </a:effectLst>
        </p:spPr>
      </p:pic>
      <p:sp>
        <p:nvSpPr>
          <p:cNvPr id="3" name="Rectangle 4">
            <a:extLst>
              <a:ext uri="{FF2B5EF4-FFF2-40B4-BE49-F238E27FC236}">
                <a16:creationId xmlns:a16="http://schemas.microsoft.com/office/drawing/2014/main" id="{15672362-1922-116A-C603-671A292270C8}"/>
              </a:ext>
            </a:extLst>
          </p:cNvPr>
          <p:cNvSpPr>
            <a:spLocks noChangeArrowheads="1"/>
          </p:cNvSpPr>
          <p:nvPr/>
        </p:nvSpPr>
        <p:spPr bwMode="auto">
          <a:xfrm>
            <a:off x="76200" y="1267199"/>
            <a:ext cx="8950960" cy="5125559"/>
          </a:xfrm>
          <a:prstGeom prst="rect">
            <a:avLst/>
          </a:prstGeom>
          <a:noFill/>
          <a:ln w="9525">
            <a:noFill/>
            <a:miter lim="800000"/>
            <a:headEnd/>
            <a:tailEnd/>
          </a:ln>
        </p:spPr>
        <p:txBody>
          <a:bodyPr/>
          <a:lstStyle/>
          <a:p>
            <a:pPr marL="342900" lvl="0" indent="-342900">
              <a:spcBef>
                <a:spcPct val="20000"/>
              </a:spcBef>
              <a:buClr>
                <a:schemeClr val="hlink"/>
              </a:buClr>
              <a:buSzPct val="70000"/>
            </a:pPr>
            <a:r>
              <a:rPr lang="en-US" sz="4000" dirty="0">
                <a:solidFill>
                  <a:srgbClr val="C00000"/>
                </a:solidFill>
              </a:rPr>
              <a:t>         1st</a:t>
            </a:r>
            <a:r>
              <a:rPr lang="en-US" sz="2400" dirty="0">
                <a:solidFill>
                  <a:srgbClr val="002060"/>
                </a:solidFill>
              </a:rPr>
              <a:t> Sickle Cell Disease patient </a:t>
            </a:r>
          </a:p>
          <a:p>
            <a:pPr marL="342900" lvl="0" indent="-342900">
              <a:spcBef>
                <a:spcPct val="20000"/>
              </a:spcBef>
              <a:buClr>
                <a:schemeClr val="hlink"/>
              </a:buClr>
              <a:buSzPct val="70000"/>
            </a:pPr>
            <a:r>
              <a:rPr lang="en-US" sz="2400" dirty="0">
                <a:solidFill>
                  <a:srgbClr val="002060"/>
                </a:solidFill>
              </a:rPr>
              <a:t>                 diagnosed at Valsad, Gujarat.</a:t>
            </a:r>
          </a:p>
          <a:p>
            <a:pPr marL="342900" lvl="0" indent="-342900">
              <a:spcBef>
                <a:spcPct val="20000"/>
              </a:spcBef>
              <a:buClr>
                <a:schemeClr val="hlink"/>
              </a:buClr>
              <a:buSzPct val="70000"/>
            </a:pPr>
            <a:endParaRPr lang="en-US" sz="2000" dirty="0">
              <a:solidFill>
                <a:srgbClr val="002060"/>
              </a:solidFill>
            </a:endParaRPr>
          </a:p>
          <a:p>
            <a:pPr marL="342900" indent="-342900">
              <a:spcBef>
                <a:spcPct val="20000"/>
              </a:spcBef>
              <a:buClr>
                <a:schemeClr val="hlink"/>
              </a:buClr>
              <a:buSzPct val="70000"/>
            </a:pPr>
            <a:r>
              <a:rPr lang="en-US" sz="3200" dirty="0">
                <a:solidFill>
                  <a:srgbClr val="002060"/>
                </a:solidFill>
              </a:rPr>
              <a:t>               Diagnosed as SCD in </a:t>
            </a:r>
            <a:r>
              <a:rPr lang="en-US" sz="4000" u="sng" dirty="0">
                <a:solidFill>
                  <a:srgbClr val="002060"/>
                </a:solidFill>
              </a:rPr>
              <a:t>1978</a:t>
            </a:r>
            <a:r>
              <a:rPr lang="en-US" sz="3200" dirty="0">
                <a:solidFill>
                  <a:srgbClr val="0070C0"/>
                </a:solidFill>
              </a:rPr>
              <a:t> </a:t>
            </a:r>
          </a:p>
          <a:p>
            <a:pPr marL="342900" indent="-342900">
              <a:spcBef>
                <a:spcPct val="20000"/>
              </a:spcBef>
              <a:buClr>
                <a:schemeClr val="hlink"/>
              </a:buClr>
              <a:buSzPct val="70000"/>
            </a:pPr>
            <a:r>
              <a:rPr lang="en-US" sz="3200" dirty="0">
                <a:solidFill>
                  <a:srgbClr val="0070C0"/>
                </a:solidFill>
              </a:rPr>
              <a:t>           Born: 1944                    </a:t>
            </a:r>
            <a:r>
              <a:rPr lang="en-US" sz="3200" dirty="0">
                <a:solidFill>
                  <a:srgbClr val="FF0000"/>
                </a:solidFill>
              </a:rPr>
              <a:t>Died: 2020</a:t>
            </a:r>
            <a:endParaRPr lang="en-US" sz="3200" dirty="0">
              <a:solidFill>
                <a:srgbClr val="5C8E26"/>
              </a:solidFill>
            </a:endParaRPr>
          </a:p>
          <a:p>
            <a:pPr marL="342900" lvl="0" indent="-342900">
              <a:spcBef>
                <a:spcPct val="20000"/>
              </a:spcBef>
              <a:buClr>
                <a:schemeClr val="hlink"/>
              </a:buClr>
              <a:buSzPct val="70000"/>
            </a:pPr>
            <a:r>
              <a:rPr lang="en-US" sz="3200" b="1" dirty="0">
                <a:solidFill>
                  <a:srgbClr val="007635"/>
                </a:solidFill>
              </a:rPr>
              <a:t>                         Lived: 76 years</a:t>
            </a:r>
            <a:endParaRPr lang="en-US" sz="3200" b="1" u="sng" dirty="0">
              <a:solidFill>
                <a:srgbClr val="007635"/>
              </a:solidFill>
            </a:endParaRPr>
          </a:p>
          <a:p>
            <a:pPr marL="342900" indent="-342900">
              <a:spcBef>
                <a:spcPct val="20000"/>
              </a:spcBef>
              <a:buClr>
                <a:schemeClr val="hlink"/>
              </a:buClr>
              <a:buSzPct val="70000"/>
            </a:pPr>
            <a:r>
              <a:rPr lang="en-US" sz="2400" dirty="0">
                <a:solidFill>
                  <a:srgbClr val="002060"/>
                </a:solidFill>
              </a:rPr>
              <a:t>      (Miss-Diagnosed &amp; Miss-Treated for first 34 years of his life.)</a:t>
            </a:r>
          </a:p>
          <a:p>
            <a:pPr marL="342900" indent="-342900">
              <a:spcBef>
                <a:spcPct val="20000"/>
              </a:spcBef>
              <a:buClr>
                <a:schemeClr val="hlink"/>
              </a:buClr>
              <a:buSzPct val="70000"/>
            </a:pPr>
            <a:endParaRPr lang="en-US" sz="1400" dirty="0">
              <a:solidFill>
                <a:srgbClr val="002060"/>
              </a:solidFill>
            </a:endParaRPr>
          </a:p>
          <a:p>
            <a:pPr marL="342900" indent="-342900">
              <a:spcBef>
                <a:spcPct val="20000"/>
              </a:spcBef>
              <a:buClr>
                <a:schemeClr val="hlink"/>
              </a:buClr>
              <a:buSzPct val="70000"/>
            </a:pPr>
            <a:r>
              <a:rPr lang="en-US" sz="2400" b="1" dirty="0">
                <a:solidFill>
                  <a:srgbClr val="FF0000"/>
                </a:solidFill>
              </a:rPr>
              <a:t>Lived a better life for 42 years after diagnosis due to proper     </a:t>
            </a:r>
          </a:p>
          <a:p>
            <a:pPr marL="342900" indent="-342900">
              <a:spcBef>
                <a:spcPct val="20000"/>
              </a:spcBef>
              <a:buClr>
                <a:schemeClr val="hlink"/>
              </a:buClr>
              <a:buSzPct val="70000"/>
            </a:pPr>
            <a:r>
              <a:rPr lang="en-US" sz="2400" b="1" dirty="0">
                <a:solidFill>
                  <a:srgbClr val="FF0000"/>
                </a:solidFill>
              </a:rPr>
              <a:t>             counseling, follow-up, and regular treatment.</a:t>
            </a:r>
          </a:p>
          <a:p>
            <a:pPr marL="342900" lvl="0" indent="-342900">
              <a:spcBef>
                <a:spcPct val="20000"/>
              </a:spcBef>
              <a:buClr>
                <a:schemeClr val="hlink"/>
              </a:buClr>
              <a:buSzPct val="70000"/>
            </a:pPr>
            <a:endParaRPr lang="en-US" sz="2600" dirty="0">
              <a:solidFill>
                <a:srgbClr val="002060"/>
              </a:solidFill>
            </a:endParaRPr>
          </a:p>
          <a:p>
            <a:pPr marL="342900" lvl="0" indent="-342900">
              <a:spcBef>
                <a:spcPct val="20000"/>
              </a:spcBef>
              <a:buClr>
                <a:schemeClr val="hlink"/>
              </a:buClr>
              <a:buSzPct val="70000"/>
            </a:pPr>
            <a:endParaRPr lang="en-US" sz="1200" dirty="0">
              <a:solidFill>
                <a:srgbClr val="002060"/>
              </a:solidFill>
              <a:latin typeface="+mn-lt"/>
              <a:ea typeface="Arial Unicode MS" pitchFamily="34" charset="-128"/>
              <a:cs typeface="Times New Roman" pitchFamily="18" charset="0"/>
            </a:endParaRPr>
          </a:p>
        </p:txBody>
      </p:sp>
      <p:sp>
        <p:nvSpPr>
          <p:cNvPr id="4" name="Rectangle 5">
            <a:extLst>
              <a:ext uri="{FF2B5EF4-FFF2-40B4-BE49-F238E27FC236}">
                <a16:creationId xmlns:a16="http://schemas.microsoft.com/office/drawing/2014/main" id="{7E67C91F-D483-AF36-8A26-D0C651A9B045}"/>
              </a:ext>
            </a:extLst>
          </p:cNvPr>
          <p:cNvSpPr>
            <a:spLocks noChangeArrowheads="1"/>
          </p:cNvSpPr>
          <p:nvPr/>
        </p:nvSpPr>
        <p:spPr bwMode="auto">
          <a:xfrm>
            <a:off x="1132840" y="182190"/>
            <a:ext cx="7772400" cy="1049050"/>
          </a:xfrm>
          <a:prstGeom prst="rect">
            <a:avLst/>
          </a:prstGeom>
          <a:noFill/>
          <a:ln w="9525">
            <a:solidFill>
              <a:schemeClr val="tx1"/>
            </a:solidFill>
            <a:miter lim="800000"/>
            <a:headEnd/>
            <a:tailEnd/>
          </a:ln>
        </p:spPr>
        <p:txBody>
          <a:bodyPr anchor="ctr" anchorCtr="1"/>
          <a:lstStyle/>
          <a:p>
            <a:pPr algn="ctr"/>
            <a:r>
              <a:rPr lang="en-US" sz="2800" dirty="0">
                <a:solidFill>
                  <a:srgbClr val="FF0000"/>
                </a:solidFill>
              </a:rPr>
              <a:t>How long is a patient with Sickle Cell Anemia expected to survive?</a:t>
            </a:r>
          </a:p>
        </p:txBody>
      </p:sp>
      <p:pic>
        <p:nvPicPr>
          <p:cNvPr id="6" name="Picture 5" descr="C:\Users\YAZDI\Desktop\Bavanbhai Patel.jpg">
            <a:extLst>
              <a:ext uri="{FF2B5EF4-FFF2-40B4-BE49-F238E27FC236}">
                <a16:creationId xmlns:a16="http://schemas.microsoft.com/office/drawing/2014/main" id="{AB1CB750-F8AF-CBAA-589F-938A505AA455}"/>
              </a:ext>
            </a:extLst>
          </p:cNvPr>
          <p:cNvPicPr/>
          <p:nvPr/>
        </p:nvPicPr>
        <p:blipFill rotWithShape="1">
          <a:blip r:embed="rId3" cstate="print"/>
          <a:srcRect l="12701" t="9898" r="16559" b="32764"/>
          <a:stretch/>
        </p:blipFill>
        <p:spPr bwMode="auto">
          <a:xfrm>
            <a:off x="6340559" y="1324932"/>
            <a:ext cx="1584241" cy="1570668"/>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7A909A78-286E-8032-715F-555A66776142}"/>
              </a:ext>
            </a:extLst>
          </p:cNvPr>
          <p:cNvSpPr/>
          <p:nvPr/>
        </p:nvSpPr>
        <p:spPr>
          <a:xfrm>
            <a:off x="6858000" y="1752600"/>
            <a:ext cx="609600" cy="96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4198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2622B3-D944-10D7-4CC2-223BD5865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0" y="0"/>
            <a:ext cx="1066800" cy="1049049"/>
          </a:xfrm>
          <a:prstGeom prst="rect">
            <a:avLst/>
          </a:prstGeom>
          <a:ln>
            <a:noFill/>
          </a:ln>
          <a:effectLst>
            <a:outerShdw blurRad="292100" dist="139700" dir="2700000" algn="tl" rotWithShape="0">
              <a:srgbClr val="333333">
                <a:alpha val="65000"/>
              </a:srgbClr>
            </a:outerShdw>
          </a:effectLst>
        </p:spPr>
      </p:pic>
      <p:sp>
        <p:nvSpPr>
          <p:cNvPr id="3" name="Rectangle 4">
            <a:extLst>
              <a:ext uri="{FF2B5EF4-FFF2-40B4-BE49-F238E27FC236}">
                <a16:creationId xmlns:a16="http://schemas.microsoft.com/office/drawing/2014/main" id="{8B31D799-09CC-EDCE-C210-F1D08E26E60F}"/>
              </a:ext>
            </a:extLst>
          </p:cNvPr>
          <p:cNvSpPr>
            <a:spLocks noChangeArrowheads="1"/>
          </p:cNvSpPr>
          <p:nvPr/>
        </p:nvSpPr>
        <p:spPr bwMode="auto">
          <a:xfrm>
            <a:off x="152400" y="1371600"/>
            <a:ext cx="8991600" cy="5486400"/>
          </a:xfrm>
          <a:prstGeom prst="rect">
            <a:avLst/>
          </a:prstGeom>
          <a:noFill/>
          <a:ln w="9525">
            <a:noFill/>
            <a:miter lim="800000"/>
            <a:headEnd/>
            <a:tailEnd/>
          </a:ln>
        </p:spPr>
        <p:txBody>
          <a:bodyPr/>
          <a:lstStyle/>
          <a:p>
            <a:pPr marL="342900" lvl="0" indent="-342900">
              <a:spcBef>
                <a:spcPct val="20000"/>
              </a:spcBef>
              <a:buClr>
                <a:schemeClr val="hlink"/>
              </a:buClr>
              <a:buSzPct val="70000"/>
            </a:pPr>
            <a:r>
              <a:rPr lang="en-US" sz="4000" dirty="0">
                <a:solidFill>
                  <a:srgbClr val="C00000"/>
                </a:solidFill>
              </a:rPr>
              <a:t>         2nd</a:t>
            </a:r>
            <a:r>
              <a:rPr lang="en-US" sz="2400" dirty="0">
                <a:solidFill>
                  <a:srgbClr val="C00000"/>
                </a:solidFill>
              </a:rPr>
              <a:t> </a:t>
            </a:r>
            <a:r>
              <a:rPr lang="en-US" sz="2400" dirty="0">
                <a:solidFill>
                  <a:srgbClr val="002060"/>
                </a:solidFill>
              </a:rPr>
              <a:t>Sickle Cell Disease patient </a:t>
            </a:r>
          </a:p>
          <a:p>
            <a:pPr marL="342900" lvl="0" indent="-342900">
              <a:spcBef>
                <a:spcPct val="20000"/>
              </a:spcBef>
              <a:buClr>
                <a:schemeClr val="hlink"/>
              </a:buClr>
              <a:buSzPct val="70000"/>
            </a:pPr>
            <a:r>
              <a:rPr lang="en-US" sz="2400" dirty="0">
                <a:solidFill>
                  <a:srgbClr val="002060"/>
                </a:solidFill>
              </a:rPr>
              <a:t>                   diagnosed at Valsad, Gujarat.</a:t>
            </a:r>
          </a:p>
          <a:p>
            <a:pPr marL="342900" lvl="0" indent="-342900">
              <a:spcBef>
                <a:spcPct val="20000"/>
              </a:spcBef>
              <a:buClr>
                <a:schemeClr val="hlink"/>
              </a:buClr>
              <a:buSzPct val="70000"/>
            </a:pPr>
            <a:endParaRPr lang="en-US" sz="1400" dirty="0">
              <a:solidFill>
                <a:srgbClr val="002060"/>
              </a:solidFill>
            </a:endParaRPr>
          </a:p>
          <a:p>
            <a:pPr marL="342900" lvl="0" indent="-342900">
              <a:spcBef>
                <a:spcPct val="20000"/>
              </a:spcBef>
              <a:buClr>
                <a:schemeClr val="hlink"/>
              </a:buClr>
              <a:buSzPct val="70000"/>
            </a:pPr>
            <a:r>
              <a:rPr lang="en-US" sz="2800" dirty="0">
                <a:solidFill>
                  <a:srgbClr val="002060"/>
                </a:solidFill>
              </a:rPr>
              <a:t>               Diagnosed as SCD in </a:t>
            </a:r>
            <a:r>
              <a:rPr lang="en-US" sz="2800" u="sng" dirty="0">
                <a:solidFill>
                  <a:srgbClr val="FF0000"/>
                </a:solidFill>
              </a:rPr>
              <a:t>1978</a:t>
            </a:r>
            <a:r>
              <a:rPr lang="en-US" sz="2800" dirty="0">
                <a:solidFill>
                  <a:srgbClr val="FF0000"/>
                </a:solidFill>
              </a:rPr>
              <a:t> </a:t>
            </a:r>
            <a:endParaRPr lang="en-US" sz="2800" dirty="0">
              <a:solidFill>
                <a:srgbClr val="002060"/>
              </a:solidFill>
            </a:endParaRPr>
          </a:p>
          <a:p>
            <a:pPr marL="342900" indent="-342900">
              <a:spcBef>
                <a:spcPct val="20000"/>
              </a:spcBef>
              <a:buClr>
                <a:schemeClr val="hlink"/>
              </a:buClr>
              <a:buSzPct val="70000"/>
            </a:pPr>
            <a:r>
              <a:rPr lang="en-US" sz="2600" dirty="0">
                <a:solidFill>
                  <a:srgbClr val="0070C0"/>
                </a:solidFill>
              </a:rPr>
              <a:t>          Born: 1940                             </a:t>
            </a:r>
            <a:r>
              <a:rPr lang="en-US" sz="2600" dirty="0">
                <a:solidFill>
                  <a:srgbClr val="FF0000"/>
                </a:solidFill>
              </a:rPr>
              <a:t>Died: 2021</a:t>
            </a:r>
            <a:endParaRPr lang="en-US" sz="2600" dirty="0">
              <a:solidFill>
                <a:srgbClr val="002060"/>
              </a:solidFill>
            </a:endParaRPr>
          </a:p>
          <a:p>
            <a:pPr marL="342900" indent="-342900">
              <a:spcBef>
                <a:spcPct val="20000"/>
              </a:spcBef>
              <a:buClr>
                <a:schemeClr val="hlink"/>
              </a:buClr>
              <a:buSzPct val="70000"/>
            </a:pPr>
            <a:r>
              <a:rPr lang="en-US" sz="2400" dirty="0">
                <a:solidFill>
                  <a:srgbClr val="5C8E26"/>
                </a:solidFill>
              </a:rPr>
              <a:t>                                </a:t>
            </a:r>
            <a:r>
              <a:rPr lang="en-US" sz="2800" b="1" dirty="0">
                <a:solidFill>
                  <a:srgbClr val="5C8E26"/>
                </a:solidFill>
              </a:rPr>
              <a:t>Lived: 81 years</a:t>
            </a:r>
          </a:p>
          <a:p>
            <a:pPr marL="342900" indent="-342900">
              <a:spcBef>
                <a:spcPct val="20000"/>
              </a:spcBef>
              <a:buClr>
                <a:schemeClr val="hlink"/>
              </a:buClr>
              <a:buSzPct val="70000"/>
            </a:pPr>
            <a:r>
              <a:rPr lang="en-US" sz="2400" dirty="0">
                <a:solidFill>
                  <a:srgbClr val="002060"/>
                </a:solidFill>
              </a:rPr>
              <a:t>(Miss-Diagnosed &amp; Miss-Treated for the first 28 years of his life.)</a:t>
            </a:r>
          </a:p>
          <a:p>
            <a:pPr marL="342900" indent="-342900">
              <a:spcBef>
                <a:spcPct val="20000"/>
              </a:spcBef>
              <a:buClr>
                <a:schemeClr val="hlink"/>
              </a:buClr>
              <a:buSzPct val="70000"/>
            </a:pPr>
            <a:endParaRPr lang="en-US" sz="1400" dirty="0">
              <a:solidFill>
                <a:srgbClr val="002060"/>
              </a:solidFill>
            </a:endParaRPr>
          </a:p>
          <a:p>
            <a:pPr marL="342900" indent="-342900">
              <a:spcBef>
                <a:spcPct val="20000"/>
              </a:spcBef>
              <a:buClr>
                <a:schemeClr val="hlink"/>
              </a:buClr>
              <a:buSzPct val="70000"/>
            </a:pPr>
            <a:r>
              <a:rPr lang="en-US" sz="2400" b="1" dirty="0">
                <a:solidFill>
                  <a:srgbClr val="FF0000"/>
                </a:solidFill>
              </a:rPr>
              <a:t>   He lived a better life for 43 years after diagnosis due to proper counseling, follow-up, and regular treatment.</a:t>
            </a:r>
          </a:p>
          <a:p>
            <a:pPr marL="342900" indent="-342900">
              <a:spcBef>
                <a:spcPct val="20000"/>
              </a:spcBef>
              <a:buClr>
                <a:schemeClr val="hlink"/>
              </a:buClr>
              <a:buSzPct val="70000"/>
            </a:pPr>
            <a:endParaRPr lang="en-US" sz="300" dirty="0">
              <a:solidFill>
                <a:srgbClr val="002060"/>
              </a:solidFill>
            </a:endParaRPr>
          </a:p>
          <a:p>
            <a:pPr marL="342900" indent="-342900" algn="ctr">
              <a:spcBef>
                <a:spcPct val="20000"/>
              </a:spcBef>
              <a:buClr>
                <a:schemeClr val="hlink"/>
              </a:buClr>
              <a:buSzPct val="70000"/>
            </a:pPr>
            <a:r>
              <a:rPr lang="en-US" sz="2400" b="1" dirty="0">
                <a:solidFill>
                  <a:srgbClr val="007635"/>
                </a:solidFill>
                <a:latin typeface="+mn-lt"/>
                <a:ea typeface="Arial Unicode MS" pitchFamily="34" charset="-128"/>
                <a:cs typeface="Times New Roman" pitchFamily="18" charset="0"/>
              </a:rPr>
              <a:t> </a:t>
            </a:r>
            <a:r>
              <a:rPr lang="en-US" sz="2400" b="1" dirty="0">
                <a:solidFill>
                  <a:srgbClr val="007635"/>
                </a:solidFill>
              </a:rPr>
              <a:t>Longevity is Associated with </a:t>
            </a:r>
          </a:p>
          <a:p>
            <a:pPr marL="342900" indent="-342900" algn="ctr">
              <a:spcBef>
                <a:spcPct val="20000"/>
              </a:spcBef>
              <a:buClr>
                <a:schemeClr val="hlink"/>
              </a:buClr>
              <a:buSzPct val="70000"/>
            </a:pPr>
            <a:r>
              <a:rPr lang="en-US" sz="2400" b="1" dirty="0">
                <a:solidFill>
                  <a:srgbClr val="007635"/>
                </a:solidFill>
              </a:rPr>
              <a:t>Care Maintenance and Family Involvement.</a:t>
            </a:r>
            <a:endParaRPr lang="en-US" sz="2400" dirty="0">
              <a:solidFill>
                <a:srgbClr val="007635"/>
              </a:solidFill>
              <a:latin typeface="+mn-lt"/>
              <a:ea typeface="Arial Unicode MS" pitchFamily="34" charset="-128"/>
              <a:cs typeface="Times New Roman" pitchFamily="18" charset="0"/>
            </a:endParaRPr>
          </a:p>
        </p:txBody>
      </p:sp>
      <p:pic>
        <p:nvPicPr>
          <p:cNvPr id="4" name="Picture 3">
            <a:extLst>
              <a:ext uri="{FF2B5EF4-FFF2-40B4-BE49-F238E27FC236}">
                <a16:creationId xmlns:a16="http://schemas.microsoft.com/office/drawing/2014/main" id="{76C4AD9D-3BFA-0C1E-F03D-3443E0AFC6CE}"/>
              </a:ext>
            </a:extLst>
          </p:cNvPr>
          <p:cNvPicPr>
            <a:picLocks noChangeAspect="1"/>
          </p:cNvPicPr>
          <p:nvPr/>
        </p:nvPicPr>
        <p:blipFill>
          <a:blip r:embed="rId3" cstate="print">
            <a:extLst>
              <a:ext uri="{28A0092B-C50C-407E-A947-70E740481C1C}">
                <a14:useLocalDpi xmlns:a14="http://schemas.microsoft.com/office/drawing/2010/main" val="0"/>
              </a:ext>
            </a:extLst>
          </a:blip>
          <a:srcRect t="15247"/>
          <a:stretch>
            <a:fillRect/>
          </a:stretch>
        </p:blipFill>
        <p:spPr>
          <a:xfrm>
            <a:off x="6816494" y="1371600"/>
            <a:ext cx="1416509" cy="1628274"/>
          </a:xfrm>
          <a:prstGeom prst="rect">
            <a:avLst/>
          </a:prstGeom>
          <a:ln>
            <a:noFill/>
          </a:ln>
          <a:effectLst>
            <a:outerShdw blurRad="292100" dist="139700" dir="2700000" algn="tl" rotWithShape="0">
              <a:srgbClr val="333333">
                <a:alpha val="65000"/>
              </a:srgbClr>
            </a:outerShdw>
          </a:effectLst>
        </p:spPr>
      </p:pic>
      <p:sp>
        <p:nvSpPr>
          <p:cNvPr id="5" name="Rounded Rectangle 8">
            <a:extLst>
              <a:ext uri="{FF2B5EF4-FFF2-40B4-BE49-F238E27FC236}">
                <a16:creationId xmlns:a16="http://schemas.microsoft.com/office/drawing/2014/main" id="{CB8A8313-9DFC-0643-56E8-7126EFADA8D9}"/>
              </a:ext>
            </a:extLst>
          </p:cNvPr>
          <p:cNvSpPr/>
          <p:nvPr/>
        </p:nvSpPr>
        <p:spPr>
          <a:xfrm>
            <a:off x="7162798" y="1931764"/>
            <a:ext cx="723900" cy="208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B16D04-0098-F09D-30E4-5BBA98856478}"/>
              </a:ext>
            </a:extLst>
          </p:cNvPr>
          <p:cNvSpPr>
            <a:spLocks noChangeArrowheads="1"/>
          </p:cNvSpPr>
          <p:nvPr/>
        </p:nvSpPr>
        <p:spPr bwMode="auto">
          <a:xfrm>
            <a:off x="1132840" y="182190"/>
            <a:ext cx="7772400" cy="1049050"/>
          </a:xfrm>
          <a:prstGeom prst="rect">
            <a:avLst/>
          </a:prstGeom>
          <a:noFill/>
          <a:ln w="9525">
            <a:solidFill>
              <a:schemeClr val="tx1"/>
            </a:solidFill>
            <a:miter lim="800000"/>
            <a:headEnd/>
            <a:tailEnd/>
          </a:ln>
        </p:spPr>
        <p:txBody>
          <a:bodyPr anchor="ctr" anchorCtr="1"/>
          <a:lstStyle/>
          <a:p>
            <a:pPr algn="ctr"/>
            <a:r>
              <a:rPr lang="en-US" sz="2800" dirty="0">
                <a:solidFill>
                  <a:srgbClr val="FF0000"/>
                </a:solidFill>
              </a:rPr>
              <a:t>How long is a patient with Sickle Cell Anemia expected to survive?</a:t>
            </a:r>
          </a:p>
        </p:txBody>
      </p:sp>
    </p:spTree>
    <p:extLst>
      <p:ext uri="{BB962C8B-B14F-4D97-AF65-F5344CB8AC3E}">
        <p14:creationId xmlns:p14="http://schemas.microsoft.com/office/powerpoint/2010/main" val="299036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A03F4F-925D-ADAA-D328-3386FEEE614D}"/>
              </a:ext>
            </a:extLst>
          </p:cNvPr>
          <p:cNvSpPr txBox="1"/>
          <p:nvPr/>
        </p:nvSpPr>
        <p:spPr>
          <a:xfrm>
            <a:off x="533400" y="266596"/>
            <a:ext cx="8305800" cy="6324808"/>
          </a:xfrm>
          <a:prstGeom prst="rect">
            <a:avLst/>
          </a:prstGeom>
          <a:noFill/>
        </p:spPr>
        <p:txBody>
          <a:bodyPr wrap="square">
            <a:spAutoFit/>
          </a:bodyPr>
          <a:lstStyle/>
          <a:p>
            <a:pPr algn="ctr">
              <a:lnSpc>
                <a:spcPts val="3000"/>
              </a:lnSpc>
            </a:pPr>
            <a:r>
              <a:rPr lang="en-US" sz="2400" b="1" i="0" u="none" strike="noStrike" baseline="0" dirty="0">
                <a:solidFill>
                  <a:srgbClr val="FF0000"/>
                </a:solidFill>
                <a:cs typeface="Arial" panose="020B0604020202020204" pitchFamily="34" charset="0"/>
              </a:rPr>
              <a:t>Teachers’ awareness of children with SCD.</a:t>
            </a:r>
          </a:p>
          <a:p>
            <a:pPr algn="ctr"/>
            <a:endParaRPr lang="en-US" sz="2400" b="1" dirty="0">
              <a:solidFill>
                <a:srgbClr val="FF0000"/>
              </a:solidFill>
              <a:effectLst/>
              <a:latin typeface="Arial" panose="020B0604020202020204" pitchFamily="34" charset="0"/>
              <a:cs typeface="Arial" panose="020B0604020202020204" pitchFamily="34" charset="0"/>
            </a:endParaRPr>
          </a:p>
          <a:p>
            <a:pPr algn="just"/>
            <a:r>
              <a:rPr lang="en-US" sz="2400" b="0" i="0" dirty="0">
                <a:solidFill>
                  <a:schemeClr val="accent1">
                    <a:lumMod val="50000"/>
                  </a:schemeClr>
                </a:solidFill>
                <a:effectLst/>
                <a:latin typeface="Arial" panose="020B0604020202020204" pitchFamily="34" charset="0"/>
              </a:rPr>
              <a:t>Teachers should pay special attention to children with sickle cell disease (SCD) as they require regular medication and extra fluids to prevent dehydration and increased urination.</a:t>
            </a:r>
          </a:p>
          <a:p>
            <a:pPr algn="just"/>
            <a:endParaRPr lang="en-US" sz="2400" dirty="0">
              <a:solidFill>
                <a:schemeClr val="accent1">
                  <a:lumMod val="50000"/>
                </a:schemeClr>
              </a:solidFill>
            </a:endParaRPr>
          </a:p>
          <a:p>
            <a:pPr algn="just"/>
            <a:r>
              <a:rPr lang="en-US" sz="2400" b="0" i="0" dirty="0">
                <a:solidFill>
                  <a:schemeClr val="accent1">
                    <a:lumMod val="50000"/>
                  </a:schemeClr>
                </a:solidFill>
                <a:effectLst/>
                <a:latin typeface="Arial" panose="020B0604020202020204" pitchFamily="34" charset="0"/>
              </a:rPr>
              <a:t>If SCD student experiences severe pain, high fever, breathing problems, or sudden weakness, the parents or doctor should be notified immediately. </a:t>
            </a:r>
          </a:p>
          <a:p>
            <a:pPr algn="l"/>
            <a:endParaRPr lang="en-US" sz="2400" b="0" i="0" dirty="0">
              <a:solidFill>
                <a:schemeClr val="accent1">
                  <a:lumMod val="50000"/>
                </a:schemeClr>
              </a:solidFill>
              <a:effectLst/>
              <a:latin typeface="Arial" panose="020B0604020202020204" pitchFamily="34" charset="0"/>
            </a:endParaRPr>
          </a:p>
          <a:p>
            <a:pPr algn="l"/>
            <a:r>
              <a:rPr lang="en-US" sz="2400" b="0" i="0" dirty="0">
                <a:solidFill>
                  <a:schemeClr val="accent1">
                    <a:lumMod val="50000"/>
                  </a:schemeClr>
                </a:solidFill>
                <a:effectLst/>
                <a:latin typeface="Arial" panose="020B0604020202020204" pitchFamily="34" charset="0"/>
              </a:rPr>
              <a:t>Symptoms of SCD usually appear early in life and can include </a:t>
            </a:r>
            <a:r>
              <a:rPr lang="en-US" sz="2400" b="0" i="0" dirty="0">
                <a:solidFill>
                  <a:srgbClr val="FF0000"/>
                </a:solidFill>
                <a:effectLst/>
                <a:latin typeface="Arial" panose="020B0604020202020204" pitchFamily="34" charset="0"/>
              </a:rPr>
              <a:t>swelling in the hands and feet, </a:t>
            </a:r>
            <a:r>
              <a:rPr lang="en-US" sz="2400" b="0" i="0" dirty="0">
                <a:solidFill>
                  <a:schemeClr val="accent1">
                    <a:lumMod val="50000"/>
                  </a:schemeClr>
                </a:solidFill>
                <a:effectLst/>
                <a:latin typeface="Arial" panose="020B0604020202020204" pitchFamily="34" charset="0"/>
              </a:rPr>
              <a:t>chest and back pain, paleness, frequent fevers, weakness, repeated infections, poor growth, and jaundice. </a:t>
            </a:r>
          </a:p>
          <a:p>
            <a:pPr algn="l"/>
            <a:endParaRPr lang="en-US" sz="1200" dirty="0">
              <a:solidFill>
                <a:schemeClr val="accent1">
                  <a:lumMod val="50000"/>
                </a:schemeClr>
              </a:solidFill>
            </a:endParaRPr>
          </a:p>
          <a:p>
            <a:pPr algn="ctr"/>
            <a:r>
              <a:rPr lang="en-US" sz="2800" b="0" i="0" dirty="0">
                <a:solidFill>
                  <a:srgbClr val="FF0000"/>
                </a:solidFill>
                <a:effectLst/>
                <a:latin typeface="Arial" panose="020B0604020202020204" pitchFamily="34" charset="0"/>
              </a:rPr>
              <a:t>With regular medical care, children with SCD can live normal lives.</a:t>
            </a:r>
            <a:endParaRPr lang="en-IN" sz="2400" dirty="0">
              <a:solidFill>
                <a:srgbClr val="FF0000"/>
              </a:solidFill>
              <a:cs typeface="Arial" panose="020B0604020202020204" pitchFamily="34" charset="0"/>
            </a:endParaRPr>
          </a:p>
        </p:txBody>
      </p:sp>
    </p:spTree>
    <p:extLst>
      <p:ext uri="{BB962C8B-B14F-4D97-AF65-F5344CB8AC3E}">
        <p14:creationId xmlns:p14="http://schemas.microsoft.com/office/powerpoint/2010/main" val="177105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29C54A-A278-364A-B67B-8B119147F641}"/>
              </a:ext>
            </a:extLst>
          </p:cNvPr>
          <p:cNvSpPr txBox="1"/>
          <p:nvPr/>
        </p:nvSpPr>
        <p:spPr>
          <a:xfrm>
            <a:off x="685800" y="1227243"/>
            <a:ext cx="7772399" cy="4403513"/>
          </a:xfrm>
          <a:prstGeom prst="rect">
            <a:avLst/>
          </a:prstGeom>
          <a:noFill/>
        </p:spPr>
        <p:txBody>
          <a:bodyPr wrap="square">
            <a:spAutoFit/>
          </a:bodyPr>
          <a:lstStyle/>
          <a:p>
            <a:pPr algn="ctr">
              <a:lnSpc>
                <a:spcPct val="115000"/>
              </a:lnSpc>
              <a:spcAft>
                <a:spcPts val="800"/>
              </a:spcAft>
            </a:pPr>
            <a:r>
              <a:rPr lang="en-IN" sz="2400" kern="100" dirty="0">
                <a:solidFill>
                  <a:srgbClr val="FF0000"/>
                </a:solidFill>
                <a:ea typeface="Aptos" panose="020B0004020202020204" pitchFamily="34" charset="0"/>
                <a:cs typeface="Mangal" panose="02040503050203030202" pitchFamily="18" charset="0"/>
              </a:rPr>
              <a:t>Best Characteristics of Counselling</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effectLst/>
                <a:latin typeface="Arial" panose="020B0604020202020204" pitchFamily="34" charset="0"/>
                <a:ea typeface="Aptos" panose="020B0004020202020204" pitchFamily="34" charset="0"/>
                <a:cs typeface="Mangal" panose="02040503050203030202" pitchFamily="18" charset="0"/>
              </a:rPr>
              <a:t> </a:t>
            </a:r>
            <a:endParaRPr lang="en-IN" sz="2400" kern="100" dirty="0">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Active Listening</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Counsellors should be fully engaged, giving the patient their undivided attention.</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They must listen to what is being said and unsaid, recognizing emotional cues.</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Active listening fosters trust and allows patients to express concerns openly.</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427979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601EF6-C47B-3E1D-C43F-E38C3A873D57}"/>
              </a:ext>
            </a:extLst>
          </p:cNvPr>
          <p:cNvSpPr txBox="1"/>
          <p:nvPr/>
        </p:nvSpPr>
        <p:spPr>
          <a:xfrm>
            <a:off x="685800" y="281087"/>
            <a:ext cx="8216900" cy="6295826"/>
          </a:xfrm>
          <a:prstGeom prst="rect">
            <a:avLst/>
          </a:prstGeom>
          <a:noFill/>
        </p:spPr>
        <p:txBody>
          <a:bodyPr wrap="square">
            <a:spAutoFit/>
          </a:bodyPr>
          <a:lstStyle/>
          <a:p>
            <a:pPr algn="ctr">
              <a:lnSpc>
                <a:spcPct val="115000"/>
              </a:lnSpc>
              <a:spcAft>
                <a:spcPts val="800"/>
              </a:spcAft>
            </a:pPr>
            <a:r>
              <a:rPr lang="en-IN" sz="2400" kern="100" dirty="0">
                <a:solidFill>
                  <a:srgbClr val="FF0000"/>
                </a:solidFill>
                <a:ea typeface="Aptos" panose="020B0004020202020204" pitchFamily="34" charset="0"/>
                <a:cs typeface="Mangal" panose="02040503050203030202" pitchFamily="18" charset="0"/>
              </a:rPr>
              <a:t>Sickle Cell Anemia Counselling</a:t>
            </a: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 </a:t>
            </a:r>
          </a:p>
          <a:p>
            <a:pPr algn="ctr">
              <a:lnSpc>
                <a:spcPct val="115000"/>
              </a:lnSpc>
              <a:spcAft>
                <a:spcPts val="800"/>
              </a:spcAft>
            </a:pPr>
            <a:endParaRPr lang="en-IN" sz="1600" kern="100" dirty="0">
              <a:solidFill>
                <a:srgbClr val="FF0000"/>
              </a:solidFill>
              <a:effectLst/>
              <a:latin typeface="Arial" panose="020B06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Non-Directive Approach:</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Counsellors should provide information without influencing decisions.</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b="1"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Patients and families should be empowered to make informed decisions based on their values, rather than feeling pressured or judged.</a:t>
            </a:r>
            <a:r>
              <a:rPr lang="en-US" sz="2400" b="1"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a:t>
            </a:r>
            <a:r>
              <a:rPr lang="en-IN" sz="200" b="1"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a:t>
            </a:r>
            <a:endParaRPr lang="en-IN" sz="100" b="1"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Empathy and Compassion:</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US" sz="2400" dirty="0">
                <a:solidFill>
                  <a:schemeClr val="accent1">
                    <a:lumMod val="50000"/>
                  </a:schemeClr>
                </a:solidFill>
                <a:effectLst/>
                <a:latin typeface="Arial" panose="020B0604020202020204" pitchFamily="34" charset="0"/>
                <a:ea typeface="Aptos" panose="020B0004020202020204" pitchFamily="34" charset="0"/>
              </a:rPr>
              <a:t>Understanding and connecting with the patient's emotional state is crucial in genetic counseling. </a:t>
            </a:r>
          </a:p>
          <a:p>
            <a:pPr>
              <a:lnSpc>
                <a:spcPct val="115000"/>
              </a:lnSpc>
              <a:spcAft>
                <a:spcPts val="800"/>
              </a:spcAft>
            </a:pPr>
            <a:r>
              <a:rPr lang="en-US" sz="2400" dirty="0">
                <a:solidFill>
                  <a:schemeClr val="accent1">
                    <a:lumMod val="50000"/>
                  </a:schemeClr>
                </a:solidFill>
                <a:effectLst/>
                <a:latin typeface="Arial" panose="020B0604020202020204" pitchFamily="34" charset="0"/>
                <a:ea typeface="Aptos" panose="020B0004020202020204" pitchFamily="34" charset="0"/>
              </a:rPr>
              <a:t>Demonstrating sympathy raises a supportive environment where the patient feels valued and respected.</a:t>
            </a:r>
            <a:endParaRPr lang="en-IN" sz="2400" dirty="0"/>
          </a:p>
        </p:txBody>
      </p:sp>
    </p:spTree>
    <p:extLst>
      <p:ext uri="{BB962C8B-B14F-4D97-AF65-F5344CB8AC3E}">
        <p14:creationId xmlns:p14="http://schemas.microsoft.com/office/powerpoint/2010/main" val="149661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D1B8D2-F707-7D08-73C9-A3F02C9100F0}"/>
              </a:ext>
            </a:extLst>
          </p:cNvPr>
          <p:cNvSpPr txBox="1"/>
          <p:nvPr/>
        </p:nvSpPr>
        <p:spPr>
          <a:xfrm>
            <a:off x="533400" y="609600"/>
            <a:ext cx="8077199" cy="5677708"/>
          </a:xfrm>
          <a:prstGeom prst="rect">
            <a:avLst/>
          </a:prstGeom>
          <a:noFill/>
        </p:spPr>
        <p:txBody>
          <a:bodyPr wrap="square">
            <a:spAutoFit/>
          </a:bodyPr>
          <a:lstStyle/>
          <a:p>
            <a:pPr>
              <a:lnSpc>
                <a:spcPct val="115000"/>
              </a:lnSpc>
              <a:spcAft>
                <a:spcPts val="800"/>
              </a:spcAft>
            </a:pP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           Confidentiality:</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Ensuring privacy and protecting sensitive genetic information is crucial.</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Patients must feel safe sharing personal and medical information.</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a:t>
            </a: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Clear Communication:</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a:t>
            </a:r>
            <a:r>
              <a:rPr lang="en-US"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Counsellors should explain complex medical and genetic information in a clear and accessible manner using the local language.</a:t>
            </a:r>
          </a:p>
          <a:p>
            <a:pPr>
              <a:lnSpc>
                <a:spcPct val="115000"/>
              </a:lnSpc>
              <a:spcAft>
                <a:spcPts val="800"/>
              </a:spcAft>
            </a:pPr>
            <a:r>
              <a:rPr lang="en-US"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Avoiding complex terms and using simple language helps patients make informed choices and understand the risks involved.</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320447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B3D48C-C2C5-2656-D0F2-4C5D493D676C}"/>
              </a:ext>
            </a:extLst>
          </p:cNvPr>
          <p:cNvSpPr txBox="1"/>
          <p:nvPr/>
        </p:nvSpPr>
        <p:spPr>
          <a:xfrm>
            <a:off x="190500" y="762000"/>
            <a:ext cx="8763000" cy="5999399"/>
          </a:xfrm>
          <a:prstGeom prst="rect">
            <a:avLst/>
          </a:prstGeom>
          <a:noFill/>
        </p:spPr>
        <p:txBody>
          <a:bodyPr wrap="square">
            <a:spAutoFit/>
          </a:bodyPr>
          <a:lstStyle/>
          <a:p>
            <a:pPr>
              <a:lnSpc>
                <a:spcPct val="115000"/>
              </a:lnSpc>
              <a:spcAft>
                <a:spcPts val="800"/>
              </a:spcAft>
            </a:pPr>
            <a:r>
              <a:rPr lang="en-IN" sz="6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a:t>
            </a:r>
          </a:p>
          <a:p>
            <a:pPr>
              <a:lnSpc>
                <a:spcPct val="115000"/>
              </a:lnSpc>
              <a:spcAft>
                <a:spcPts val="800"/>
              </a:spcAft>
            </a:pPr>
            <a:endParaRPr lang="en-IN" sz="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gn="ctr">
              <a:lnSpc>
                <a:spcPct val="115000"/>
              </a:lnSpc>
              <a:spcAft>
                <a:spcPts val="800"/>
              </a:spcAft>
            </a:pPr>
            <a:r>
              <a:rPr lang="en-US" sz="2200" kern="100" dirty="0">
                <a:solidFill>
                  <a:srgbClr val="FF0000"/>
                </a:solidFill>
                <a:effectLst/>
                <a:ea typeface="Aptos" panose="020B0004020202020204" pitchFamily="34" charset="0"/>
                <a:cs typeface="Arial" panose="020B0604020202020204" pitchFamily="34" charset="0"/>
              </a:rPr>
              <a:t>The counselling process is </a:t>
            </a:r>
          </a:p>
          <a:p>
            <a:pPr algn="ctr">
              <a:lnSpc>
                <a:spcPct val="115000"/>
              </a:lnSpc>
              <a:spcAft>
                <a:spcPts val="800"/>
              </a:spcAft>
            </a:pPr>
            <a:r>
              <a:rPr lang="en-US" sz="2200" kern="100" dirty="0">
                <a:solidFill>
                  <a:srgbClr val="FF0000"/>
                </a:solidFill>
                <a:effectLst/>
                <a:ea typeface="Aptos" panose="020B0004020202020204" pitchFamily="34" charset="0"/>
                <a:cs typeface="Arial" panose="020B0604020202020204" pitchFamily="34" charset="0"/>
              </a:rPr>
              <a:t>patient-centric, ethical, and effective, </a:t>
            </a:r>
          </a:p>
          <a:p>
            <a:pPr algn="just">
              <a:lnSpc>
                <a:spcPct val="115000"/>
              </a:lnSpc>
              <a:spcAft>
                <a:spcPts val="800"/>
              </a:spcAft>
            </a:pPr>
            <a:r>
              <a:rPr lang="en-US" sz="2200" kern="100" dirty="0">
                <a:solidFill>
                  <a:srgbClr val="FF0000"/>
                </a:solidFill>
                <a:effectLst/>
                <a:ea typeface="Aptos" panose="020B0004020202020204" pitchFamily="34" charset="0"/>
                <a:cs typeface="Arial" panose="020B0604020202020204" pitchFamily="34" charset="0"/>
              </a:rPr>
              <a:t>enabling individuals to make informed decisions about their health and well-being.</a:t>
            </a:r>
          </a:p>
          <a:p>
            <a:pPr algn="just">
              <a:lnSpc>
                <a:spcPct val="115000"/>
              </a:lnSpc>
              <a:spcAft>
                <a:spcPts val="800"/>
              </a:spcAft>
            </a:pPr>
            <a:endParaRPr lang="en-US" sz="1100" kern="100" dirty="0">
              <a:solidFill>
                <a:srgbClr val="FF0000"/>
              </a:solidFill>
              <a:effectLst/>
              <a:ea typeface="Aptos" panose="020B0004020202020204" pitchFamily="34" charset="0"/>
              <a:cs typeface="Arial" panose="020B0604020202020204" pitchFamily="34" charset="0"/>
            </a:endParaRPr>
          </a:p>
          <a:p>
            <a:pPr algn="ctr">
              <a:lnSpc>
                <a:spcPct val="115000"/>
              </a:lnSpc>
              <a:spcAft>
                <a:spcPts val="800"/>
              </a:spcAft>
            </a:pPr>
            <a:r>
              <a:rPr lang="en-US" sz="2200" kern="100" dirty="0">
                <a:solidFill>
                  <a:srgbClr val="FF0000"/>
                </a:solidFill>
                <a:effectLst/>
                <a:ea typeface="Aptos" panose="020B0004020202020204" pitchFamily="34" charset="0"/>
                <a:cs typeface="Arial" panose="020B0604020202020204" pitchFamily="34" charset="0"/>
              </a:rPr>
              <a:t>Hydroxyurea</a:t>
            </a:r>
          </a:p>
          <a:p>
            <a:pPr algn="just">
              <a:lnSpc>
                <a:spcPct val="115000"/>
              </a:lnSpc>
              <a:spcAft>
                <a:spcPts val="800"/>
              </a:spcAft>
            </a:pPr>
            <a:r>
              <a:rPr lang="en-US" sz="2200" kern="100" dirty="0">
                <a:solidFill>
                  <a:srgbClr val="FF0000"/>
                </a:solidFill>
                <a:ea typeface="Aptos" panose="020B0004020202020204" pitchFamily="34" charset="0"/>
                <a:cs typeface="Arial" panose="020B0604020202020204" pitchFamily="34" charset="0"/>
              </a:rPr>
              <a:t>Should be started with monitoring of WBC, platelets, and kidney and liver function tests. In most Indian cases, it is well-tolerated.</a:t>
            </a:r>
          </a:p>
          <a:p>
            <a:pPr algn="ctr">
              <a:lnSpc>
                <a:spcPct val="115000"/>
              </a:lnSpc>
              <a:spcAft>
                <a:spcPts val="800"/>
              </a:spcAft>
            </a:pPr>
            <a:r>
              <a:rPr lang="en-US" sz="2200" kern="100" dirty="0">
                <a:solidFill>
                  <a:srgbClr val="FF0000"/>
                </a:solidFill>
                <a:ea typeface="Aptos" panose="020B0004020202020204" pitchFamily="34" charset="0"/>
                <a:cs typeface="Arial" panose="020B0604020202020204" pitchFamily="34" charset="0"/>
              </a:rPr>
              <a:t>But Remember that </a:t>
            </a:r>
            <a:r>
              <a:rPr lang="en-US" sz="2600" b="1" kern="100" dirty="0">
                <a:solidFill>
                  <a:srgbClr val="FF0000"/>
                </a:solidFill>
                <a:ea typeface="Aptos" panose="020B0004020202020204" pitchFamily="34" charset="0"/>
                <a:cs typeface="Arial" panose="020B0604020202020204" pitchFamily="34" charset="0"/>
              </a:rPr>
              <a:t>Hydroxyurea</a:t>
            </a:r>
            <a:r>
              <a:rPr lang="en-US" sz="2200" kern="100" dirty="0">
                <a:solidFill>
                  <a:srgbClr val="FF0000"/>
                </a:solidFill>
                <a:ea typeface="Aptos" panose="020B0004020202020204" pitchFamily="34" charset="0"/>
                <a:cs typeface="Arial" panose="020B0604020202020204" pitchFamily="34" charset="0"/>
              </a:rPr>
              <a:t>, once started, should be supplied </a:t>
            </a:r>
            <a:r>
              <a:rPr lang="en-US" sz="2600" b="1" u="sng" kern="100" dirty="0">
                <a:solidFill>
                  <a:srgbClr val="FF0000"/>
                </a:solidFill>
                <a:ea typeface="Aptos" panose="020B0004020202020204" pitchFamily="34" charset="0"/>
                <a:cs typeface="Arial" panose="020B0604020202020204" pitchFamily="34" charset="0"/>
              </a:rPr>
              <a:t>uninterruptedly. </a:t>
            </a:r>
          </a:p>
          <a:p>
            <a:pPr algn="ctr">
              <a:lnSpc>
                <a:spcPct val="115000"/>
              </a:lnSpc>
              <a:spcAft>
                <a:spcPts val="800"/>
              </a:spcAft>
            </a:pPr>
            <a:r>
              <a:rPr lang="en-US" sz="2200" b="1" kern="100" dirty="0">
                <a:solidFill>
                  <a:srgbClr val="FF0000"/>
                </a:solidFill>
                <a:ea typeface="Aptos" panose="020B0004020202020204" pitchFamily="34" charset="0"/>
                <a:cs typeface="Arial" panose="020B0604020202020204" pitchFamily="34" charset="0"/>
              </a:rPr>
              <a:t>(e.g. stroke patients)</a:t>
            </a:r>
          </a:p>
          <a:p>
            <a:pPr algn="ctr">
              <a:lnSpc>
                <a:spcPct val="115000"/>
              </a:lnSpc>
              <a:spcAft>
                <a:spcPts val="800"/>
              </a:spcAft>
            </a:pP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111056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6B5DD9-94E5-998F-DE3A-6EB9B9997C10}"/>
              </a:ext>
            </a:extLst>
          </p:cNvPr>
          <p:cNvSpPr txBox="1"/>
          <p:nvPr/>
        </p:nvSpPr>
        <p:spPr>
          <a:xfrm>
            <a:off x="419100" y="1558511"/>
            <a:ext cx="8305800" cy="4862870"/>
          </a:xfrm>
          <a:prstGeom prst="rect">
            <a:avLst/>
          </a:prstGeom>
          <a:noFill/>
        </p:spPr>
        <p:txBody>
          <a:bodyPr wrap="square" rtlCol="0">
            <a:spAutoFit/>
          </a:bodyPr>
          <a:lstStyle/>
          <a:p>
            <a:pPr algn="ctr"/>
            <a:r>
              <a:rPr lang="en-US" sz="2800" dirty="0">
                <a:solidFill>
                  <a:srgbClr val="FF0000"/>
                </a:solidFill>
              </a:rPr>
              <a:t>- </a:t>
            </a:r>
            <a:r>
              <a:rPr lang="en-US" sz="2800" b="1" dirty="0">
                <a:solidFill>
                  <a:srgbClr val="FF0000"/>
                </a:solidFill>
              </a:rPr>
              <a:t>Dr. </a:t>
            </a:r>
            <a:r>
              <a:rPr lang="en-US" sz="2800" b="1" dirty="0" err="1">
                <a:solidFill>
                  <a:srgbClr val="FF0000"/>
                </a:solidFill>
              </a:rPr>
              <a:t>Yazdi</a:t>
            </a:r>
            <a:r>
              <a:rPr lang="en-US" sz="2800" b="1" dirty="0">
                <a:solidFill>
                  <a:srgbClr val="FF0000"/>
                </a:solidFill>
              </a:rPr>
              <a:t>  Italia,</a:t>
            </a:r>
            <a:r>
              <a:rPr lang="en-US" sz="2400" b="1" dirty="0">
                <a:solidFill>
                  <a:srgbClr val="FF0000"/>
                </a:solidFill>
              </a:rPr>
              <a:t> </a:t>
            </a:r>
            <a:r>
              <a:rPr lang="en-US" b="1" dirty="0">
                <a:solidFill>
                  <a:srgbClr val="FF0000"/>
                </a:solidFill>
              </a:rPr>
              <a:t>Ph.D.</a:t>
            </a:r>
          </a:p>
          <a:p>
            <a:pPr algn="ctr"/>
            <a:r>
              <a:rPr lang="en-US" sz="2400" dirty="0">
                <a:solidFill>
                  <a:srgbClr val="0070C0"/>
                </a:solidFill>
              </a:rPr>
              <a:t>Former Hon. Director, Sickle Cell Anemia Control Program</a:t>
            </a:r>
          </a:p>
          <a:p>
            <a:pPr algn="ctr"/>
            <a:r>
              <a:rPr lang="en-US" sz="2400" dirty="0">
                <a:solidFill>
                  <a:srgbClr val="0070C0"/>
                </a:solidFill>
              </a:rPr>
              <a:t>A GO-NGO Partnership Program of</a:t>
            </a:r>
          </a:p>
          <a:p>
            <a:pPr algn="ctr"/>
            <a:r>
              <a:rPr lang="en-US" sz="2400" dirty="0">
                <a:solidFill>
                  <a:srgbClr val="0070C0"/>
                </a:solidFill>
              </a:rPr>
              <a:t> Department of Health &amp; Family Welfare,</a:t>
            </a:r>
          </a:p>
          <a:p>
            <a:pPr algn="ctr"/>
            <a:r>
              <a:rPr lang="en-US" sz="2400" dirty="0">
                <a:solidFill>
                  <a:srgbClr val="0070C0"/>
                </a:solidFill>
              </a:rPr>
              <a:t>Government of Gujarat</a:t>
            </a:r>
          </a:p>
          <a:p>
            <a:pPr algn="ctr"/>
            <a:endParaRPr lang="en-US" sz="800" dirty="0">
              <a:solidFill>
                <a:srgbClr val="0070C0"/>
              </a:solidFill>
            </a:endParaRPr>
          </a:p>
          <a:p>
            <a:pPr algn="ctr"/>
            <a:r>
              <a:rPr lang="en-US" sz="2400" dirty="0">
                <a:solidFill>
                  <a:srgbClr val="FF0000"/>
                </a:solidFill>
              </a:rPr>
              <a:t>Former Hon. Secretary, Valsad Raktdan Kendra, </a:t>
            </a:r>
          </a:p>
          <a:p>
            <a:pPr algn="ctr"/>
            <a:r>
              <a:rPr lang="en-US" sz="2400" dirty="0">
                <a:solidFill>
                  <a:srgbClr val="FF0000"/>
                </a:solidFill>
              </a:rPr>
              <a:t>VALSAD, Gujarat</a:t>
            </a:r>
          </a:p>
          <a:p>
            <a:pPr algn="ctr"/>
            <a:r>
              <a:rPr lang="en-US" sz="2400" dirty="0">
                <a:solidFill>
                  <a:srgbClr val="0070C0"/>
                </a:solidFill>
              </a:rPr>
              <a:t> &amp;</a:t>
            </a:r>
          </a:p>
          <a:p>
            <a:pPr algn="ctr"/>
            <a:r>
              <a:rPr lang="en-US" sz="2400" dirty="0">
                <a:solidFill>
                  <a:srgbClr val="0070C0"/>
                </a:solidFill>
              </a:rPr>
              <a:t> West Zone Chairperson  </a:t>
            </a:r>
          </a:p>
          <a:p>
            <a:pPr algn="ctr"/>
            <a:r>
              <a:rPr lang="en-US" sz="2400" dirty="0">
                <a:solidFill>
                  <a:srgbClr val="0070C0"/>
                </a:solidFill>
              </a:rPr>
              <a:t>Indian Society of Blood Transfusion &amp; </a:t>
            </a:r>
            <a:r>
              <a:rPr lang="en-US" sz="2400" dirty="0" err="1">
                <a:solidFill>
                  <a:srgbClr val="0070C0"/>
                </a:solidFill>
              </a:rPr>
              <a:t>Immunohaematology</a:t>
            </a:r>
            <a:r>
              <a:rPr lang="en-US" sz="2400" dirty="0">
                <a:solidFill>
                  <a:srgbClr val="0070C0"/>
                </a:solidFill>
              </a:rPr>
              <a:t> </a:t>
            </a:r>
            <a:endParaRPr lang="en-US" sz="1050" dirty="0">
              <a:solidFill>
                <a:srgbClr val="0070C0"/>
              </a:solidFill>
            </a:endParaRPr>
          </a:p>
          <a:p>
            <a:pPr algn="ctr"/>
            <a:endParaRPr lang="en-US" sz="1000" dirty="0">
              <a:solidFill>
                <a:srgbClr val="0070C0"/>
              </a:solidFill>
            </a:endParaRPr>
          </a:p>
          <a:p>
            <a:pPr algn="ctr"/>
            <a:r>
              <a:rPr lang="en-US" sz="2400" dirty="0">
                <a:solidFill>
                  <a:srgbClr val="0070C0"/>
                </a:solidFill>
              </a:rPr>
              <a:t>Email: </a:t>
            </a:r>
            <a:r>
              <a:rPr lang="en-US" sz="2400" dirty="0">
                <a:solidFill>
                  <a:srgbClr val="0070C0"/>
                </a:solidFill>
                <a:hlinkClick r:id="rId2">
                  <a:extLst>
                    <a:ext uri="{A12FA001-AC4F-418D-AE19-62706E023703}">
                      <ahyp:hlinkClr xmlns:ahyp="http://schemas.microsoft.com/office/drawing/2018/hyperlinkcolor" val="tx"/>
                    </a:ext>
                  </a:extLst>
                </a:hlinkClick>
              </a:rPr>
              <a:t>yitalia@yahoo.com</a:t>
            </a:r>
            <a:endParaRPr lang="en-US" sz="2400" dirty="0">
              <a:solidFill>
                <a:srgbClr val="0070C0"/>
              </a:solidFill>
            </a:endParaRPr>
          </a:p>
          <a:p>
            <a:pPr algn="ctr"/>
            <a:r>
              <a:rPr lang="en-US" sz="2400" dirty="0">
                <a:solidFill>
                  <a:srgbClr val="0070C0"/>
                </a:solidFill>
              </a:rPr>
              <a:t>Phone: +91 9825158044</a:t>
            </a:r>
            <a:endParaRPr lang="en-US" sz="2800" dirty="0">
              <a:solidFill>
                <a:srgbClr val="002060"/>
              </a:solidFill>
            </a:endParaRPr>
          </a:p>
        </p:txBody>
      </p:sp>
      <p:sp>
        <p:nvSpPr>
          <p:cNvPr id="3" name="TextBox 2">
            <a:extLst>
              <a:ext uri="{FF2B5EF4-FFF2-40B4-BE49-F238E27FC236}">
                <a16:creationId xmlns:a16="http://schemas.microsoft.com/office/drawing/2014/main" id="{2771FE8B-02C1-2917-52A7-2E1A2ED8AFD2}"/>
              </a:ext>
            </a:extLst>
          </p:cNvPr>
          <p:cNvSpPr txBox="1"/>
          <p:nvPr/>
        </p:nvSpPr>
        <p:spPr>
          <a:xfrm>
            <a:off x="1485900" y="0"/>
            <a:ext cx="6172200" cy="1384995"/>
          </a:xfrm>
          <a:prstGeom prst="rect">
            <a:avLst/>
          </a:prstGeom>
          <a:noFill/>
        </p:spPr>
        <p:txBody>
          <a:bodyPr wrap="square">
            <a:spAutoFit/>
          </a:bodyPr>
          <a:lstStyle/>
          <a:p>
            <a:pPr algn="ctr"/>
            <a:r>
              <a:rPr lang="en-IN" sz="2800" b="0" i="0" u="none" strike="noStrike" baseline="0" dirty="0">
                <a:solidFill>
                  <a:srgbClr val="FF0000"/>
                </a:solidFill>
                <a:latin typeface="Arial" panose="020B0604020202020204" pitchFamily="34" charset="0"/>
              </a:rPr>
              <a:t>Community Awareness, </a:t>
            </a:r>
            <a:r>
              <a:rPr lang="en-US" sz="2800" b="0" i="0" u="none" strike="noStrike" baseline="0" dirty="0">
                <a:solidFill>
                  <a:srgbClr val="FF0000"/>
                </a:solidFill>
                <a:latin typeface="Arial" panose="020B0604020202020204" pitchFamily="34" charset="0"/>
              </a:rPr>
              <a:t>Counseling </a:t>
            </a:r>
          </a:p>
          <a:p>
            <a:pPr algn="ctr"/>
            <a:r>
              <a:rPr lang="en-US" sz="2800" b="0" i="0" u="none" strike="noStrike" baseline="0" dirty="0">
                <a:solidFill>
                  <a:srgbClr val="FF0000"/>
                </a:solidFill>
                <a:latin typeface="Arial" panose="020B0604020202020204" pitchFamily="34" charset="0"/>
              </a:rPr>
              <a:t>and Social Support Schemes </a:t>
            </a:r>
          </a:p>
          <a:p>
            <a:pPr algn="ctr"/>
            <a:r>
              <a:rPr lang="en-US" sz="2800" b="0" i="0" u="none" strike="noStrike" baseline="0" dirty="0">
                <a:solidFill>
                  <a:srgbClr val="FF0000"/>
                </a:solidFill>
                <a:latin typeface="Arial" panose="020B0604020202020204" pitchFamily="34" charset="0"/>
              </a:rPr>
              <a:t>(including premarital counseling)</a:t>
            </a:r>
            <a:endParaRPr lang="en-US" sz="3600" dirty="0">
              <a:solidFill>
                <a:srgbClr val="FF0000"/>
              </a:solidFill>
            </a:endParaRPr>
          </a:p>
        </p:txBody>
      </p:sp>
    </p:spTree>
    <p:extLst>
      <p:ext uri="{BB962C8B-B14F-4D97-AF65-F5344CB8AC3E}">
        <p14:creationId xmlns:p14="http://schemas.microsoft.com/office/powerpoint/2010/main" val="421245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CD017397-9EF9-9EE4-24FE-D4B8B6DD9D88}"/>
              </a:ext>
            </a:extLst>
          </p:cNvPr>
          <p:cNvPicPr/>
          <p:nvPr/>
        </p:nvPicPr>
        <p:blipFill>
          <a:blip r:embed="rId2" cstate="print"/>
          <a:stretch>
            <a:fillRect/>
          </a:stretch>
        </p:blipFill>
        <p:spPr>
          <a:xfrm>
            <a:off x="2515720" y="3429000"/>
            <a:ext cx="4112559" cy="3227715"/>
          </a:xfrm>
          <a:prstGeom prst="rect">
            <a:avLst/>
          </a:prstGeom>
          <a:ln>
            <a:noFill/>
          </a:ln>
          <a:effectLst>
            <a:outerShdw blurRad="292100" dist="139700" dir="2700000" algn="tl" rotWithShape="0">
              <a:srgbClr val="333333">
                <a:alpha val="65000"/>
              </a:srgbClr>
            </a:outerShdw>
          </a:effectLst>
        </p:spPr>
      </p:pic>
      <p:sp>
        <p:nvSpPr>
          <p:cNvPr id="3" name="Rectangle 3">
            <a:extLst>
              <a:ext uri="{FF2B5EF4-FFF2-40B4-BE49-F238E27FC236}">
                <a16:creationId xmlns:a16="http://schemas.microsoft.com/office/drawing/2014/main" id="{86349B04-4B58-ED67-29FE-BD5101A40CE3}"/>
              </a:ext>
            </a:extLst>
          </p:cNvPr>
          <p:cNvSpPr>
            <a:spLocks noChangeArrowheads="1"/>
          </p:cNvSpPr>
          <p:nvPr/>
        </p:nvSpPr>
        <p:spPr bwMode="auto">
          <a:xfrm>
            <a:off x="685800" y="-50631"/>
            <a:ext cx="7467599"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a:ln>
                  <a:noFill/>
                </a:ln>
                <a:solidFill>
                  <a:srgbClr val="C00000"/>
                </a:solidFill>
                <a:effectLst/>
                <a:ea typeface="Calibri" pitchFamily="34" charset="0"/>
                <a:cs typeface="Arial" panose="020B0604020202020204" pitchFamily="34" charset="0"/>
              </a:rPr>
              <a:t>Department of Health and family Welfare </a:t>
            </a:r>
          </a:p>
          <a:p>
            <a:pPr marL="0" marR="0" lvl="0" indent="0" algn="ctr" defTabSz="914400" rtl="0" eaLnBrk="1" fontAlgn="base" latinLnBrk="0" hangingPunct="1">
              <a:lnSpc>
                <a:spcPct val="100000"/>
              </a:lnSpc>
              <a:spcBef>
                <a:spcPct val="0"/>
              </a:spcBef>
              <a:spcAft>
                <a:spcPct val="0"/>
              </a:spcAft>
              <a:buClrTx/>
              <a:buSzTx/>
              <a:buFontTx/>
              <a:buNone/>
              <a:tabLst/>
            </a:pPr>
            <a:r>
              <a:rPr lang="en-US" sz="2200" dirty="0">
                <a:solidFill>
                  <a:srgbClr val="C00000"/>
                </a:solidFill>
                <a:ea typeface="Calibri" pitchFamily="34" charset="0"/>
                <a:cs typeface="Arial" panose="020B0604020202020204" pitchFamily="34" charset="0"/>
              </a:rPr>
              <a:t>District </a:t>
            </a:r>
            <a:r>
              <a:rPr kumimoji="0" lang="en-US" sz="2200" i="0" u="none" strike="noStrike" cap="none" normalizeH="0" baseline="0" dirty="0">
                <a:ln>
                  <a:noFill/>
                </a:ln>
                <a:solidFill>
                  <a:srgbClr val="C00000"/>
                </a:solidFill>
                <a:effectLst/>
                <a:ea typeface="Calibri" pitchFamily="34" charset="0"/>
                <a:cs typeface="Arial" panose="020B0604020202020204" pitchFamily="34" charset="0"/>
              </a:rPr>
              <a:t>Panchayat, Valsad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a:ln>
                  <a:noFill/>
                </a:ln>
                <a:solidFill>
                  <a:srgbClr val="C00000"/>
                </a:solidFill>
                <a:effectLst/>
                <a:ea typeface="Calibri" pitchFamily="34" charset="0"/>
                <a:cs typeface="Arial" panose="020B0604020202020204" pitchFamily="34" charset="0"/>
              </a:rPr>
              <a:t>Valsad Raktdan Kendra initiated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a:ln>
                  <a:noFill/>
                </a:ln>
                <a:solidFill>
                  <a:srgbClr val="0070C0"/>
                </a:solidFill>
                <a:effectLst/>
                <a:ea typeface="Calibri" pitchFamily="34" charset="0"/>
                <a:cs typeface="Arial" panose="020B0604020202020204" pitchFamily="34" charset="0"/>
              </a:rPr>
              <a:t> </a:t>
            </a:r>
            <a:r>
              <a:rPr kumimoji="0" lang="en-US" sz="2200" b="1" i="0" u="sng" strike="noStrike" cap="none" normalizeH="0" baseline="0" dirty="0">
                <a:ln>
                  <a:noFill/>
                </a:ln>
                <a:solidFill>
                  <a:srgbClr val="0070C0"/>
                </a:solidFill>
                <a:effectLst/>
                <a:ea typeface="Calibri" pitchFamily="34" charset="0"/>
                <a:cs typeface="Arial" panose="020B0604020202020204" pitchFamily="34" charset="0"/>
              </a:rPr>
              <a:t>100% Voluntary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a:ln>
                  <a:noFill/>
                </a:ln>
                <a:solidFill>
                  <a:srgbClr val="0070C0"/>
                </a:solidFill>
                <a:effectLst/>
                <a:ea typeface="Calibri" pitchFamily="34" charset="0"/>
                <a:cs typeface="Arial" panose="020B0604020202020204" pitchFamily="34" charset="0"/>
              </a:rPr>
              <a:t>Universal Antenatal Screening Program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a:ln>
                  <a:noFill/>
                </a:ln>
                <a:solidFill>
                  <a:srgbClr val="0070C0"/>
                </a:solidFill>
                <a:effectLst/>
                <a:ea typeface="Calibri" pitchFamily="34" charset="0"/>
                <a:cs typeface="Arial" panose="020B0604020202020204" pitchFamily="34" charset="0"/>
              </a:rPr>
              <a:t>Prevention of Sickle Cell Disease and Thalassemia Major </a:t>
            </a:r>
          </a:p>
          <a:p>
            <a:pPr marL="0" marR="0" lvl="0" indent="0" algn="ctr" defTabSz="914400" rtl="0" eaLnBrk="1" fontAlgn="base" latinLnBrk="0" hangingPunct="1">
              <a:lnSpc>
                <a:spcPct val="100000"/>
              </a:lnSpc>
              <a:spcBef>
                <a:spcPct val="0"/>
              </a:spcBef>
              <a:spcAft>
                <a:spcPct val="0"/>
              </a:spcAft>
              <a:buClrTx/>
              <a:buSzTx/>
              <a:buFontTx/>
              <a:buNone/>
              <a:tabLst/>
            </a:pPr>
            <a:r>
              <a:rPr lang="en-US" sz="2200" dirty="0">
                <a:solidFill>
                  <a:srgbClr val="0070C0"/>
                </a:solidFill>
                <a:ea typeface="Calibri" pitchFamily="34" charset="0"/>
                <a:cs typeface="Arial" panose="020B0604020202020204" pitchFamily="34" charset="0"/>
              </a:rPr>
              <a:t>under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a:ln>
                  <a:noFill/>
                </a:ln>
                <a:solidFill>
                  <a:srgbClr val="0070C0"/>
                </a:solidFill>
                <a:effectLst/>
                <a:ea typeface="Calibri" pitchFamily="34" charset="0"/>
                <a:cs typeface="Arial" panose="020B0604020202020204" pitchFamily="34" charset="0"/>
              </a:rPr>
              <a:t>CSR (2021-22</a:t>
            </a:r>
            <a:r>
              <a:rPr kumimoji="0" lang="en-US" sz="2200" b="1" i="0" u="none" strike="noStrike" cap="none" normalizeH="0" baseline="0" dirty="0">
                <a:ln>
                  <a:noFill/>
                </a:ln>
                <a:solidFill>
                  <a:srgbClr val="0070C0"/>
                </a:solidFill>
                <a:effectLst/>
                <a:ea typeface="Calibri" pitchFamily="34" charset="0"/>
                <a:cs typeface="Arial" panose="020B0604020202020204" pitchFamily="34" charset="0"/>
              </a:rPr>
              <a:t>)</a:t>
            </a:r>
            <a:r>
              <a:rPr kumimoji="0" lang="en-US" sz="2200" i="0" u="none" strike="noStrike" cap="none" normalizeH="0" baseline="0" dirty="0">
                <a:ln>
                  <a:noFill/>
                </a:ln>
                <a:solidFill>
                  <a:srgbClr val="0070C0"/>
                </a:solidFill>
                <a:effectLst/>
                <a:ea typeface="Calibri" pitchFamily="34" charset="0"/>
                <a:cs typeface="Arial" panose="020B0604020202020204" pitchFamily="34" charset="0"/>
              </a:rPr>
              <a:t> funding from </a:t>
            </a:r>
            <a:r>
              <a:rPr kumimoji="0" lang="en-US" sz="2200" b="1" i="0" u="none" strike="noStrike" cap="none" normalizeH="0" baseline="0" dirty="0">
                <a:ln>
                  <a:noFill/>
                </a:ln>
                <a:solidFill>
                  <a:srgbClr val="0070C0"/>
                </a:solidFill>
                <a:effectLst/>
                <a:ea typeface="Calibri" pitchFamily="34" charset="0"/>
                <a:cs typeface="Arial" panose="020B0604020202020204" pitchFamily="34" charset="0"/>
              </a:rPr>
              <a:t>Bayer Vapi Pvt. Ltd</a:t>
            </a:r>
            <a:r>
              <a:rPr kumimoji="0" lang="en-US" sz="2200" i="0" u="none" strike="noStrike" cap="none" normalizeH="0" baseline="0" dirty="0">
                <a:ln>
                  <a:noFill/>
                </a:ln>
                <a:solidFill>
                  <a:srgbClr val="0070C0"/>
                </a:solidFill>
                <a:effectLst/>
                <a:ea typeface="Calibri" pitchFamily="34" charset="0"/>
                <a:cs typeface="Arial" panose="020B0604020202020204" pitchFamily="34" charset="0"/>
              </a:rPr>
              <a:t>.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70C0"/>
                </a:solidFill>
                <a:effectLst/>
                <a:ea typeface="Calibri" pitchFamily="34" charset="0"/>
                <a:cs typeface="Arial" panose="020B0604020202020204" pitchFamily="34" charset="0"/>
              </a:rPr>
              <a:t>GETCO</a:t>
            </a:r>
            <a:r>
              <a:rPr kumimoji="0" lang="en-US" sz="2200" i="0" u="none" strike="noStrike" cap="none" normalizeH="0" baseline="0" dirty="0">
                <a:ln>
                  <a:noFill/>
                </a:ln>
                <a:solidFill>
                  <a:srgbClr val="0070C0"/>
                </a:solidFill>
                <a:effectLst/>
                <a:ea typeface="Calibri" pitchFamily="34" charset="0"/>
                <a:cs typeface="Arial" panose="020B0604020202020204" pitchFamily="34" charset="0"/>
              </a:rPr>
              <a:t> (2024-25), a Gujarat state-owned company.</a:t>
            </a:r>
            <a:endParaRPr kumimoji="0" lang="gu-IN" sz="2200" i="0" u="none" strike="noStrike" cap="none" normalizeH="0" baseline="0" dirty="0">
              <a:ln>
                <a:noFill/>
              </a:ln>
              <a:solidFill>
                <a:srgbClr val="0070C0"/>
              </a:solidFill>
              <a:effectLst/>
              <a:cs typeface="Arial" pitchFamily="34" charset="0"/>
            </a:endParaRPr>
          </a:p>
        </p:txBody>
      </p:sp>
      <p:pic>
        <p:nvPicPr>
          <p:cNvPr id="4" name="Picture 3" descr="Bayer – Global Home | Bayer Global">
            <a:extLst>
              <a:ext uri="{FF2B5EF4-FFF2-40B4-BE49-F238E27FC236}">
                <a16:creationId xmlns:a16="http://schemas.microsoft.com/office/drawing/2014/main" id="{0BD3035E-C934-AB4A-0E39-B6B71F2EA9F6}"/>
              </a:ext>
            </a:extLst>
          </p:cNvPr>
          <p:cNvPicPr/>
          <p:nvPr/>
        </p:nvPicPr>
        <p:blipFill>
          <a:blip r:embed="rId3"/>
          <a:srcRect/>
          <a:stretch>
            <a:fillRect/>
          </a:stretch>
        </p:blipFill>
        <p:spPr bwMode="auto">
          <a:xfrm>
            <a:off x="6934200" y="3038059"/>
            <a:ext cx="2057400" cy="1457741"/>
          </a:xfrm>
          <a:prstGeom prst="rect">
            <a:avLst/>
          </a:prstGeom>
          <a:noFill/>
          <a:ln w="9525">
            <a:noFill/>
            <a:miter lim="800000"/>
            <a:headEnd/>
            <a:tailEnd/>
          </a:ln>
        </p:spPr>
      </p:pic>
      <p:pic>
        <p:nvPicPr>
          <p:cNvPr id="5" name="Picture 4">
            <a:extLst>
              <a:ext uri="{FF2B5EF4-FFF2-40B4-BE49-F238E27FC236}">
                <a16:creationId xmlns:a16="http://schemas.microsoft.com/office/drawing/2014/main" id="{21776462-5E9A-1AA0-7944-AD111755D818}"/>
              </a:ext>
            </a:extLst>
          </p:cNvPr>
          <p:cNvPicPr>
            <a:picLocks noChangeAspect="1"/>
          </p:cNvPicPr>
          <p:nvPr/>
        </p:nvPicPr>
        <p:blipFill rotWithShape="1">
          <a:blip r:embed="rId4"/>
          <a:srcRect l="23519" t="16667" r="42778" b="67778"/>
          <a:stretch/>
        </p:blipFill>
        <p:spPr>
          <a:xfrm>
            <a:off x="304800" y="4724400"/>
            <a:ext cx="1541375" cy="1541374"/>
          </a:xfrm>
          <a:prstGeom prst="rect">
            <a:avLst/>
          </a:prstGeom>
        </p:spPr>
      </p:pic>
      <p:pic>
        <p:nvPicPr>
          <p:cNvPr id="6" name="Picture 5" descr="D:\Italia\Desktop 06.02.2023\VRK logo.jpg">
            <a:extLst>
              <a:ext uri="{FF2B5EF4-FFF2-40B4-BE49-F238E27FC236}">
                <a16:creationId xmlns:a16="http://schemas.microsoft.com/office/drawing/2014/main" id="{FFEF92DB-EC95-9678-EB24-48CA24BE0398}"/>
              </a:ext>
            </a:extLst>
          </p:cNvPr>
          <p:cNvPicPr/>
          <p:nvPr/>
        </p:nvPicPr>
        <p:blipFill>
          <a:blip r:embed="rId5"/>
          <a:srcRect/>
          <a:stretch>
            <a:fillRect/>
          </a:stretch>
        </p:blipFill>
        <p:spPr bwMode="auto">
          <a:xfrm>
            <a:off x="7086600" y="4614447"/>
            <a:ext cx="1828800" cy="1600200"/>
          </a:xfrm>
          <a:prstGeom prst="rect">
            <a:avLst/>
          </a:prstGeom>
          <a:noFill/>
          <a:ln w="9525">
            <a:noFill/>
            <a:miter lim="800000"/>
            <a:headEnd/>
            <a:tailEnd/>
          </a:ln>
        </p:spPr>
      </p:pic>
      <p:pic>
        <p:nvPicPr>
          <p:cNvPr id="8" name="Picture 7">
            <a:extLst>
              <a:ext uri="{FF2B5EF4-FFF2-40B4-BE49-F238E27FC236}">
                <a16:creationId xmlns:a16="http://schemas.microsoft.com/office/drawing/2014/main" id="{D1684B6A-63D8-C9F0-66DF-F9B12D6939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7931"/>
            <a:ext cx="1498599" cy="1498599"/>
          </a:xfrm>
          <a:prstGeom prst="rect">
            <a:avLst/>
          </a:prstGeom>
        </p:spPr>
      </p:pic>
      <p:pic>
        <p:nvPicPr>
          <p:cNvPr id="9" name="Picture 8">
            <a:extLst>
              <a:ext uri="{FF2B5EF4-FFF2-40B4-BE49-F238E27FC236}">
                <a16:creationId xmlns:a16="http://schemas.microsoft.com/office/drawing/2014/main" id="{D00E6B2A-13B6-B11D-0EEC-BF6CAA5D2363}"/>
              </a:ext>
            </a:extLst>
          </p:cNvPr>
          <p:cNvPicPr>
            <a:picLocks noChangeAspect="1"/>
          </p:cNvPicPr>
          <p:nvPr/>
        </p:nvPicPr>
        <p:blipFill rotWithShape="1">
          <a:blip r:embed="rId7">
            <a:extLst>
              <a:ext uri="{28A0092B-C50C-407E-A947-70E740481C1C}">
                <a14:useLocalDpi xmlns:a14="http://schemas.microsoft.com/office/drawing/2010/main" val="0"/>
              </a:ext>
            </a:extLst>
          </a:blip>
          <a:srcRect l="6350" b="55333"/>
          <a:stretch/>
        </p:blipFill>
        <p:spPr>
          <a:xfrm>
            <a:off x="330200" y="3210218"/>
            <a:ext cx="1498599" cy="1276350"/>
          </a:xfrm>
          <a:prstGeom prst="rect">
            <a:avLst/>
          </a:prstGeom>
        </p:spPr>
      </p:pic>
    </p:spTree>
    <p:extLst>
      <p:ext uri="{BB962C8B-B14F-4D97-AF65-F5344CB8AC3E}">
        <p14:creationId xmlns:p14="http://schemas.microsoft.com/office/powerpoint/2010/main" val="3230733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4909E-9F89-13BB-BC90-2BAFF5A576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D91360-3171-7354-3F45-003C9C5EA657}"/>
              </a:ext>
            </a:extLst>
          </p:cNvPr>
          <p:cNvSpPr txBox="1"/>
          <p:nvPr/>
        </p:nvSpPr>
        <p:spPr>
          <a:xfrm>
            <a:off x="838200" y="609600"/>
            <a:ext cx="8001000" cy="5911298"/>
          </a:xfrm>
          <a:prstGeom prst="rect">
            <a:avLst/>
          </a:prstGeom>
          <a:noFill/>
        </p:spPr>
        <p:txBody>
          <a:bodyPr wrap="square">
            <a:spAutoFit/>
          </a:bodyPr>
          <a:lstStyle/>
          <a:p>
            <a:pPr algn="ctr">
              <a:lnSpc>
                <a:spcPct val="115000"/>
              </a:lnSpc>
              <a:spcAft>
                <a:spcPts val="800"/>
              </a:spcAft>
            </a:pPr>
            <a:r>
              <a:rPr lang="en-IN" sz="2800" kern="100" dirty="0">
                <a:solidFill>
                  <a:srgbClr val="FF0000"/>
                </a:solidFill>
                <a:effectLst/>
                <a:ea typeface="Aptos" panose="020B0004020202020204" pitchFamily="34" charset="0"/>
                <a:cs typeface="Arial" panose="020B0604020202020204" pitchFamily="34" charset="0"/>
              </a:rPr>
              <a:t>Carrier Screening and Genetic </a:t>
            </a:r>
            <a:r>
              <a:rPr lang="en-IN" sz="2800" kern="100" dirty="0" err="1">
                <a:solidFill>
                  <a:srgbClr val="FF0000"/>
                </a:solidFill>
                <a:effectLst/>
                <a:ea typeface="Aptos" panose="020B0004020202020204" pitchFamily="34" charset="0"/>
                <a:cs typeface="Arial" panose="020B0604020202020204" pitchFamily="34" charset="0"/>
              </a:rPr>
              <a:t>Counseling</a:t>
            </a:r>
            <a:endParaRPr lang="en-IN" sz="2800" kern="100" dirty="0">
              <a:solidFill>
                <a:srgbClr val="FF0000"/>
              </a:solidFill>
              <a:effectLst/>
              <a:ea typeface="Aptos" panose="020B0004020202020204" pitchFamily="34" charset="0"/>
              <a:cs typeface="Arial" panose="020B0604020202020204" pitchFamily="34" charset="0"/>
            </a:endParaRPr>
          </a:p>
          <a:p>
            <a:pPr>
              <a:lnSpc>
                <a:spcPct val="115000"/>
              </a:lnSpc>
              <a:spcAft>
                <a:spcPts val="800"/>
              </a:spcAft>
            </a:pPr>
            <a:r>
              <a:rPr lang="en-IN" sz="2800" kern="100" dirty="0">
                <a:solidFill>
                  <a:srgbClr val="FF0000"/>
                </a:solidFill>
                <a:effectLst/>
                <a:ea typeface="Aptos" panose="020B0004020202020204" pitchFamily="34" charset="0"/>
                <a:cs typeface="Arial" panose="020B0604020202020204" pitchFamily="34" charset="0"/>
              </a:rPr>
              <a:t>Preconception Screening: </a:t>
            </a:r>
          </a:p>
          <a:p>
            <a:pPr>
              <a:lnSpc>
                <a:spcPct val="115000"/>
              </a:lnSpc>
              <a:spcAft>
                <a:spcPts val="800"/>
              </a:spcAft>
            </a:pPr>
            <a:r>
              <a:rPr lang="en-IN" sz="2800" kern="100" dirty="0">
                <a:effectLst/>
                <a:ea typeface="Aptos" panose="020B0004020202020204" pitchFamily="34" charset="0"/>
                <a:cs typeface="Arial" panose="020B0604020202020204" pitchFamily="34" charset="0"/>
              </a:rPr>
              <a:t>Couples who are at risk (both partners carrying the sickle cell trait) can undergo genetic testing before pregnancy to determine the likelihood of passing SCD to their child. </a:t>
            </a:r>
            <a:endParaRPr lang="en-IN" sz="2800" kern="100" dirty="0">
              <a:solidFill>
                <a:schemeClr val="accent1">
                  <a:lumMod val="50000"/>
                </a:schemeClr>
              </a:solidFill>
              <a:effectLst/>
              <a:ea typeface="Aptos" panose="020B0004020202020204" pitchFamily="34" charset="0"/>
              <a:cs typeface="Arial" panose="020B0604020202020204" pitchFamily="34" charset="0"/>
            </a:endParaRPr>
          </a:p>
          <a:p>
            <a:pPr>
              <a:lnSpc>
                <a:spcPct val="115000"/>
              </a:lnSpc>
              <a:spcAft>
                <a:spcPts val="800"/>
              </a:spcAft>
            </a:pPr>
            <a:r>
              <a:rPr lang="en-IN" sz="2800" kern="100" dirty="0">
                <a:solidFill>
                  <a:srgbClr val="FF0000"/>
                </a:solidFill>
                <a:effectLst/>
                <a:ea typeface="Aptos" panose="020B0004020202020204" pitchFamily="34" charset="0"/>
                <a:cs typeface="Arial" panose="020B0604020202020204" pitchFamily="34" charset="0"/>
              </a:rPr>
              <a:t>Genetic </a:t>
            </a:r>
            <a:r>
              <a:rPr lang="en-IN" sz="2800" kern="100" dirty="0" err="1">
                <a:solidFill>
                  <a:srgbClr val="FF0000"/>
                </a:solidFill>
                <a:effectLst/>
                <a:ea typeface="Aptos" panose="020B0004020202020204" pitchFamily="34" charset="0"/>
                <a:cs typeface="Arial" panose="020B0604020202020204" pitchFamily="34" charset="0"/>
              </a:rPr>
              <a:t>Counseling</a:t>
            </a:r>
            <a:r>
              <a:rPr lang="en-IN" sz="2800" kern="100" dirty="0">
                <a:solidFill>
                  <a:srgbClr val="FF0000"/>
                </a:solidFill>
                <a:effectLst/>
                <a:ea typeface="Aptos" panose="020B0004020202020204" pitchFamily="34" charset="0"/>
                <a:cs typeface="Arial" panose="020B0604020202020204" pitchFamily="34" charset="0"/>
              </a:rPr>
              <a:t>:</a:t>
            </a:r>
            <a:endParaRPr lang="en-IN" sz="2800" kern="100" dirty="0">
              <a:solidFill>
                <a:srgbClr val="FF0000"/>
              </a:solidFill>
              <a:ea typeface="Aptos" panose="020B0004020202020204" pitchFamily="34" charset="0"/>
              <a:cs typeface="Arial" panose="020B0604020202020204" pitchFamily="34" charset="0"/>
            </a:endParaRPr>
          </a:p>
          <a:p>
            <a:pPr algn="just">
              <a:lnSpc>
                <a:spcPct val="115000"/>
              </a:lnSpc>
              <a:spcAft>
                <a:spcPts val="800"/>
              </a:spcAft>
            </a:pPr>
            <a:r>
              <a:rPr lang="en-IN" sz="2800" kern="100" dirty="0">
                <a:effectLst/>
                <a:ea typeface="Aptos" panose="020B0004020202020204" pitchFamily="34" charset="0"/>
                <a:cs typeface="Arial" panose="020B0604020202020204" pitchFamily="34" charset="0"/>
              </a:rPr>
              <a:t>Couples receive </a:t>
            </a:r>
            <a:r>
              <a:rPr lang="en-IN" sz="2800" kern="100" dirty="0" err="1">
                <a:effectLst/>
                <a:ea typeface="Aptos" panose="020B0004020202020204" pitchFamily="34" charset="0"/>
                <a:cs typeface="Arial" panose="020B0604020202020204" pitchFamily="34" charset="0"/>
              </a:rPr>
              <a:t>counseling</a:t>
            </a:r>
            <a:r>
              <a:rPr lang="en-IN" sz="2800" kern="100" dirty="0">
                <a:effectLst/>
                <a:ea typeface="Aptos" panose="020B0004020202020204" pitchFamily="34" charset="0"/>
                <a:cs typeface="Arial" panose="020B0604020202020204" pitchFamily="34" charset="0"/>
              </a:rPr>
              <a:t> on their genetic status, inheritance risks, and reproductive options. This helps them make informed decisions about family planning.</a:t>
            </a:r>
          </a:p>
        </p:txBody>
      </p:sp>
    </p:spTree>
    <p:extLst>
      <p:ext uri="{BB962C8B-B14F-4D97-AF65-F5344CB8AC3E}">
        <p14:creationId xmlns:p14="http://schemas.microsoft.com/office/powerpoint/2010/main" val="243952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8BDA2D-0570-BD72-C629-277E50940102}"/>
              </a:ext>
            </a:extLst>
          </p:cNvPr>
          <p:cNvSpPr txBox="1"/>
          <p:nvPr/>
        </p:nvSpPr>
        <p:spPr>
          <a:xfrm>
            <a:off x="457200" y="20198"/>
            <a:ext cx="8458200" cy="6494085"/>
          </a:xfrm>
          <a:prstGeom prst="rect">
            <a:avLst/>
          </a:prstGeom>
          <a:noFill/>
        </p:spPr>
        <p:txBody>
          <a:bodyPr wrap="square">
            <a:spAutoFit/>
          </a:bodyPr>
          <a:lstStyle/>
          <a:p>
            <a:pPr algn="ctr">
              <a:lnSpc>
                <a:spcPct val="115000"/>
              </a:lnSpc>
              <a:spcAft>
                <a:spcPts val="800"/>
              </a:spcAft>
            </a:pPr>
            <a:r>
              <a:rPr lang="en-IN" sz="2800" kern="100" dirty="0">
                <a:solidFill>
                  <a:srgbClr val="FF0000"/>
                </a:solidFill>
                <a:effectLst/>
                <a:latin typeface="Aptos" panose="020B0004020202020204" pitchFamily="34" charset="0"/>
                <a:ea typeface="Aptos" panose="020B0004020202020204" pitchFamily="34" charset="0"/>
                <a:cs typeface="Mangal" panose="02040503050203030202" pitchFamily="18" charset="0"/>
              </a:rPr>
              <a:t>Antenatal Screening (During Pregnancy)</a:t>
            </a:r>
          </a:p>
          <a:p>
            <a:pPr>
              <a:lnSpc>
                <a:spcPct val="115000"/>
              </a:lnSpc>
              <a:spcAft>
                <a:spcPts val="800"/>
              </a:spcAft>
            </a:pPr>
            <a:r>
              <a:rPr lang="fr-FR" sz="2800" kern="100" dirty="0">
                <a:solidFill>
                  <a:srgbClr val="FF0000"/>
                </a:solidFill>
                <a:effectLst/>
                <a:latin typeface="Aptos" panose="020B0004020202020204" pitchFamily="34" charset="0"/>
                <a:ea typeface="Aptos" panose="020B0004020202020204" pitchFamily="34" charset="0"/>
                <a:cs typeface="Mangal" panose="02040503050203030202" pitchFamily="18" charset="0"/>
              </a:rPr>
              <a:t>                Non-Invasive Prenatal Testing (NIPT):</a:t>
            </a:r>
            <a:endParaRPr lang="en-IN" sz="2400" kern="100" dirty="0">
              <a:solidFill>
                <a:srgbClr val="FF0000"/>
              </a:solidFill>
              <a:effectLst/>
              <a:ea typeface="Aptos" panose="020B0004020202020204" pitchFamily="34" charset="0"/>
              <a:cs typeface="Arial" panose="020B0604020202020204" pitchFamily="34" charset="0"/>
            </a:endParaRPr>
          </a:p>
          <a:p>
            <a:pPr marL="457200" indent="-457200" algn="just">
              <a:lnSpc>
                <a:spcPct val="115000"/>
              </a:lnSpc>
              <a:spcAft>
                <a:spcPts val="800"/>
              </a:spcAft>
              <a:buFontTx/>
              <a:buChar char="-"/>
            </a:pPr>
            <a:r>
              <a:rPr lang="en-IN" sz="2400" kern="100" dirty="0">
                <a:solidFill>
                  <a:schemeClr val="tx2">
                    <a:lumMod val="50000"/>
                  </a:schemeClr>
                </a:solidFill>
                <a:effectLst/>
                <a:ea typeface="Aptos" panose="020B0004020202020204" pitchFamily="34" charset="0"/>
                <a:cs typeface="Arial" panose="020B0604020202020204" pitchFamily="34" charset="0"/>
              </a:rPr>
              <a:t>A relatively new and Non-Invasive technique, that involves analysing </a:t>
            </a:r>
            <a:r>
              <a:rPr lang="en-IN" sz="2400" kern="100" dirty="0" err="1">
                <a:solidFill>
                  <a:schemeClr val="tx2">
                    <a:lumMod val="50000"/>
                  </a:schemeClr>
                </a:solidFill>
                <a:effectLst/>
                <a:ea typeface="Aptos" panose="020B0004020202020204" pitchFamily="34" charset="0"/>
                <a:cs typeface="Arial" panose="020B0604020202020204" pitchFamily="34" charset="0"/>
              </a:rPr>
              <a:t>fetal</a:t>
            </a:r>
            <a:r>
              <a:rPr lang="en-IN" sz="2400" kern="100" dirty="0">
                <a:solidFill>
                  <a:schemeClr val="tx2">
                    <a:lumMod val="50000"/>
                  </a:schemeClr>
                </a:solidFill>
                <a:effectLst/>
                <a:ea typeface="Aptos" panose="020B0004020202020204" pitchFamily="34" charset="0"/>
                <a:cs typeface="Arial" panose="020B0604020202020204" pitchFamily="34" charset="0"/>
              </a:rPr>
              <a:t> DNA from the mother’s blood to screen for sickle cell disease and other genetic disorders as early as 10 weeks into pregnancy.</a:t>
            </a:r>
          </a:p>
          <a:p>
            <a:pPr>
              <a:lnSpc>
                <a:spcPct val="115000"/>
              </a:lnSpc>
              <a:spcAft>
                <a:spcPts val="800"/>
              </a:spcAft>
            </a:pPr>
            <a:endParaRPr lang="en-IN" sz="2400" kern="100" dirty="0">
              <a:solidFill>
                <a:schemeClr val="tx2">
                  <a:lumMod val="50000"/>
                </a:schemeClr>
              </a:solidFill>
              <a:effectLst/>
              <a:ea typeface="Aptos" panose="020B0004020202020204" pitchFamily="34" charset="0"/>
              <a:cs typeface="Arial" panose="020B0604020202020204" pitchFamily="34" charset="0"/>
            </a:endParaRPr>
          </a:p>
          <a:p>
            <a:pPr marL="457200" indent="-457200">
              <a:lnSpc>
                <a:spcPct val="115000"/>
              </a:lnSpc>
              <a:spcAft>
                <a:spcPts val="800"/>
              </a:spcAft>
              <a:buFontTx/>
              <a:buChar char="-"/>
            </a:pPr>
            <a:r>
              <a:rPr lang="en-IN" sz="2400" kern="100" dirty="0">
                <a:solidFill>
                  <a:schemeClr val="tx2">
                    <a:lumMod val="50000"/>
                  </a:schemeClr>
                </a:solidFill>
                <a:effectLst/>
                <a:ea typeface="Aptos" panose="020B0004020202020204" pitchFamily="34" charset="0"/>
                <a:cs typeface="Arial" panose="020B0604020202020204" pitchFamily="34" charset="0"/>
              </a:rPr>
              <a:t>It is safe for both the mother and the baby and reduces the need for more invasive procedures.</a:t>
            </a:r>
          </a:p>
          <a:p>
            <a:pPr>
              <a:lnSpc>
                <a:spcPct val="115000"/>
              </a:lnSpc>
              <a:spcAft>
                <a:spcPts val="800"/>
              </a:spcAft>
            </a:pPr>
            <a:endParaRPr lang="en-IN" sz="500" kern="100" dirty="0">
              <a:solidFill>
                <a:srgbClr val="FF0000"/>
              </a:solidFill>
              <a:effectLst/>
              <a:ea typeface="Aptos" panose="020B0004020202020204" pitchFamily="34" charset="0"/>
              <a:cs typeface="Arial" panose="020B0604020202020204" pitchFamily="34" charset="0"/>
            </a:endParaRPr>
          </a:p>
          <a:p>
            <a:pPr algn="just">
              <a:lnSpc>
                <a:spcPct val="115000"/>
              </a:lnSpc>
              <a:spcAft>
                <a:spcPts val="800"/>
              </a:spcAft>
            </a:pPr>
            <a:r>
              <a:rPr lang="en-IN" sz="2400" b="0" i="0" dirty="0">
                <a:solidFill>
                  <a:srgbClr val="FF0000"/>
                </a:solidFill>
                <a:effectLst/>
                <a:highlight>
                  <a:srgbClr val="FFFFFF"/>
                </a:highlight>
                <a:cs typeface="Arial" panose="020B0604020202020204" pitchFamily="34" charset="0"/>
              </a:rPr>
              <a:t>Along with SCD, it can help identify chromosomal abnormalities associated with Down syndrome, Edwards syndrome, Patau syndrome, and certain sex chromosome </a:t>
            </a:r>
            <a:r>
              <a:rPr lang="en-IN" sz="2400" b="0" i="0" dirty="0" err="1">
                <a:solidFill>
                  <a:srgbClr val="FF0000"/>
                </a:solidFill>
                <a:effectLst/>
                <a:highlight>
                  <a:srgbClr val="FFFFFF"/>
                </a:highlight>
                <a:cs typeface="Arial" panose="020B0604020202020204" pitchFamily="34" charset="0"/>
              </a:rPr>
              <a:t>trisomies</a:t>
            </a:r>
            <a:r>
              <a:rPr lang="en-IN" sz="2400" b="0" i="0" dirty="0">
                <a:solidFill>
                  <a:srgbClr val="FF0000"/>
                </a:solidFill>
                <a:effectLst/>
                <a:highlight>
                  <a:srgbClr val="FFFFFF"/>
                </a:highlight>
                <a:cs typeface="Arial" panose="020B0604020202020204" pitchFamily="34" charset="0"/>
              </a:rPr>
              <a:t>. Many private labs carry out tests.</a:t>
            </a:r>
            <a:endParaRPr lang="en-IN" sz="2400" kern="100" dirty="0">
              <a:solidFill>
                <a:srgbClr val="FF0000"/>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1403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D95AF9-9F14-5CC7-DD0D-285670534D49}"/>
              </a:ext>
            </a:extLst>
          </p:cNvPr>
          <p:cNvSpPr txBox="1"/>
          <p:nvPr/>
        </p:nvSpPr>
        <p:spPr>
          <a:xfrm>
            <a:off x="1295400" y="152400"/>
            <a:ext cx="7543800" cy="6090642"/>
          </a:xfrm>
          <a:prstGeom prst="rect">
            <a:avLst/>
          </a:prstGeom>
          <a:noFill/>
        </p:spPr>
        <p:txBody>
          <a:bodyPr wrap="square">
            <a:spAutoFit/>
          </a:bodyPr>
          <a:lstStyle/>
          <a:p>
            <a:pPr>
              <a:lnSpc>
                <a:spcPct val="115000"/>
              </a:lnSpc>
              <a:spcAft>
                <a:spcPts val="800"/>
              </a:spcAft>
            </a:pPr>
            <a:r>
              <a:rPr lang="en-IN" sz="2400" kern="100" dirty="0">
                <a:solidFill>
                  <a:srgbClr val="FF0000"/>
                </a:solidFill>
                <a:effectLst/>
                <a:ea typeface="Aptos" panose="020B0004020202020204" pitchFamily="34" charset="0"/>
                <a:cs typeface="Arial" panose="020B0604020202020204" pitchFamily="34" charset="0"/>
              </a:rPr>
              <a:t>Chorionic Villus Sampling (CVS):</a:t>
            </a:r>
          </a:p>
          <a:p>
            <a:pPr algn="just">
              <a:lnSpc>
                <a:spcPct val="115000"/>
              </a:lnSpc>
              <a:spcAft>
                <a:spcPts val="800"/>
              </a:spcAft>
            </a:pPr>
            <a:r>
              <a:rPr lang="en-IN" sz="2400" kern="100" dirty="0">
                <a:solidFill>
                  <a:schemeClr val="tx2">
                    <a:lumMod val="50000"/>
                  </a:schemeClr>
                </a:solidFill>
                <a:effectLst/>
                <a:ea typeface="Aptos" panose="020B0004020202020204" pitchFamily="34" charset="0"/>
                <a:cs typeface="Arial" panose="020B0604020202020204" pitchFamily="34" charset="0"/>
              </a:rPr>
              <a:t>- CVS is performed between 10-12 weeks of pregnancy and involves taking a small sample of placental tissue to check for genetic abnormalities, including SCD.</a:t>
            </a:r>
          </a:p>
          <a:p>
            <a:pPr algn="just">
              <a:lnSpc>
                <a:spcPct val="115000"/>
              </a:lnSpc>
              <a:spcAft>
                <a:spcPts val="800"/>
              </a:spcAft>
            </a:pPr>
            <a:r>
              <a:rPr lang="en-IN" sz="2400" kern="100" dirty="0">
                <a:solidFill>
                  <a:schemeClr val="tx2">
                    <a:lumMod val="50000"/>
                  </a:schemeClr>
                </a:solidFill>
                <a:effectLst/>
                <a:ea typeface="Aptos" panose="020B0004020202020204" pitchFamily="34" charset="0"/>
                <a:cs typeface="Arial" panose="020B0604020202020204" pitchFamily="34" charset="0"/>
              </a:rPr>
              <a:t> - It allows early detection but carries a small risk of miscarriage due to its invasive nature.</a:t>
            </a:r>
          </a:p>
          <a:p>
            <a:pPr algn="just">
              <a:lnSpc>
                <a:spcPct val="115000"/>
              </a:lnSpc>
              <a:spcAft>
                <a:spcPts val="800"/>
              </a:spcAft>
            </a:pPr>
            <a:r>
              <a:rPr lang="en-IN" sz="2400" kern="100" dirty="0">
                <a:solidFill>
                  <a:srgbClr val="FF0000"/>
                </a:solidFill>
                <a:effectLst/>
                <a:ea typeface="Aptos" panose="020B0004020202020204" pitchFamily="34" charset="0"/>
                <a:cs typeface="Arial" panose="020B0604020202020204" pitchFamily="34" charset="0"/>
              </a:rPr>
              <a:t>Amniocentesis:</a:t>
            </a:r>
          </a:p>
          <a:p>
            <a:pPr algn="just">
              <a:lnSpc>
                <a:spcPct val="115000"/>
              </a:lnSpc>
              <a:spcAft>
                <a:spcPts val="800"/>
              </a:spcAft>
            </a:pPr>
            <a:r>
              <a:rPr lang="en-IN" sz="2400" kern="100" dirty="0">
                <a:solidFill>
                  <a:schemeClr val="tx2">
                    <a:lumMod val="50000"/>
                  </a:schemeClr>
                </a:solidFill>
                <a:effectLst/>
                <a:ea typeface="Aptos" panose="020B0004020202020204" pitchFamily="34" charset="0"/>
                <a:cs typeface="Arial" panose="020B0604020202020204" pitchFamily="34" charset="0"/>
              </a:rPr>
              <a:t> - Performed between 15-20 weeks of pregnancy, amniocentesis involves extracting a sample of amniotic fluid to test for genetic disorders.</a:t>
            </a:r>
          </a:p>
          <a:p>
            <a:pPr algn="just">
              <a:lnSpc>
                <a:spcPct val="115000"/>
              </a:lnSpc>
              <a:spcAft>
                <a:spcPts val="800"/>
              </a:spcAft>
            </a:pPr>
            <a:r>
              <a:rPr lang="en-US" sz="2400" kern="100" dirty="0">
                <a:solidFill>
                  <a:schemeClr val="accent1">
                    <a:lumMod val="50000"/>
                  </a:schemeClr>
                </a:solidFill>
                <a:effectLst/>
                <a:ea typeface="Aptos" panose="020B0004020202020204" pitchFamily="34" charset="0"/>
                <a:cs typeface="Arial" panose="020B0604020202020204" pitchFamily="34" charset="0"/>
              </a:rPr>
              <a:t>It is more accurate than NIPT, but it is invasive and carries a slight risk of complications.</a:t>
            </a:r>
            <a:endParaRPr lang="en-IN" sz="2400" dirty="0">
              <a:solidFill>
                <a:schemeClr val="accent1">
                  <a:lumMod val="50000"/>
                </a:schemeClr>
              </a:solidFill>
              <a:cs typeface="Arial" panose="020B0604020202020204" pitchFamily="34" charset="0"/>
            </a:endParaRPr>
          </a:p>
        </p:txBody>
      </p:sp>
    </p:spTree>
    <p:extLst>
      <p:ext uri="{BB962C8B-B14F-4D97-AF65-F5344CB8AC3E}">
        <p14:creationId xmlns:p14="http://schemas.microsoft.com/office/powerpoint/2010/main" val="536492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CB1066-CE05-5CFE-2E6F-D85C0D45798F}"/>
              </a:ext>
            </a:extLst>
          </p:cNvPr>
          <p:cNvSpPr txBox="1"/>
          <p:nvPr/>
        </p:nvSpPr>
        <p:spPr>
          <a:xfrm>
            <a:off x="990600" y="685800"/>
            <a:ext cx="7848600" cy="5676297"/>
          </a:xfrm>
          <a:prstGeom prst="rect">
            <a:avLst/>
          </a:prstGeom>
          <a:noFill/>
        </p:spPr>
        <p:txBody>
          <a:bodyPr wrap="square">
            <a:spAutoFit/>
          </a:bodyPr>
          <a:lstStyle/>
          <a:p>
            <a:pPr algn="ctr">
              <a:lnSpc>
                <a:spcPct val="115000"/>
              </a:lnSpc>
              <a:spcAft>
                <a:spcPts val="800"/>
              </a:spcAft>
            </a:pPr>
            <a:r>
              <a:rPr lang="en-IN" sz="2400" kern="100" dirty="0">
                <a:solidFill>
                  <a:srgbClr val="FF0000"/>
                </a:solidFill>
                <a:effectLst/>
                <a:ea typeface="Aptos" panose="020B0004020202020204" pitchFamily="34" charset="0"/>
                <a:cs typeface="Arial" panose="020B0604020202020204" pitchFamily="34" charset="0"/>
              </a:rPr>
              <a:t>Pre-implantation Genetic Diagnosis (PGD)</a:t>
            </a:r>
          </a:p>
          <a:p>
            <a:pPr>
              <a:lnSpc>
                <a:spcPct val="115000"/>
              </a:lnSpc>
              <a:spcAft>
                <a:spcPts val="800"/>
              </a:spcAft>
            </a:pPr>
            <a:r>
              <a:rPr lang="en-IN" sz="2400" kern="100" dirty="0">
                <a:solidFill>
                  <a:srgbClr val="FF0000"/>
                </a:solidFill>
                <a:effectLst/>
                <a:ea typeface="Aptos" panose="020B0004020202020204" pitchFamily="34" charset="0"/>
                <a:cs typeface="Arial" panose="020B0604020202020204" pitchFamily="34" charset="0"/>
              </a:rPr>
              <a:t>In Vitro Fertilization (IVF) with PGD:</a:t>
            </a:r>
          </a:p>
          <a:p>
            <a:pPr algn="just">
              <a:lnSpc>
                <a:spcPct val="107000"/>
              </a:lnSpc>
              <a:spcAft>
                <a:spcPts val="800"/>
              </a:spcAft>
            </a:pPr>
            <a:r>
              <a:rPr lang="en-IN" sz="2400" kern="100" dirty="0">
                <a:solidFill>
                  <a:schemeClr val="accent1">
                    <a:lumMod val="50000"/>
                  </a:schemeClr>
                </a:solidFill>
                <a:effectLst/>
                <a:ea typeface="Aptos" panose="020B0004020202020204" pitchFamily="34" charset="0"/>
                <a:cs typeface="Arial" panose="020B0604020202020204" pitchFamily="34" charset="0"/>
              </a:rPr>
              <a:t> - </a:t>
            </a:r>
            <a:r>
              <a:rPr lang="en-US" sz="2400" kern="100" dirty="0">
                <a:solidFill>
                  <a:schemeClr val="accent1">
                    <a:lumMod val="50000"/>
                  </a:schemeClr>
                </a:solidFill>
                <a:effectLst/>
                <a:ea typeface="Calibri" panose="020F0502020204030204" pitchFamily="34" charset="0"/>
                <a:cs typeface="Arial" panose="020B0604020202020204" pitchFamily="34" charset="0"/>
              </a:rPr>
              <a:t>Recently, we often hear about the live birth of HLA-matched savior siblings intended to cure a previously diagnosed sibling with beta-thalassemia major through a bone marrow transplant.</a:t>
            </a:r>
          </a:p>
          <a:p>
            <a:pPr algn="just">
              <a:lnSpc>
                <a:spcPct val="107000"/>
              </a:lnSpc>
              <a:spcAft>
                <a:spcPts val="800"/>
              </a:spcAft>
            </a:pPr>
            <a:endParaRPr lang="en-IN" sz="1100" kern="100" dirty="0">
              <a:solidFill>
                <a:schemeClr val="accent1">
                  <a:lumMod val="50000"/>
                </a:schemeClr>
              </a:solidFill>
              <a:effectLst/>
              <a:ea typeface="Calibri" panose="020F0502020204030204" pitchFamily="34" charset="0"/>
              <a:cs typeface="Arial" panose="020B0604020202020204" pitchFamily="34" charset="0"/>
            </a:endParaRPr>
          </a:p>
          <a:p>
            <a:pPr algn="just">
              <a:lnSpc>
                <a:spcPct val="107000"/>
              </a:lnSpc>
              <a:spcAft>
                <a:spcPts val="800"/>
              </a:spcAft>
            </a:pPr>
            <a:r>
              <a:rPr lang="en-IN" sz="2400" kern="100" dirty="0">
                <a:solidFill>
                  <a:srgbClr val="FF0000"/>
                </a:solidFill>
                <a:effectLst/>
                <a:ea typeface="Calibri" panose="020F0502020204030204" pitchFamily="34" charset="0"/>
                <a:cs typeface="Arial" panose="020B0604020202020204" pitchFamily="34" charset="0"/>
              </a:rPr>
              <a:t>The couple must have patience for an average of 4 to 6 months and be prepared to spend money, just as much as the cost of a mini SUV…..</a:t>
            </a:r>
          </a:p>
          <a:p>
            <a:pPr algn="ctr">
              <a:lnSpc>
                <a:spcPct val="115000"/>
              </a:lnSpc>
              <a:spcAft>
                <a:spcPts val="800"/>
              </a:spcAft>
            </a:pPr>
            <a:r>
              <a:rPr lang="en-IN" sz="2800" b="1" kern="100" dirty="0">
                <a:solidFill>
                  <a:srgbClr val="7E0000"/>
                </a:solidFill>
                <a:latin typeface="Bradley Hand ITC" panose="03070402050302030203" pitchFamily="66" charset="0"/>
                <a:ea typeface="Aptos" panose="020B0004020202020204" pitchFamily="34" charset="0"/>
                <a:cs typeface="Arial" panose="020B0604020202020204" pitchFamily="34" charset="0"/>
              </a:rPr>
              <a:t>With little luxury, one can think about a </a:t>
            </a:r>
            <a:r>
              <a:rPr lang="en-IN" sz="4400" b="1" kern="100" dirty="0">
                <a:solidFill>
                  <a:srgbClr val="7E0000"/>
                </a:solidFill>
                <a:effectLst>
                  <a:outerShdw blurRad="38100" dist="38100" dir="2700000" algn="tl">
                    <a:srgbClr val="000000">
                      <a:alpha val="43137"/>
                    </a:srgbClr>
                  </a:outerShdw>
                </a:effectLst>
                <a:latin typeface="Bradley Hand ITC" panose="03070402050302030203" pitchFamily="66" charset="0"/>
                <a:ea typeface="Aptos" panose="020B0004020202020204" pitchFamily="34" charset="0"/>
                <a:cs typeface="Arial" panose="020B0604020202020204" pitchFamily="34" charset="0"/>
              </a:rPr>
              <a:t>“Designer’s Baby”</a:t>
            </a:r>
          </a:p>
        </p:txBody>
      </p:sp>
    </p:spTree>
    <p:extLst>
      <p:ext uri="{BB962C8B-B14F-4D97-AF65-F5344CB8AC3E}">
        <p14:creationId xmlns:p14="http://schemas.microsoft.com/office/powerpoint/2010/main" val="344595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8130-F388-BDD7-43A0-CF35416844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9002B9-B27D-F93B-564F-E927E237B80D}"/>
              </a:ext>
            </a:extLst>
          </p:cNvPr>
          <p:cNvSpPr txBox="1"/>
          <p:nvPr/>
        </p:nvSpPr>
        <p:spPr>
          <a:xfrm>
            <a:off x="647700" y="609600"/>
            <a:ext cx="7848600" cy="5339667"/>
          </a:xfrm>
          <a:prstGeom prst="rect">
            <a:avLst/>
          </a:prstGeom>
          <a:noFill/>
        </p:spPr>
        <p:txBody>
          <a:bodyPr wrap="square">
            <a:spAutoFit/>
          </a:bodyPr>
          <a:lstStyle/>
          <a:p>
            <a:pPr algn="ctr">
              <a:lnSpc>
                <a:spcPct val="115000"/>
              </a:lnSpc>
              <a:spcAft>
                <a:spcPts val="800"/>
              </a:spcAft>
            </a:pPr>
            <a:r>
              <a:rPr lang="en-IN" sz="2200" kern="100" dirty="0">
                <a:solidFill>
                  <a:srgbClr val="FF0000"/>
                </a:solidFill>
                <a:effectLst/>
                <a:ea typeface="Aptos" panose="020B0004020202020204" pitchFamily="34" charset="0"/>
                <a:cs typeface="Arial" panose="020B0604020202020204" pitchFamily="34" charset="0"/>
              </a:rPr>
              <a:t>Pre-implantation Genetic Diagnosis (PGD)</a:t>
            </a:r>
          </a:p>
          <a:p>
            <a:pPr>
              <a:lnSpc>
                <a:spcPct val="115000"/>
              </a:lnSpc>
              <a:spcAft>
                <a:spcPts val="800"/>
              </a:spcAft>
            </a:pPr>
            <a:r>
              <a:rPr lang="en-IN" sz="2200" kern="100" dirty="0">
                <a:solidFill>
                  <a:srgbClr val="FF0000"/>
                </a:solidFill>
                <a:effectLst/>
                <a:ea typeface="Aptos" panose="020B0004020202020204" pitchFamily="34" charset="0"/>
                <a:cs typeface="Arial" panose="020B0604020202020204" pitchFamily="34" charset="0"/>
              </a:rPr>
              <a:t>                      In Vitro Fertilization (IVF) with PGD</a:t>
            </a:r>
            <a:r>
              <a:rPr lang="en-IN" sz="2200" kern="100" dirty="0">
                <a:solidFill>
                  <a:srgbClr val="FF0000"/>
                </a:solidFill>
                <a:ea typeface="Aptos" panose="020B0004020202020204" pitchFamily="34" charset="0"/>
                <a:cs typeface="Arial" panose="020B0604020202020204" pitchFamily="34" charset="0"/>
              </a:rPr>
              <a:t>:</a:t>
            </a:r>
          </a:p>
          <a:p>
            <a:pPr algn="just">
              <a:lnSpc>
                <a:spcPct val="115000"/>
              </a:lnSpc>
              <a:spcAft>
                <a:spcPts val="800"/>
              </a:spcAft>
            </a:pPr>
            <a:r>
              <a:rPr lang="en-IN" sz="2200" kern="100" dirty="0">
                <a:solidFill>
                  <a:schemeClr val="accent1">
                    <a:lumMod val="50000"/>
                  </a:schemeClr>
                </a:solidFill>
                <a:effectLst/>
                <a:ea typeface="Aptos" panose="020B0004020202020204" pitchFamily="34" charset="0"/>
                <a:cs typeface="Arial" panose="020B0604020202020204" pitchFamily="34" charset="0"/>
              </a:rPr>
              <a:t>At</a:t>
            </a:r>
            <a:r>
              <a:rPr lang="en-US" sz="2200" kern="100" dirty="0">
                <a:solidFill>
                  <a:schemeClr val="accent1">
                    <a:lumMod val="50000"/>
                  </a:schemeClr>
                </a:solidFill>
                <a:effectLst/>
                <a:ea typeface="Aptos" panose="020B0004020202020204" pitchFamily="34" charset="0"/>
                <a:cs typeface="Arial" panose="020B0604020202020204" pitchFamily="34" charset="0"/>
              </a:rPr>
              <a:t> least there should be one center (preferably at AIIMS) in every state to offer free or at low-cost services for IVF with PGD to high-risk couples (although they are fertile), who have one or more than one sibling with thalassemia major or Sickle Cell Disease or double heterozygous. </a:t>
            </a:r>
          </a:p>
          <a:p>
            <a:pPr algn="just">
              <a:lnSpc>
                <a:spcPct val="107000"/>
              </a:lnSpc>
              <a:spcAft>
                <a:spcPts val="800"/>
              </a:spcAft>
            </a:pPr>
            <a:endParaRPr lang="en-US" sz="500" kern="100" dirty="0">
              <a:solidFill>
                <a:schemeClr val="accent1">
                  <a:lumMod val="50000"/>
                </a:schemeClr>
              </a:solidFill>
              <a:ea typeface="Calibri" panose="020F0502020204030204" pitchFamily="34" charset="0"/>
              <a:cs typeface="Arial" panose="020B0604020202020204" pitchFamily="34" charset="0"/>
            </a:endParaRPr>
          </a:p>
          <a:p>
            <a:pPr algn="just">
              <a:lnSpc>
                <a:spcPct val="107000"/>
              </a:lnSpc>
              <a:spcAft>
                <a:spcPts val="800"/>
              </a:spcAft>
            </a:pPr>
            <a:r>
              <a:rPr lang="en-US" sz="2200" kern="100" dirty="0">
                <a:solidFill>
                  <a:schemeClr val="accent1">
                    <a:lumMod val="50000"/>
                  </a:schemeClr>
                </a:solidFill>
                <a:effectLst/>
                <a:ea typeface="Calibri" panose="020F0502020204030204" pitchFamily="34" charset="0"/>
                <a:cs typeface="Arial" panose="020B0604020202020204" pitchFamily="34" charset="0"/>
              </a:rPr>
              <a:t>Couples who are not ready for MTP in the case of a homozygous or double heterozygous fetus after PND may benefit from this technique.</a:t>
            </a:r>
          </a:p>
          <a:p>
            <a:pPr algn="just">
              <a:lnSpc>
                <a:spcPct val="107000"/>
              </a:lnSpc>
              <a:spcAft>
                <a:spcPts val="800"/>
              </a:spcAft>
            </a:pPr>
            <a:r>
              <a:rPr lang="en-US" sz="2400" b="1" kern="100" dirty="0">
                <a:solidFill>
                  <a:srgbClr val="7E0000"/>
                </a:solidFill>
                <a:latin typeface="Bradley Hand ITC" panose="03070402050302030203" pitchFamily="66" charset="0"/>
                <a:ea typeface="Aptos" panose="020B0004020202020204" pitchFamily="34" charset="0"/>
                <a:cs typeface="Arial" panose="020B0604020202020204" pitchFamily="34" charset="0"/>
              </a:rPr>
              <a:t>Preventing birth would be cheaper than treating the child for life, sparing the family and child from immense suffering.</a:t>
            </a:r>
            <a:endParaRPr lang="en-IN" sz="2400" b="1" kern="100" dirty="0">
              <a:solidFill>
                <a:srgbClr val="7E0000"/>
              </a:solidFill>
              <a:effectLst>
                <a:outerShdw blurRad="38100" dist="38100" dir="2700000" algn="tl">
                  <a:srgbClr val="000000">
                    <a:alpha val="43137"/>
                  </a:srgbClr>
                </a:outerShdw>
              </a:effectLst>
              <a:latin typeface="Bradley Hand ITC" panose="03070402050302030203" pitchFamily="66"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73426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02ED0-CDBC-1282-5CC6-A06EDB6BF9C2}"/>
              </a:ext>
            </a:extLst>
          </p:cNvPr>
          <p:cNvSpPr txBox="1"/>
          <p:nvPr/>
        </p:nvSpPr>
        <p:spPr>
          <a:xfrm>
            <a:off x="723900" y="762000"/>
            <a:ext cx="7696200" cy="5858014"/>
          </a:xfrm>
          <a:prstGeom prst="rect">
            <a:avLst/>
          </a:prstGeom>
          <a:noFill/>
        </p:spPr>
        <p:txBody>
          <a:bodyPr wrap="square">
            <a:spAutoFit/>
          </a:bodyPr>
          <a:lstStyle/>
          <a:p>
            <a:pPr algn="ctr">
              <a:lnSpc>
                <a:spcPct val="115000"/>
              </a:lnSpc>
              <a:spcAft>
                <a:spcPts val="800"/>
              </a:spcAft>
            </a:pP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Gene Editing Technologies</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gn="just">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Gene-editing technologies like CRISPR-Cas9 can potentially cure or prevent Sickle Cell Disease at the genetic level.</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gn="just">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a:t>
            </a:r>
            <a:r>
              <a:rPr lang="en-US"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Although this technology is still in the experimental stages for preventing sickle cell disease (SCD) in embryos, it aims to correct the mutation in the gene that causes sickle cell anemia.</a:t>
            </a: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a:t>
            </a:r>
          </a:p>
          <a:p>
            <a:pPr algn="just">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As this method progresses, it could become a future solution for preventing the inheritance of SCD.</a:t>
            </a:r>
          </a:p>
          <a:p>
            <a:pPr algn="just"/>
            <a:r>
              <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rPr>
              <a:t>- </a:t>
            </a:r>
            <a:r>
              <a:rPr lang="en-US" sz="2400" b="0" i="0" dirty="0">
                <a:solidFill>
                  <a:srgbClr val="222222"/>
                </a:solidFill>
                <a:effectLst/>
                <a:latin typeface="Arial" panose="020B0604020202020204" pitchFamily="34" charset="0"/>
              </a:rPr>
              <a:t>Indian companies, such as MERIL from Gujarat, intend to implement this technology at Rs. 15 to 20 lakhs.</a:t>
            </a:r>
          </a:p>
        </p:txBody>
      </p:sp>
    </p:spTree>
    <p:extLst>
      <p:ext uri="{BB962C8B-B14F-4D97-AF65-F5344CB8AC3E}">
        <p14:creationId xmlns:p14="http://schemas.microsoft.com/office/powerpoint/2010/main" val="87066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022F8-CF40-1613-12A4-5ECAECA64403}"/>
              </a:ext>
            </a:extLst>
          </p:cNvPr>
          <p:cNvSpPr txBox="1"/>
          <p:nvPr/>
        </p:nvSpPr>
        <p:spPr>
          <a:xfrm>
            <a:off x="762000" y="762000"/>
            <a:ext cx="7772400" cy="5040611"/>
          </a:xfrm>
          <a:prstGeom prst="rect">
            <a:avLst/>
          </a:prstGeom>
          <a:noFill/>
        </p:spPr>
        <p:txBody>
          <a:bodyPr wrap="square">
            <a:spAutoFit/>
          </a:bodyPr>
          <a:lstStyle/>
          <a:p>
            <a:pPr algn="ctr">
              <a:lnSpc>
                <a:spcPct val="115000"/>
              </a:lnSpc>
              <a:spcAft>
                <a:spcPts val="800"/>
              </a:spcAft>
            </a:pP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Alternative Reproductive Options</a:t>
            </a:r>
            <a:endParaRPr lang="en-IN" sz="2400" kern="100" dirty="0">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   - Sperm or Egg Donation:</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If one or both parents carry the sickle cell gene, they can consider using a sperm or egg donor from a person without the trait to conceive a child who will not inherit SCD.</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1100" kern="100" dirty="0">
                <a:effectLst/>
                <a:latin typeface="Arial" panose="020B0604020202020204" pitchFamily="34" charset="0"/>
                <a:ea typeface="Aptos" panose="020B0004020202020204" pitchFamily="34" charset="0"/>
                <a:cs typeface="Mangal" panose="02040503050203030202" pitchFamily="18" charset="0"/>
              </a:rPr>
              <a:t>   </a:t>
            </a:r>
            <a:endParaRPr lang="en-IN" sz="900" kern="100" dirty="0">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16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 </a:t>
            </a:r>
            <a:r>
              <a:rPr lang="en-IN" sz="24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  - Adoption:</a:t>
            </a:r>
            <a:endParaRPr lang="en-IN" sz="24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400" kern="100" dirty="0">
                <a:solidFill>
                  <a:schemeClr val="accent1">
                    <a:lumMod val="50000"/>
                  </a:schemeClr>
                </a:solidFill>
                <a:effectLst/>
                <a:latin typeface="Arial" panose="020B0604020202020204" pitchFamily="34" charset="0"/>
                <a:ea typeface="Aptos" panose="020B0004020202020204" pitchFamily="34" charset="0"/>
                <a:cs typeface="Mangal" panose="02040503050203030202" pitchFamily="18" charset="0"/>
              </a:rPr>
              <a:t>   - Couples with a high risk of passing on SCD may choose adoption as an alternative to prevent the transmission of the disease.</a:t>
            </a:r>
            <a:endParaRPr lang="en-IN" sz="2400" kern="100" dirty="0">
              <a:solidFill>
                <a:schemeClr val="accent1">
                  <a:lumMod val="50000"/>
                </a:schemeClr>
              </a:solidFill>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2444745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0370D2-FF9C-4079-177D-E11F82EA7136}"/>
              </a:ext>
            </a:extLst>
          </p:cNvPr>
          <p:cNvSpPr txBox="1"/>
          <p:nvPr/>
        </p:nvSpPr>
        <p:spPr>
          <a:xfrm>
            <a:off x="228600" y="278526"/>
            <a:ext cx="8763000" cy="5477974"/>
          </a:xfrm>
          <a:prstGeom prst="rect">
            <a:avLst/>
          </a:prstGeom>
          <a:noFill/>
        </p:spPr>
        <p:txBody>
          <a:bodyPr wrap="square">
            <a:spAutoFit/>
          </a:bodyPr>
          <a:lstStyle/>
          <a:p>
            <a:pPr algn="ctr">
              <a:lnSpc>
                <a:spcPct val="115000"/>
              </a:lnSpc>
              <a:spcAft>
                <a:spcPts val="800"/>
              </a:spcAft>
            </a:pPr>
            <a:endParaRPr lang="en-IN" sz="100" kern="100" dirty="0">
              <a:solidFill>
                <a:srgbClr val="FF0000"/>
              </a:solidFill>
              <a:effectLst/>
              <a:latin typeface="Arial" panose="020B0604020202020204" pitchFamily="34" charset="0"/>
              <a:ea typeface="Aptos" panose="020B0004020202020204" pitchFamily="34" charset="0"/>
              <a:cs typeface="Mangal" panose="02040503050203030202" pitchFamily="18" charset="0"/>
            </a:endParaRPr>
          </a:p>
          <a:p>
            <a:pPr algn="ctr">
              <a:lnSpc>
                <a:spcPct val="115000"/>
              </a:lnSpc>
              <a:spcAft>
                <a:spcPts val="800"/>
              </a:spcAft>
            </a:pPr>
            <a:r>
              <a:rPr lang="en-IN" sz="22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Ethical Considerations:</a:t>
            </a:r>
          </a:p>
          <a:p>
            <a:pPr algn="ctr">
              <a:lnSpc>
                <a:spcPct val="115000"/>
              </a:lnSpc>
              <a:spcAft>
                <a:spcPts val="800"/>
              </a:spcAft>
            </a:pPr>
            <a:endParaRPr lang="en-IN" sz="22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2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  - Informed Decision-Making:</a:t>
            </a:r>
            <a:endParaRPr lang="en-IN" sz="22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200" kern="100" dirty="0">
                <a:effectLst/>
                <a:latin typeface="Arial" panose="020B0604020202020204" pitchFamily="34" charset="0"/>
                <a:ea typeface="Aptos" panose="020B0004020202020204" pitchFamily="34" charset="0"/>
                <a:cs typeface="Mangal" panose="02040503050203030202" pitchFamily="18" charset="0"/>
              </a:rPr>
              <a:t>  - Couples must be fully informed about their options, the risks involved in invasive testing, and the emotional, ethical, and cultural factors influencing their decisions.</a:t>
            </a:r>
            <a:endParaRPr lang="en-IN" sz="2200" kern="100" dirty="0">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200" kern="100" dirty="0">
                <a:solidFill>
                  <a:srgbClr val="FF0000"/>
                </a:solidFill>
                <a:effectLst/>
                <a:latin typeface="Arial" panose="020B0604020202020204" pitchFamily="34" charset="0"/>
                <a:ea typeface="Aptos" panose="020B0004020202020204" pitchFamily="34" charset="0"/>
                <a:cs typeface="Mangal" panose="02040503050203030202" pitchFamily="18" charset="0"/>
              </a:rPr>
              <a:t>- Respect for Autonomy:</a:t>
            </a:r>
            <a:endParaRPr lang="en-IN" sz="2200"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pPr>
            <a:r>
              <a:rPr lang="en-IN" sz="2200" kern="100" dirty="0">
                <a:effectLst/>
                <a:latin typeface="Arial" panose="020B0604020202020204" pitchFamily="34" charset="0"/>
                <a:ea typeface="Aptos" panose="020B0004020202020204" pitchFamily="34" charset="0"/>
                <a:cs typeface="Mangal" panose="02040503050203030202" pitchFamily="18" charset="0"/>
              </a:rPr>
              <a:t>  - </a:t>
            </a:r>
            <a:r>
              <a:rPr lang="en-US" sz="2200" kern="100" dirty="0">
                <a:effectLst/>
                <a:latin typeface="Arial" panose="020B0604020202020204" pitchFamily="34" charset="0"/>
                <a:ea typeface="Aptos" panose="020B0004020202020204" pitchFamily="34" charset="0"/>
                <a:cs typeface="Mangal" panose="02040503050203030202" pitchFamily="18" charset="0"/>
              </a:rPr>
              <a:t>Couples should have the freedom to make their own decisions based on their values and beliefs, free from external pressure.</a:t>
            </a:r>
          </a:p>
          <a:p>
            <a:pPr>
              <a:lnSpc>
                <a:spcPct val="115000"/>
              </a:lnSpc>
              <a:spcAft>
                <a:spcPts val="800"/>
              </a:spcAft>
            </a:pPr>
            <a:r>
              <a:rPr lang="en-US" sz="2200" b="1" kern="100" dirty="0">
                <a:solidFill>
                  <a:srgbClr val="FF0000"/>
                </a:solidFill>
                <a:ea typeface="Aptos" panose="020B0004020202020204" pitchFamily="34" charset="0"/>
                <a:cs typeface="Mangal" panose="02040503050203030202" pitchFamily="18" charset="0"/>
              </a:rPr>
              <a:t>The couple can opt out of the PND program at any time, even after the PND is completed and the fetus is either homozygous or double heterozygous.</a:t>
            </a:r>
            <a:endParaRPr lang="en-IN" sz="2200" b="1" kern="100" dirty="0">
              <a:solidFill>
                <a:srgbClr val="FF0000"/>
              </a:solidFill>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723714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05381F-308D-F7DC-867C-EDAF2EF33CD8}"/>
              </a:ext>
            </a:extLst>
          </p:cNvPr>
          <p:cNvSpPr txBox="1"/>
          <p:nvPr/>
        </p:nvSpPr>
        <p:spPr>
          <a:xfrm>
            <a:off x="457200" y="762000"/>
            <a:ext cx="8534399" cy="5194499"/>
          </a:xfrm>
          <a:prstGeom prst="rect">
            <a:avLst/>
          </a:prstGeom>
          <a:noFill/>
        </p:spPr>
        <p:txBody>
          <a:bodyPr wrap="square">
            <a:spAutoFit/>
          </a:bodyPr>
          <a:lstStyle/>
          <a:p>
            <a:pPr algn="ctr"/>
            <a:r>
              <a:rPr lang="en-IN" sz="2400" dirty="0">
                <a:solidFill>
                  <a:srgbClr val="FF0000"/>
                </a:solidFill>
              </a:rPr>
              <a:t>Conclusion:</a:t>
            </a:r>
          </a:p>
          <a:p>
            <a:endParaRPr lang="en-IN" sz="2400" dirty="0">
              <a:solidFill>
                <a:srgbClr val="FF0000"/>
              </a:solidFill>
            </a:endParaRPr>
          </a:p>
          <a:p>
            <a:pPr>
              <a:lnSpc>
                <a:spcPct val="150000"/>
              </a:lnSpc>
            </a:pPr>
            <a:r>
              <a:rPr lang="en-IN" sz="2400" dirty="0">
                <a:solidFill>
                  <a:schemeClr val="accent1">
                    <a:lumMod val="50000"/>
                  </a:schemeClr>
                </a:solidFill>
              </a:rPr>
              <a:t>Modern technologies such as carrier screening, prenatal testing, in vitro fertilization (IVF) with preimplantation genetic diagnosis (PGD), along with emerging techniques like CRISPR provide promising methods for preventing the childbirth of children with sickle cell disease. When coupled with effective genetic </a:t>
            </a:r>
            <a:r>
              <a:rPr lang="en-IN" sz="2400" dirty="0" err="1">
                <a:solidFill>
                  <a:schemeClr val="accent1">
                    <a:lumMod val="50000"/>
                  </a:schemeClr>
                </a:solidFill>
              </a:rPr>
              <a:t>counseling</a:t>
            </a:r>
            <a:r>
              <a:rPr lang="en-IN" sz="2400" dirty="0">
                <a:solidFill>
                  <a:schemeClr val="accent1">
                    <a:lumMod val="50000"/>
                  </a:schemeClr>
                </a:solidFill>
              </a:rPr>
              <a:t>, these advancements empower families to make informed and ethical reproductive decisions.</a:t>
            </a:r>
          </a:p>
        </p:txBody>
      </p:sp>
    </p:spTree>
    <p:extLst>
      <p:ext uri="{BB962C8B-B14F-4D97-AF65-F5344CB8AC3E}">
        <p14:creationId xmlns:p14="http://schemas.microsoft.com/office/powerpoint/2010/main" val="130888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4D26-C632-3542-0D58-7ECD97396332}"/>
              </a:ext>
            </a:extLst>
          </p:cNvPr>
          <p:cNvSpPr txBox="1">
            <a:spLocks/>
          </p:cNvSpPr>
          <p:nvPr/>
        </p:nvSpPr>
        <p:spPr>
          <a:xfrm>
            <a:off x="2362200" y="4724400"/>
            <a:ext cx="5638800"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0070C0"/>
                </a:solidFill>
                <a:latin typeface="Arial" pitchFamily="34" charset="0"/>
                <a:cs typeface="Arial" pitchFamily="34" charset="0"/>
              </a:rPr>
              <a:t>National Sickle Cell Anemia </a:t>
            </a:r>
            <a:br>
              <a:rPr lang="en-US" sz="2800" b="1" dirty="0">
                <a:solidFill>
                  <a:srgbClr val="0070C0"/>
                </a:solidFill>
                <a:latin typeface="Arial" pitchFamily="34" charset="0"/>
                <a:cs typeface="Arial" pitchFamily="34" charset="0"/>
              </a:rPr>
            </a:br>
            <a:r>
              <a:rPr lang="en-US" sz="2800" b="1" dirty="0">
                <a:solidFill>
                  <a:srgbClr val="0070C0"/>
                </a:solidFill>
                <a:latin typeface="Arial" pitchFamily="34" charset="0"/>
                <a:cs typeface="Arial" pitchFamily="34" charset="0"/>
              </a:rPr>
              <a:t>Elimination Mission 2023</a:t>
            </a:r>
          </a:p>
          <a:p>
            <a:pPr algn="l" fontAlgn="auto">
              <a:spcAft>
                <a:spcPts val="0"/>
              </a:spcAft>
            </a:pPr>
            <a:r>
              <a:rPr lang="en-US" sz="2400" b="0" i="0" u="none" strike="noStrike" baseline="0" dirty="0">
                <a:solidFill>
                  <a:schemeClr val="accent2">
                    <a:lumMod val="50000"/>
                  </a:schemeClr>
                </a:solidFill>
                <a:latin typeface="Arial" panose="020B0604020202020204" pitchFamily="34" charset="0"/>
                <a:cs typeface="Arial" panose="020B0604020202020204" pitchFamily="34" charset="0"/>
              </a:rPr>
              <a:t>Elimination of sickle cell disease - </a:t>
            </a:r>
          </a:p>
          <a:p>
            <a:pPr algn="l" fontAlgn="auto">
              <a:spcAft>
                <a:spcPts val="0"/>
              </a:spcAft>
            </a:pPr>
            <a:r>
              <a:rPr lang="en-US" sz="2400" b="0" i="0" u="none" strike="noStrike" baseline="0" dirty="0">
                <a:solidFill>
                  <a:schemeClr val="accent2">
                    <a:lumMod val="50000"/>
                  </a:schemeClr>
                </a:solidFill>
                <a:latin typeface="Arial" panose="020B0604020202020204" pitchFamily="34" charset="0"/>
                <a:cs typeface="Arial" panose="020B0604020202020204" pitchFamily="34" charset="0"/>
              </a:rPr>
              <a:t>No birth of SCD child by 2047.</a:t>
            </a:r>
            <a:endParaRPr lang="en-US" sz="3600" b="1" dirty="0">
              <a:solidFill>
                <a:schemeClr val="accent2">
                  <a:lumMod val="50000"/>
                </a:schemeClr>
              </a:solidFill>
              <a:latin typeface="Arial" panose="020B0604020202020204" pitchFamily="34" charset="0"/>
              <a:cs typeface="Arial" pitchFamily="34" charset="0"/>
            </a:endParaRPr>
          </a:p>
          <a:p>
            <a:pPr algn="l" fontAlgn="auto">
              <a:spcAft>
                <a:spcPts val="0"/>
              </a:spcAft>
            </a:pPr>
            <a:r>
              <a:rPr lang="en-US" sz="2800" b="1" i="1" dirty="0">
                <a:solidFill>
                  <a:srgbClr val="FF0000"/>
                </a:solidFill>
                <a:latin typeface="Arial" panose="020B0604020202020204" pitchFamily="34" charset="0"/>
                <a:cs typeface="Arial" pitchFamily="34" charset="0"/>
              </a:rPr>
              <a:t>Government of India</a:t>
            </a:r>
            <a:endParaRPr lang="en-IN" sz="1800" dirty="0">
              <a:solidFill>
                <a:srgbClr val="FF0000"/>
              </a:solidFill>
              <a:latin typeface="Arial" pitchFamily="34" charset="0"/>
              <a:cs typeface="Arial" pitchFamily="34" charset="0"/>
            </a:endParaRPr>
          </a:p>
        </p:txBody>
      </p:sp>
      <p:sp>
        <p:nvSpPr>
          <p:cNvPr id="3" name="AutoShape 2">
            <a:extLst>
              <a:ext uri="{FF2B5EF4-FFF2-40B4-BE49-F238E27FC236}">
                <a16:creationId xmlns:a16="http://schemas.microsoft.com/office/drawing/2014/main" id="{912D8A76-F1A6-1BA1-966B-7F0D39964AA1}"/>
              </a:ext>
            </a:extLst>
          </p:cNvPr>
          <p:cNvSpPr>
            <a:spLocks noChangeArrowheads="1"/>
          </p:cNvSpPr>
          <p:nvPr/>
        </p:nvSpPr>
        <p:spPr bwMode="auto">
          <a:xfrm>
            <a:off x="1371600" y="0"/>
            <a:ext cx="7467600" cy="4191000"/>
          </a:xfrm>
          <a:prstGeom prst="cloudCallout">
            <a:avLst>
              <a:gd name="adj1" fmla="val -37607"/>
              <a:gd name="adj2" fmla="val 63082"/>
            </a:avLst>
          </a:prstGeom>
          <a:gradFill rotWithShape="0">
            <a:gsLst>
              <a:gs pos="0">
                <a:srgbClr val="FFFFFF"/>
              </a:gs>
              <a:gs pos="100000">
                <a:srgbClr val="B6DDE8"/>
              </a:gs>
            </a:gsLst>
            <a:lin ang="5400000" scaled="1"/>
          </a:gradFill>
          <a:ln w="12700">
            <a:solidFill>
              <a:srgbClr val="92CDDC"/>
            </a:solidFill>
            <a:round/>
            <a:headEnd/>
            <a:tailEnd/>
          </a:ln>
          <a:effectLst>
            <a:outerShdw dist="107763" dir="8100000"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IN" sz="1800" b="0" i="0" u="none" strike="noStrike" cap="none" normalizeH="0" baseline="0" dirty="0">
              <a:ln>
                <a:noFill/>
              </a:ln>
              <a:solidFill>
                <a:srgbClr val="FF0000"/>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3600" b="0" i="0" u="none" strike="noStrike" cap="none" normalizeH="0" baseline="0" dirty="0">
                <a:ln>
                  <a:noFill/>
                </a:ln>
                <a:solidFill>
                  <a:srgbClr val="FF0000"/>
                </a:solidFill>
                <a:effectLst/>
                <a:latin typeface="Comic Sans MS" pitchFamily="66" charset="0"/>
                <a:cs typeface="Arial" pitchFamily="34" charset="0"/>
              </a:rPr>
              <a:t>Bringing Science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3600" b="0" i="0" u="none" strike="noStrike" cap="none" normalizeH="0" baseline="0" dirty="0">
                <a:ln>
                  <a:noFill/>
                </a:ln>
                <a:solidFill>
                  <a:srgbClr val="FF0000"/>
                </a:solidFill>
                <a:effectLst/>
                <a:latin typeface="Comic Sans MS" pitchFamily="66" charset="0"/>
                <a:cs typeface="Arial" pitchFamily="34" charset="0"/>
              </a:rPr>
              <a:t>to the Doorstep of Tribal Communities………</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pic>
        <p:nvPicPr>
          <p:cNvPr id="4" name="Picture 3">
            <a:extLst>
              <a:ext uri="{FF2B5EF4-FFF2-40B4-BE49-F238E27FC236}">
                <a16:creationId xmlns:a16="http://schemas.microsoft.com/office/drawing/2014/main" id="{6AC1FB3F-BD7A-D794-EC55-453854D9D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0" y="0"/>
            <a:ext cx="1019388" cy="1002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4747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52433-E00D-39C7-42EB-5CA98C6D1BFD}"/>
              </a:ext>
            </a:extLst>
          </p:cNvPr>
          <p:cNvSpPr txBox="1"/>
          <p:nvPr/>
        </p:nvSpPr>
        <p:spPr>
          <a:xfrm>
            <a:off x="495300" y="533400"/>
            <a:ext cx="8153400" cy="5262979"/>
          </a:xfrm>
          <a:prstGeom prst="rect">
            <a:avLst/>
          </a:prstGeom>
          <a:noFill/>
          <a:ln>
            <a:noFill/>
          </a:ln>
        </p:spPr>
        <p:txBody>
          <a:bodyPr wrap="square">
            <a:spAutoFit/>
          </a:bodyPr>
          <a:lstStyle/>
          <a:p>
            <a:pPr>
              <a:buFont typeface="Arial" panose="020B0604020202020204" pitchFamily="34" charset="0"/>
              <a:buChar char="•"/>
            </a:pPr>
            <a:r>
              <a:rPr lang="en-US" sz="2400" b="1" i="0" dirty="0">
                <a:solidFill>
                  <a:srgbClr val="FF0000"/>
                </a:solidFill>
                <a:effectLst/>
                <a:highlight>
                  <a:srgbClr val="FFFFFF"/>
                </a:highlight>
                <a:cs typeface="Arial" panose="020B0604020202020204" pitchFamily="34" charset="0"/>
              </a:rPr>
              <a:t>           National Sickle Cell Anemia Elimination Mission</a:t>
            </a:r>
          </a:p>
          <a:p>
            <a:r>
              <a:rPr lang="en-US" sz="2400" b="1" dirty="0">
                <a:solidFill>
                  <a:srgbClr val="001D35"/>
                </a:solidFill>
                <a:highlight>
                  <a:srgbClr val="FFFFFF"/>
                </a:highlight>
                <a:cs typeface="Arial" panose="020B0604020202020204" pitchFamily="34" charset="0"/>
              </a:rPr>
              <a:t>                                 </a:t>
            </a:r>
          </a:p>
          <a:p>
            <a:r>
              <a:rPr lang="en-US" sz="2400" dirty="0">
                <a:solidFill>
                  <a:srgbClr val="FF0000"/>
                </a:solidFill>
                <a:cs typeface="Arial" panose="020B0604020202020204" pitchFamily="34" charset="0"/>
              </a:rPr>
              <a:t>                         Social Support Schemes</a:t>
            </a:r>
            <a:endParaRPr lang="en-US" sz="2400" dirty="0">
              <a:solidFill>
                <a:srgbClr val="001D35"/>
              </a:solidFill>
              <a:highlight>
                <a:srgbClr val="FFFFFF"/>
              </a:highlight>
              <a:cs typeface="Arial" panose="020B0604020202020204" pitchFamily="34" charset="0"/>
            </a:endParaRPr>
          </a:p>
          <a:p>
            <a:pPr algn="l" fontAlgn="ctr">
              <a:buFont typeface="Arial" panose="020B0604020202020204" pitchFamily="34" charset="0"/>
              <a:buChar char="•"/>
            </a:pPr>
            <a:endParaRPr lang="en-US" sz="2400" b="0" i="0" dirty="0">
              <a:solidFill>
                <a:srgbClr val="001D35"/>
              </a:solidFill>
              <a:effectLst/>
              <a:highlight>
                <a:srgbClr val="FFFFFF"/>
              </a:highlight>
              <a:cs typeface="Arial" panose="020B0604020202020204" pitchFamily="34" charset="0"/>
            </a:endParaRPr>
          </a:p>
          <a:p>
            <a:pPr algn="just" fontAlgn="ctr">
              <a:buFont typeface="Arial" panose="020B0604020202020204" pitchFamily="34" charset="0"/>
              <a:buChar char="•"/>
            </a:pPr>
            <a:r>
              <a:rPr lang="en-US" sz="2400" b="0" i="0" dirty="0">
                <a:solidFill>
                  <a:srgbClr val="1C1C1C"/>
                </a:solidFill>
                <a:effectLst/>
                <a:latin typeface="Inter"/>
              </a:rPr>
              <a:t>- The mission aims to provide affordable and accessible healthcare, improve the quality of care, and reduce the prevalence of Sickle Cell Disease (SCD)</a:t>
            </a:r>
          </a:p>
          <a:p>
            <a:pPr algn="just" fontAlgn="ctr">
              <a:buFont typeface="Arial" panose="020B0604020202020204" pitchFamily="34" charset="0"/>
              <a:buChar char="•"/>
            </a:pPr>
            <a:endParaRPr lang="en-US" sz="2400" b="0" i="0" dirty="0">
              <a:solidFill>
                <a:srgbClr val="001D35"/>
              </a:solidFill>
              <a:effectLst/>
              <a:highlight>
                <a:srgbClr val="FFFFFF"/>
              </a:highlight>
              <a:cs typeface="Arial" panose="020B0604020202020204" pitchFamily="34" charset="0"/>
            </a:endParaRPr>
          </a:p>
          <a:p>
            <a:pPr algn="just">
              <a:buFont typeface="Arial" panose="020B0604020202020204" pitchFamily="34" charset="0"/>
              <a:buChar char="•"/>
            </a:pPr>
            <a:r>
              <a:rPr lang="en-US" sz="2400" b="1" i="0" dirty="0">
                <a:solidFill>
                  <a:srgbClr val="FF0000"/>
                </a:solidFill>
                <a:effectLst/>
                <a:highlight>
                  <a:srgbClr val="FFFFFF"/>
                </a:highlight>
                <a:cs typeface="Arial" panose="020B0604020202020204" pitchFamily="34" charset="0"/>
              </a:rPr>
              <a:t>Sickle Cell Disease Support Corner</a:t>
            </a:r>
          </a:p>
          <a:p>
            <a:pPr algn="just">
              <a:buFont typeface="Arial" panose="020B0604020202020204" pitchFamily="34" charset="0"/>
              <a:buChar char="•"/>
            </a:pPr>
            <a:endParaRPr lang="en-US" sz="2400" b="0" i="0" dirty="0">
              <a:solidFill>
                <a:srgbClr val="001D35"/>
              </a:solidFill>
              <a:effectLst/>
              <a:highlight>
                <a:srgbClr val="FFFFFF"/>
              </a:highlight>
              <a:cs typeface="Arial" panose="020B0604020202020204" pitchFamily="34" charset="0"/>
            </a:endParaRPr>
          </a:p>
          <a:p>
            <a:pPr algn="just" fontAlgn="ctr">
              <a:buFont typeface="Arial" panose="020B0604020202020204" pitchFamily="34" charset="0"/>
              <a:buChar char="•"/>
            </a:pPr>
            <a:r>
              <a:rPr lang="en-US" sz="2400" b="0" i="0" dirty="0">
                <a:solidFill>
                  <a:srgbClr val="001D35"/>
                </a:solidFill>
                <a:effectLst/>
                <a:highlight>
                  <a:srgbClr val="FFFFFF"/>
                </a:highlight>
                <a:cs typeface="Arial" panose="020B0604020202020204" pitchFamily="34" charset="0"/>
              </a:rPr>
              <a:t>This portal from the Ministry of Tribal Affairs provides information and resources about SCD, and allows people with SCD or SCD traits to register voluntarily. </a:t>
            </a:r>
          </a:p>
          <a:p>
            <a:endParaRPr lang="en-US" sz="2400" b="1" dirty="0">
              <a:solidFill>
                <a:srgbClr val="001D35"/>
              </a:solidFill>
              <a:highlight>
                <a:srgbClr val="FFFFFF"/>
              </a:highlight>
              <a:cs typeface="Arial" panose="020B0604020202020204" pitchFamily="34" charset="0"/>
            </a:endParaRPr>
          </a:p>
        </p:txBody>
      </p:sp>
    </p:spTree>
    <p:extLst>
      <p:ext uri="{BB962C8B-B14F-4D97-AF65-F5344CB8AC3E}">
        <p14:creationId xmlns:p14="http://schemas.microsoft.com/office/powerpoint/2010/main" val="3228126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F376A-F917-5D0D-EE0E-DB0457241E76}"/>
              </a:ext>
            </a:extLst>
          </p:cNvPr>
          <p:cNvSpPr txBox="1"/>
          <p:nvPr/>
        </p:nvSpPr>
        <p:spPr>
          <a:xfrm>
            <a:off x="762000" y="0"/>
            <a:ext cx="8077199" cy="6740307"/>
          </a:xfrm>
          <a:prstGeom prst="rect">
            <a:avLst/>
          </a:prstGeom>
          <a:noFill/>
        </p:spPr>
        <p:txBody>
          <a:bodyPr wrap="square">
            <a:spAutoFit/>
          </a:bodyPr>
          <a:lstStyle/>
          <a:p>
            <a:pPr algn="ctr"/>
            <a:r>
              <a:rPr lang="en-US" sz="2400" b="0" i="0" dirty="0">
                <a:solidFill>
                  <a:srgbClr val="FF0000"/>
                </a:solidFill>
                <a:effectLst/>
                <a:cs typeface="Arial" panose="020B0604020202020204" pitchFamily="34" charset="0"/>
              </a:rPr>
              <a:t>Social Support Schemes</a:t>
            </a:r>
            <a:endParaRPr lang="en-US" sz="2400" b="0" i="0" dirty="0">
              <a:solidFill>
                <a:srgbClr val="001D35"/>
              </a:solidFill>
              <a:effectLst/>
              <a:highlight>
                <a:srgbClr val="FFFFFF"/>
              </a:highlight>
              <a:cs typeface="Arial" panose="020B0604020202020204" pitchFamily="34" charset="0"/>
            </a:endParaRPr>
          </a:p>
          <a:p>
            <a:pPr algn="l"/>
            <a:endParaRPr lang="en-US" sz="2400" b="1" dirty="0">
              <a:solidFill>
                <a:srgbClr val="001D35"/>
              </a:solidFill>
              <a:highlight>
                <a:srgbClr val="FFFFFF"/>
              </a:highlight>
              <a:cs typeface="Arial" panose="020B0604020202020204" pitchFamily="34" charset="0"/>
            </a:endParaRPr>
          </a:p>
          <a:p>
            <a:pPr algn="l">
              <a:buFont typeface="Arial" panose="020B0604020202020204" pitchFamily="34" charset="0"/>
              <a:buChar char="•"/>
            </a:pPr>
            <a:r>
              <a:rPr lang="en-US" sz="2400" b="1" i="0" dirty="0">
                <a:solidFill>
                  <a:srgbClr val="001D35"/>
                </a:solidFill>
                <a:effectLst/>
                <a:highlight>
                  <a:srgbClr val="FFFFFF"/>
                </a:highlight>
                <a:cs typeface="Arial" panose="020B0604020202020204" pitchFamily="34" charset="0"/>
              </a:rPr>
              <a:t>  Patient Support Groups (PSG)</a:t>
            </a:r>
          </a:p>
          <a:p>
            <a:pPr algn="l">
              <a:buFont typeface="Arial" panose="020B0604020202020204" pitchFamily="34" charset="0"/>
              <a:buChar char="•"/>
            </a:pPr>
            <a:endParaRPr lang="en-US" sz="2400" b="0" i="0" dirty="0">
              <a:solidFill>
                <a:srgbClr val="001D35"/>
              </a:solidFill>
              <a:effectLst/>
              <a:highlight>
                <a:srgbClr val="FFFFFF"/>
              </a:highlight>
              <a:cs typeface="Arial" panose="020B0604020202020204" pitchFamily="34" charset="0"/>
            </a:endParaRPr>
          </a:p>
          <a:p>
            <a:pPr fontAlgn="ctr">
              <a:buFont typeface="Arial" panose="020B0604020202020204" pitchFamily="34" charset="0"/>
              <a:buChar char="•"/>
            </a:pPr>
            <a:r>
              <a:rPr lang="en-US" sz="2400" b="0" i="0" dirty="0">
                <a:solidFill>
                  <a:srgbClr val="001D35"/>
                </a:solidFill>
                <a:effectLst/>
                <a:highlight>
                  <a:srgbClr val="FFFFFF"/>
                </a:highlight>
                <a:cs typeface="Arial" panose="020B0604020202020204" pitchFamily="34" charset="0"/>
              </a:rPr>
              <a:t>These groups are facilitated by frontline workers to improve treatment compliance and engage patients, family members, and caregivers. </a:t>
            </a:r>
          </a:p>
          <a:p>
            <a:pPr fontAlgn="ctr">
              <a:buFont typeface="Arial" panose="020B0604020202020204" pitchFamily="34" charset="0"/>
              <a:buChar char="•"/>
            </a:pPr>
            <a:endParaRPr lang="en-US" sz="2400" dirty="0">
              <a:solidFill>
                <a:srgbClr val="001D35"/>
              </a:solidFill>
              <a:highlight>
                <a:srgbClr val="FFFFFF"/>
              </a:highlight>
              <a:cs typeface="Arial" panose="020B0604020202020204" pitchFamily="34" charset="0"/>
            </a:endParaRPr>
          </a:p>
          <a:p>
            <a:pPr fontAlgn="ctr">
              <a:buFont typeface="Arial" panose="020B0604020202020204" pitchFamily="34" charset="0"/>
              <a:buChar char="•"/>
            </a:pPr>
            <a:r>
              <a:rPr lang="en-US" sz="2400" dirty="0">
                <a:solidFill>
                  <a:srgbClr val="001D35"/>
                </a:solidFill>
                <a:highlight>
                  <a:srgbClr val="FFFFFF"/>
                </a:highlight>
                <a:cs typeface="Arial" panose="020B0604020202020204" pitchFamily="34" charset="0"/>
              </a:rPr>
              <a:t>Some hospitals, like AIIMS Nagpur, also offer support services for SCD patients, including priority access to care, financial assistance, and accommodations. </a:t>
            </a:r>
          </a:p>
          <a:p>
            <a:pPr algn="l" fontAlgn="ctr"/>
            <a:endParaRPr lang="en-US" sz="2400" b="0" i="0" dirty="0">
              <a:solidFill>
                <a:srgbClr val="001D35"/>
              </a:solidFill>
              <a:effectLst/>
              <a:highlight>
                <a:srgbClr val="FFFFFF"/>
              </a:highlight>
              <a:cs typeface="Arial" panose="020B0604020202020204" pitchFamily="34" charset="0"/>
            </a:endParaRPr>
          </a:p>
          <a:p>
            <a:pPr algn="l">
              <a:buFont typeface="Arial" panose="020B0604020202020204" pitchFamily="34" charset="0"/>
              <a:buChar char="•"/>
            </a:pPr>
            <a:r>
              <a:rPr lang="en-US" sz="2400" b="1" i="0" dirty="0">
                <a:solidFill>
                  <a:srgbClr val="001D35"/>
                </a:solidFill>
                <a:effectLst/>
                <a:highlight>
                  <a:srgbClr val="FFFFFF"/>
                </a:highlight>
                <a:cs typeface="Arial" panose="020B0604020202020204" pitchFamily="34" charset="0"/>
              </a:rPr>
              <a:t>Awareness generation and premarital counseling</a:t>
            </a:r>
          </a:p>
          <a:p>
            <a:pPr algn="l">
              <a:buFont typeface="Arial" panose="020B0604020202020204" pitchFamily="34" charset="0"/>
              <a:buChar char="•"/>
            </a:pPr>
            <a:endParaRPr lang="en-US" sz="2400" b="0" i="0" dirty="0">
              <a:solidFill>
                <a:srgbClr val="001D35"/>
              </a:solidFill>
              <a:effectLst/>
              <a:highlight>
                <a:srgbClr val="FFFFFF"/>
              </a:highlight>
              <a:cs typeface="Arial" panose="020B0604020202020204" pitchFamily="34" charset="0"/>
            </a:endParaRPr>
          </a:p>
          <a:p>
            <a:pPr algn="l" fontAlgn="ctr">
              <a:buFont typeface="Arial" panose="020B0604020202020204" pitchFamily="34" charset="0"/>
              <a:buChar char="•"/>
            </a:pPr>
            <a:r>
              <a:rPr lang="en-US" sz="2400" b="0" i="0" dirty="0">
                <a:solidFill>
                  <a:srgbClr val="001D35"/>
                </a:solidFill>
                <a:effectLst/>
                <a:highlight>
                  <a:srgbClr val="FFFFFF"/>
                </a:highlight>
                <a:cs typeface="Arial" panose="020B0604020202020204" pitchFamily="34" charset="0"/>
              </a:rPr>
              <a:t>These efforts aim to educate people about SCD and screening services. The government has spared a separate budget for awareness program.</a:t>
            </a:r>
          </a:p>
          <a:p>
            <a:pPr algn="l" fontAlgn="ctr"/>
            <a:endParaRPr lang="en-US" sz="2400" b="0" i="0" dirty="0">
              <a:solidFill>
                <a:srgbClr val="001D35"/>
              </a:solidFill>
              <a:effectLst/>
              <a:highlight>
                <a:srgbClr val="FFFFFF"/>
              </a:highlight>
              <a:cs typeface="Arial" panose="020B0604020202020204" pitchFamily="34" charset="0"/>
            </a:endParaRPr>
          </a:p>
        </p:txBody>
      </p:sp>
    </p:spTree>
    <p:extLst>
      <p:ext uri="{BB962C8B-B14F-4D97-AF65-F5344CB8AC3E}">
        <p14:creationId xmlns:p14="http://schemas.microsoft.com/office/powerpoint/2010/main" val="412021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0B7542-2637-9B9E-9666-140064F50447}"/>
              </a:ext>
            </a:extLst>
          </p:cNvPr>
          <p:cNvSpPr txBox="1"/>
          <p:nvPr/>
        </p:nvSpPr>
        <p:spPr>
          <a:xfrm>
            <a:off x="1295400" y="304800"/>
            <a:ext cx="7391400" cy="5632311"/>
          </a:xfrm>
          <a:prstGeom prst="rect">
            <a:avLst/>
          </a:prstGeom>
          <a:noFill/>
        </p:spPr>
        <p:txBody>
          <a:bodyPr wrap="square">
            <a:spAutoFit/>
          </a:bodyPr>
          <a:lstStyle/>
          <a:p>
            <a:pPr algn="ctr"/>
            <a:r>
              <a:rPr lang="en-IN" sz="2400" dirty="0">
                <a:solidFill>
                  <a:srgbClr val="FF0000"/>
                </a:solidFill>
              </a:rPr>
              <a:t>Social Support Scheme</a:t>
            </a:r>
          </a:p>
          <a:p>
            <a:endParaRPr lang="en-IN" sz="2400" dirty="0">
              <a:solidFill>
                <a:srgbClr val="FF0000"/>
              </a:solidFill>
            </a:endParaRPr>
          </a:p>
          <a:p>
            <a:r>
              <a:rPr lang="en-IN" sz="2400" dirty="0">
                <a:solidFill>
                  <a:srgbClr val="FF0000"/>
                </a:solidFill>
              </a:rPr>
              <a:t>Financial Help</a:t>
            </a:r>
          </a:p>
          <a:p>
            <a:endParaRPr lang="en-IN" sz="2400" dirty="0">
              <a:solidFill>
                <a:srgbClr val="FF0000"/>
              </a:solidFill>
            </a:endParaRPr>
          </a:p>
          <a:p>
            <a:pPr algn="just"/>
            <a:r>
              <a:rPr lang="en-US" sz="2400" dirty="0">
                <a:solidFill>
                  <a:schemeClr val="accent1">
                    <a:lumMod val="50000"/>
                  </a:schemeClr>
                </a:solidFill>
              </a:rPr>
              <a:t>In Gujarat, patients with Sickle Cell Disease along with Thalassemia, Cancer, and AIDS receive Rs. 2,500/- per month. In Maharashtra, the amount is Rs. 1,500/-. This assistance varies from state to state.</a:t>
            </a:r>
          </a:p>
          <a:p>
            <a:pPr algn="just"/>
            <a:endParaRPr lang="en-IN" sz="2400" dirty="0">
              <a:solidFill>
                <a:srgbClr val="FF0000"/>
              </a:solidFill>
            </a:endParaRPr>
          </a:p>
          <a:p>
            <a:pPr algn="just"/>
            <a:r>
              <a:rPr lang="en-US" sz="2400" dirty="0">
                <a:solidFill>
                  <a:srgbClr val="FF0000"/>
                </a:solidFill>
              </a:rPr>
              <a:t>Free blood units are available at all blood centers throughout India.</a:t>
            </a:r>
          </a:p>
          <a:p>
            <a:pPr algn="just"/>
            <a:endParaRPr lang="en-IN" sz="2400" dirty="0">
              <a:solidFill>
                <a:schemeClr val="accent1">
                  <a:lumMod val="50000"/>
                </a:schemeClr>
              </a:solidFill>
            </a:endParaRPr>
          </a:p>
          <a:p>
            <a:pPr algn="just"/>
            <a:r>
              <a:rPr lang="en-US" sz="2400" dirty="0">
                <a:solidFill>
                  <a:schemeClr val="accent1">
                    <a:lumMod val="50000"/>
                  </a:schemeClr>
                </a:solidFill>
              </a:rPr>
              <a:t>In Maharashtra, the education department published a GR stating that SCD patients will receive an additional half an hour during examinations.</a:t>
            </a:r>
            <a:endParaRPr lang="en-IN" sz="2400" dirty="0">
              <a:solidFill>
                <a:schemeClr val="accent1">
                  <a:lumMod val="50000"/>
                </a:schemeClr>
              </a:solidFill>
            </a:endParaRPr>
          </a:p>
        </p:txBody>
      </p:sp>
    </p:spTree>
    <p:extLst>
      <p:ext uri="{BB962C8B-B14F-4D97-AF65-F5344CB8AC3E}">
        <p14:creationId xmlns:p14="http://schemas.microsoft.com/office/powerpoint/2010/main" val="659200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11278566-39E7-808B-17A9-6BA0B86BEDCF}"/>
              </a:ext>
            </a:extLst>
          </p:cNvPr>
          <p:cNvSpPr txBox="1"/>
          <p:nvPr/>
        </p:nvSpPr>
        <p:spPr>
          <a:xfrm>
            <a:off x="914400" y="119182"/>
            <a:ext cx="7871584" cy="658641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2200" b="1" u="none" strike="noStrike" dirty="0">
                <a:solidFill>
                  <a:srgbClr val="FF0000"/>
                </a:solidFill>
                <a:effectLst/>
                <a:latin typeface="Times New Roman" panose="02020603050405020304" pitchFamily="18" charset="0"/>
                <a:cs typeface="Times New Roman" panose="02020603050405020304" pitchFamily="18" charset="0"/>
              </a:rPr>
              <a:t> </a:t>
            </a:r>
            <a:r>
              <a:rPr lang="en-IN" sz="2200" b="1" u="none" strike="noStrike" dirty="0">
                <a:solidFill>
                  <a:srgbClr val="FF0000"/>
                </a:solidFill>
                <a:effectLst/>
                <a:latin typeface="Arial" panose="020B0604020202020204" pitchFamily="34" charset="0"/>
                <a:cs typeface="Arial" panose="020B0604020202020204" pitchFamily="34" charset="0"/>
              </a:rPr>
              <a:t>Centres of Competence (CoCs)</a:t>
            </a:r>
          </a:p>
          <a:p>
            <a:pPr algn="l"/>
            <a:endParaRPr lang="en-IN" sz="2200" b="1" u="none" strike="noStrike" dirty="0">
              <a:solidFill>
                <a:srgbClr val="000000"/>
              </a:solidFill>
              <a:effectLst/>
              <a:latin typeface="Arial" panose="020B0604020202020204" pitchFamily="34" charset="0"/>
              <a:cs typeface="Arial" panose="020B0604020202020204" pitchFamily="34" charset="0"/>
            </a:endParaRPr>
          </a:p>
          <a:p>
            <a:pPr marL="342900" indent="-342900" algn="l">
              <a:buFont typeface="Wingdings" pitchFamily="2" charset="2"/>
              <a:buChar char="§"/>
            </a:pPr>
            <a:r>
              <a:rPr lang="en-IN" sz="2200" u="none" strike="noStrike" dirty="0" err="1">
                <a:solidFill>
                  <a:schemeClr val="accent1">
                    <a:lumMod val="50000"/>
                  </a:schemeClr>
                </a:solidFill>
                <a:effectLst/>
                <a:latin typeface="Arial" panose="020B0604020202020204" pitchFamily="34" charset="0"/>
                <a:cs typeface="Arial" panose="020B0604020202020204" pitchFamily="34" charset="0"/>
              </a:rPr>
              <a:t>GoI</a:t>
            </a:r>
            <a:r>
              <a:rPr lang="en-IN" sz="2200" u="none" strike="noStrike" dirty="0">
                <a:solidFill>
                  <a:schemeClr val="accent1">
                    <a:lumMod val="50000"/>
                  </a:schemeClr>
                </a:solidFill>
                <a:effectLst/>
                <a:latin typeface="Arial" panose="020B0604020202020204" pitchFamily="34" charset="0"/>
                <a:cs typeface="Arial" panose="020B0604020202020204" pitchFamily="34" charset="0"/>
              </a:rPr>
              <a:t> intends to establish </a:t>
            </a:r>
            <a:r>
              <a:rPr lang="en-IN" sz="2200" b="1" u="sng" strike="noStrike" dirty="0">
                <a:solidFill>
                  <a:schemeClr val="accent1">
                    <a:lumMod val="50000"/>
                  </a:schemeClr>
                </a:solidFill>
                <a:effectLst/>
                <a:latin typeface="Arial" panose="020B0604020202020204" pitchFamily="34" charset="0"/>
                <a:cs typeface="Arial" panose="020B0604020202020204" pitchFamily="34" charset="0"/>
              </a:rPr>
              <a:t>16 Centres of Competence </a:t>
            </a:r>
            <a:r>
              <a:rPr lang="en-IN" sz="2200" u="none" strike="noStrike" dirty="0">
                <a:solidFill>
                  <a:schemeClr val="accent1">
                    <a:lumMod val="50000"/>
                  </a:schemeClr>
                </a:solidFill>
                <a:effectLst/>
                <a:latin typeface="Arial" panose="020B0604020202020204" pitchFamily="34" charset="0"/>
                <a:cs typeface="Arial" panose="020B0604020202020204" pitchFamily="34" charset="0"/>
              </a:rPr>
              <a:t>for early diagnosis and treatment of Sickle Cell Disease (SCD) (unit cost: ₹6 crore).</a:t>
            </a:r>
          </a:p>
          <a:p>
            <a:pPr marL="342900" indent="-342900" algn="l">
              <a:buFont typeface="Wingdings" pitchFamily="2" charset="2"/>
              <a:buChar char="§"/>
            </a:pPr>
            <a:r>
              <a:rPr lang="en-IN" sz="2200" u="none" strike="noStrike" dirty="0">
                <a:solidFill>
                  <a:schemeClr val="accent1">
                    <a:lumMod val="50000"/>
                  </a:schemeClr>
                </a:solidFill>
                <a:effectLst/>
                <a:latin typeface="Arial" panose="020B0604020202020204" pitchFamily="34" charset="0"/>
                <a:cs typeface="Arial" panose="020B0604020202020204" pitchFamily="34" charset="0"/>
              </a:rPr>
              <a:t>Diagnose Sickle Cell in the foetus to detect carrier status.</a:t>
            </a:r>
          </a:p>
          <a:p>
            <a:pPr marL="342900" indent="-342900" algn="l">
              <a:buFont typeface="Wingdings" pitchFamily="2" charset="2"/>
              <a:buChar char="§"/>
            </a:pPr>
            <a:r>
              <a:rPr lang="en-IN" sz="2200" u="none" strike="noStrike" dirty="0">
                <a:solidFill>
                  <a:schemeClr val="accent1">
                    <a:lumMod val="50000"/>
                  </a:schemeClr>
                </a:solidFill>
                <a:effectLst/>
                <a:latin typeface="Arial" panose="020B0604020202020204" pitchFamily="34" charset="0"/>
                <a:cs typeface="Arial" panose="020B0604020202020204" pitchFamily="34" charset="0"/>
              </a:rPr>
              <a:t>Allow termination of pregnancy for foetuses diagnosed with Sickle Cell Disease up to 24 weeks.</a:t>
            </a:r>
          </a:p>
          <a:p>
            <a:endParaRPr lang="en-IN" sz="1200" u="none" strike="noStrike" dirty="0">
              <a:solidFill>
                <a:schemeClr val="accent1">
                  <a:lumMod val="50000"/>
                </a:schemeClr>
              </a:solidFill>
              <a:effectLst/>
              <a:latin typeface="Arial" panose="020B0604020202020204" pitchFamily="34" charset="0"/>
              <a:cs typeface="Arial" panose="020B0604020202020204" pitchFamily="34" charset="0"/>
            </a:endParaRPr>
          </a:p>
          <a:p>
            <a:pPr algn="ctr"/>
            <a:r>
              <a:rPr lang="en-IN" sz="2200" b="1" u="none" strike="noStrike" dirty="0">
                <a:solidFill>
                  <a:srgbClr val="FF0000"/>
                </a:solidFill>
                <a:effectLst/>
                <a:latin typeface="Arial" panose="020B0604020202020204" pitchFamily="34" charset="0"/>
                <a:cs typeface="Arial" panose="020B0604020202020204" pitchFamily="34" charset="0"/>
              </a:rPr>
              <a:t>Patient/Social Support System</a:t>
            </a:r>
          </a:p>
          <a:p>
            <a:endParaRPr lang="en-IN" sz="1200" b="1" u="none" strike="noStrike" dirty="0">
              <a:solidFill>
                <a:schemeClr val="bg2"/>
              </a:solidFill>
              <a:effectLst/>
              <a:latin typeface="Arial" panose="020B0604020202020204" pitchFamily="34" charset="0"/>
              <a:cs typeface="Arial" panose="020B0604020202020204" pitchFamily="34" charset="0"/>
            </a:endParaRPr>
          </a:p>
          <a:p>
            <a:pPr marL="342900" indent="-342900" algn="l">
              <a:buFont typeface="Wingdings" pitchFamily="2" charset="2"/>
              <a:buChar char="§"/>
            </a:pPr>
            <a:r>
              <a:rPr lang="en-IN" sz="2200" u="none" strike="noStrike" dirty="0">
                <a:effectLst/>
                <a:latin typeface="Arial" panose="020B0604020202020204" pitchFamily="34" charset="0"/>
                <a:cs typeface="Arial" panose="020B0604020202020204" pitchFamily="34" charset="0"/>
              </a:rPr>
              <a:t>Generate awareness about Sickle Cell Disease.</a:t>
            </a:r>
          </a:p>
          <a:p>
            <a:pPr marL="342900" indent="-342900" algn="l">
              <a:buFont typeface="Wingdings" pitchFamily="2" charset="2"/>
              <a:buChar char="§"/>
            </a:pPr>
            <a:r>
              <a:rPr lang="en-IN" sz="2200" u="none" strike="noStrike" dirty="0">
                <a:effectLst/>
                <a:latin typeface="Arial" panose="020B0604020202020204" pitchFamily="34" charset="0"/>
                <a:cs typeface="Arial" panose="020B0604020202020204" pitchFamily="34" charset="0"/>
              </a:rPr>
              <a:t>Reassure carriers that they can lead normal, healthy lives.</a:t>
            </a:r>
          </a:p>
          <a:p>
            <a:pPr marL="342900" indent="-342900" algn="l">
              <a:buFont typeface="Wingdings" pitchFamily="2" charset="2"/>
              <a:buChar char="§"/>
            </a:pPr>
            <a:r>
              <a:rPr lang="en-IN" sz="2200" u="none" strike="noStrike" dirty="0">
                <a:effectLst/>
                <a:latin typeface="Arial" panose="020B0604020202020204" pitchFamily="34" charset="0"/>
                <a:cs typeface="Arial" panose="020B0604020202020204" pitchFamily="34" charset="0"/>
              </a:rPr>
              <a:t>Support field-level health efforts for SCD.</a:t>
            </a:r>
          </a:p>
          <a:p>
            <a:pPr marL="342900" indent="-342900" algn="l">
              <a:buFont typeface="Wingdings" pitchFamily="2" charset="2"/>
              <a:buChar char="§"/>
            </a:pPr>
            <a:r>
              <a:rPr lang="en-IN" sz="2200" u="none" strike="noStrike" dirty="0">
                <a:effectLst/>
                <a:latin typeface="Arial" panose="020B0604020202020204" pitchFamily="34" charset="0"/>
                <a:cs typeface="Arial" panose="020B0604020202020204" pitchFamily="34" charset="0"/>
              </a:rPr>
              <a:t>Emphasize the importance of prenatal testing and provide counselling for affected pregnancies.</a:t>
            </a:r>
          </a:p>
          <a:p>
            <a:pPr marL="0" indent="0" algn="l">
              <a:buNone/>
            </a:pPr>
            <a:endParaRPr lang="en-IN" sz="2200" u="none" strike="noStrike" dirty="0">
              <a:solidFill>
                <a:schemeClr val="bg1"/>
              </a:solidFill>
              <a:effectLst/>
              <a:latin typeface="Arial" panose="020B0604020202020204" pitchFamily="34" charset="0"/>
              <a:cs typeface="Arial" panose="020B0604020202020204" pitchFamily="34" charset="0"/>
            </a:endParaRPr>
          </a:p>
          <a:p>
            <a:pPr marL="0" indent="0" algn="l">
              <a:buNone/>
            </a:pPr>
            <a:r>
              <a:rPr lang="en-IN" sz="2200" u="none" strike="noStrike" dirty="0">
                <a:effectLst/>
                <a:latin typeface="Arial" panose="020B0604020202020204" pitchFamily="34" charset="0"/>
                <a:cs typeface="Arial" panose="020B0604020202020204" pitchFamily="34" charset="0"/>
              </a:rPr>
              <a:t>*</a:t>
            </a:r>
            <a:r>
              <a:rPr lang="en-IN" sz="2200" b="1" u="sng" strike="noStrike" dirty="0">
                <a:effectLst/>
                <a:latin typeface="Arial" panose="020B0604020202020204" pitchFamily="34" charset="0"/>
                <a:cs typeface="Arial" panose="020B0604020202020204" pitchFamily="34" charset="0"/>
              </a:rPr>
              <a:t>₹96 crore </a:t>
            </a:r>
            <a:r>
              <a:rPr lang="en-IN" sz="2200" u="none" strike="noStrike" dirty="0">
                <a:effectLst/>
                <a:latin typeface="Arial" panose="020B0604020202020204" pitchFamily="34" charset="0"/>
                <a:cs typeface="Arial" panose="020B0604020202020204" pitchFamily="34" charset="0"/>
              </a:rPr>
              <a:t>for establishing 16 Centres of Competence (CoCs) and </a:t>
            </a:r>
            <a:r>
              <a:rPr lang="en-IN" sz="2200" b="1" u="sng" strike="noStrike" dirty="0">
                <a:effectLst/>
                <a:latin typeface="Arial" panose="020B0604020202020204" pitchFamily="34" charset="0"/>
                <a:cs typeface="Arial" panose="020B0604020202020204" pitchFamily="34" charset="0"/>
              </a:rPr>
              <a:t>₹100 crore </a:t>
            </a:r>
            <a:r>
              <a:rPr lang="en-IN" sz="2200" u="none" strike="noStrike" dirty="0">
                <a:effectLst/>
                <a:latin typeface="Arial" panose="020B0604020202020204" pitchFamily="34" charset="0"/>
                <a:cs typeface="Arial" panose="020B0604020202020204" pitchFamily="34" charset="0"/>
              </a:rPr>
              <a:t>for awareness generation and counselling efforts.</a:t>
            </a:r>
          </a:p>
        </p:txBody>
      </p:sp>
    </p:spTree>
    <p:extLst>
      <p:ext uri="{BB962C8B-B14F-4D97-AF65-F5344CB8AC3E}">
        <p14:creationId xmlns:p14="http://schemas.microsoft.com/office/powerpoint/2010/main" val="3275332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8EE674-A671-FE8A-F994-434A16F42A5C}"/>
              </a:ext>
            </a:extLst>
          </p:cNvPr>
          <p:cNvSpPr txBox="1"/>
          <p:nvPr/>
        </p:nvSpPr>
        <p:spPr>
          <a:xfrm>
            <a:off x="225942" y="45709"/>
            <a:ext cx="4648200" cy="6717223"/>
          </a:xfrm>
          <a:prstGeom prst="rect">
            <a:avLst/>
          </a:prstGeom>
          <a:noFill/>
        </p:spPr>
        <p:txBody>
          <a:bodyPr wrap="square" rtlCol="0">
            <a:spAutoFit/>
          </a:bodyPr>
          <a:lstStyle/>
          <a:p>
            <a:pPr algn="ctr" defTabSz="179388" rtl="0" fontAlgn="base">
              <a:spcBef>
                <a:spcPts val="0"/>
              </a:spcBef>
              <a:spcAft>
                <a:spcPts val="0"/>
              </a:spcAft>
            </a:pPr>
            <a:r>
              <a:rPr lang="en-US" sz="2000" b="0" i="0" dirty="0">
                <a:solidFill>
                  <a:srgbClr val="FF0000"/>
                </a:solidFill>
                <a:effectLst/>
                <a:latin typeface="Arial" panose="020B0604020202020204" pitchFamily="34" charset="0"/>
              </a:rPr>
              <a:t>Role of </a:t>
            </a:r>
            <a:r>
              <a:rPr lang="en-US" sz="2000" dirty="0">
                <a:solidFill>
                  <a:srgbClr val="FF0000"/>
                </a:solidFill>
                <a:cs typeface="Arial" panose="020B0604020202020204" pitchFamily="34" charset="0"/>
              </a:rPr>
              <a:t>Sickle Cell Counselors &amp; EMO</a:t>
            </a:r>
            <a:endParaRPr lang="en-US" sz="2000" b="0" i="0" dirty="0">
              <a:solidFill>
                <a:srgbClr val="FF0000"/>
              </a:solidFill>
              <a:effectLst/>
              <a:latin typeface="Arial" panose="020B0604020202020204" pitchFamily="34" charset="0"/>
            </a:endParaRPr>
          </a:p>
          <a:p>
            <a:pPr algn="l" rtl="0" fontAlgn="base">
              <a:spcBef>
                <a:spcPts val="0"/>
              </a:spcBef>
              <a:spcAft>
                <a:spcPts val="0"/>
              </a:spcAft>
            </a:pPr>
            <a:r>
              <a:rPr lang="en-US" sz="1050" b="0" i="0" dirty="0">
                <a:solidFill>
                  <a:srgbClr val="000000"/>
                </a:solidFill>
                <a:effectLst/>
                <a:latin typeface="Arial" panose="020B0604020202020204" pitchFamily="34" charset="0"/>
              </a:rPr>
              <a:t> </a:t>
            </a:r>
            <a:endParaRPr lang="en-US" sz="1050" b="0" i="0" dirty="0">
              <a:solidFill>
                <a:srgbClr val="222222"/>
              </a:solidFill>
              <a:effectLst/>
              <a:latin typeface="Arial" panose="020B0604020202020204" pitchFamily="34" charset="0"/>
            </a:endParaRPr>
          </a:p>
          <a:p>
            <a:pPr algn="just" rtl="0" fontAlgn="base">
              <a:spcBef>
                <a:spcPts val="0"/>
              </a:spcBef>
              <a:spcAft>
                <a:spcPts val="0"/>
              </a:spcAft>
            </a:pPr>
            <a:r>
              <a:rPr lang="en-US" b="0" i="0" dirty="0">
                <a:solidFill>
                  <a:srgbClr val="0070C0"/>
                </a:solidFill>
                <a:effectLst/>
                <a:cs typeface="Arial" panose="020B0604020202020204" pitchFamily="34" charset="0"/>
              </a:rPr>
              <a:t>Govt. of Gujarat has appointed </a:t>
            </a:r>
            <a:r>
              <a:rPr lang="en-US" b="1" i="0" dirty="0">
                <a:solidFill>
                  <a:srgbClr val="0070C0"/>
                </a:solidFill>
                <a:effectLst/>
                <a:cs typeface="Arial" panose="020B0604020202020204" pitchFamily="34" charset="0"/>
              </a:rPr>
              <a:t>184</a:t>
            </a:r>
            <a:r>
              <a:rPr lang="en-US" b="0" i="0" dirty="0">
                <a:solidFill>
                  <a:srgbClr val="0070C0"/>
                </a:solidFill>
                <a:effectLst/>
                <a:cs typeface="Arial" panose="020B0604020202020204" pitchFamily="34" charset="0"/>
              </a:rPr>
              <a:t> </a:t>
            </a:r>
            <a:r>
              <a:rPr lang="en-US" dirty="0">
                <a:solidFill>
                  <a:srgbClr val="0070C0"/>
                </a:solidFill>
                <a:cs typeface="Arial" panose="020B0604020202020204" pitchFamily="34" charset="0"/>
              </a:rPr>
              <a:t>sickle cell </a:t>
            </a:r>
            <a:r>
              <a:rPr lang="en-US" b="0" i="0" dirty="0">
                <a:solidFill>
                  <a:srgbClr val="0070C0"/>
                </a:solidFill>
                <a:effectLst/>
                <a:cs typeface="Arial" panose="020B0604020202020204" pitchFamily="34" charset="0"/>
              </a:rPr>
              <a:t>counselors. They are supposed to be in touch with all identified/registered SCD patients. They are supposed to help not only in crisis but also in getting all government-offered privileges like disability certificates, monthly dolls, arranging hospitalization, follow-up, and reporting.   High-risk couples were counseled for PND, and those who gave consent were subjected to PND before 20 weeks of pregnancy.</a:t>
            </a:r>
          </a:p>
          <a:p>
            <a:pPr algn="just" rtl="0" fontAlgn="base">
              <a:spcBef>
                <a:spcPts val="0"/>
              </a:spcBef>
              <a:spcAft>
                <a:spcPts val="0"/>
              </a:spcAft>
            </a:pPr>
            <a:endParaRPr lang="en-US" sz="1100" b="0" i="0" dirty="0">
              <a:solidFill>
                <a:srgbClr val="222222"/>
              </a:solidFill>
              <a:effectLst/>
              <a:cs typeface="Arial" panose="020B0604020202020204" pitchFamily="34" charset="0"/>
            </a:endParaRPr>
          </a:p>
          <a:p>
            <a:pPr algn="just" rtl="0" fontAlgn="base">
              <a:spcBef>
                <a:spcPts val="0"/>
              </a:spcBef>
              <a:spcAft>
                <a:spcPts val="0"/>
              </a:spcAft>
            </a:pPr>
            <a:r>
              <a:rPr lang="en-US" b="0" i="0" dirty="0">
                <a:solidFill>
                  <a:srgbClr val="FF0000"/>
                </a:solidFill>
                <a:effectLst/>
                <a:cs typeface="Arial" panose="020B0604020202020204" pitchFamily="34" charset="0"/>
              </a:rPr>
              <a:t>Simply inform the EMO (nodal officer in the district) and he will put up the contact details in the WhatsApp group. The nearby area counselors will contact the couple and will do the necessary counseling and with their consent, will arrange for free PND.</a:t>
            </a:r>
          </a:p>
          <a:p>
            <a:pPr algn="just" rtl="0" fontAlgn="base">
              <a:spcBef>
                <a:spcPts val="0"/>
              </a:spcBef>
              <a:spcAft>
                <a:spcPts val="0"/>
              </a:spcAft>
            </a:pPr>
            <a:endParaRPr lang="en-US" sz="1100" b="0" i="0" dirty="0">
              <a:solidFill>
                <a:srgbClr val="222222"/>
              </a:solidFill>
              <a:effectLst/>
              <a:cs typeface="Arial" panose="020B0604020202020204" pitchFamily="34" charset="0"/>
            </a:endParaRPr>
          </a:p>
          <a:p>
            <a:pPr algn="just" rtl="0" fontAlgn="base">
              <a:spcBef>
                <a:spcPts val="0"/>
              </a:spcBef>
              <a:spcAft>
                <a:spcPts val="0"/>
              </a:spcAft>
            </a:pPr>
            <a:r>
              <a:rPr lang="en-US" b="1" i="0" dirty="0">
                <a:solidFill>
                  <a:srgbClr val="FF0000"/>
                </a:solidFill>
                <a:effectLst/>
                <a:cs typeface="Arial" panose="020B0604020202020204" pitchFamily="34" charset="0"/>
              </a:rPr>
              <a:t>The couple has a right to opt out of this program at any time. </a:t>
            </a:r>
            <a:endParaRPr lang="en-US" b="0" i="0" dirty="0">
              <a:solidFill>
                <a:srgbClr val="222222"/>
              </a:solidFill>
              <a:effectLst/>
              <a:cs typeface="Arial" panose="020B0604020202020204" pitchFamily="34" charset="0"/>
            </a:endParaRPr>
          </a:p>
        </p:txBody>
      </p:sp>
      <p:pic>
        <p:nvPicPr>
          <p:cNvPr id="3" name="Picture 2" descr="C:\Users\BRK\Documents\SSickle Cell EMO Whatsapp.jpg">
            <a:extLst>
              <a:ext uri="{FF2B5EF4-FFF2-40B4-BE49-F238E27FC236}">
                <a16:creationId xmlns:a16="http://schemas.microsoft.com/office/drawing/2014/main" id="{21D5AA15-10E2-FE2E-63A9-05BD2DB4EE09}"/>
              </a:ext>
            </a:extLst>
          </p:cNvPr>
          <p:cNvPicPr/>
          <p:nvPr/>
        </p:nvPicPr>
        <p:blipFill>
          <a:blip r:embed="rId2"/>
          <a:srcRect/>
          <a:stretch>
            <a:fillRect/>
          </a:stretch>
        </p:blipFill>
        <p:spPr bwMode="auto">
          <a:xfrm>
            <a:off x="5029200" y="76200"/>
            <a:ext cx="4038600" cy="6686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693963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Bhubneshwar 3 GSCD\Bhubneshwar 3 GSCD\Images VIP\NAMO-2.JPG">
            <a:extLst>
              <a:ext uri="{FF2B5EF4-FFF2-40B4-BE49-F238E27FC236}">
                <a16:creationId xmlns:a16="http://schemas.microsoft.com/office/drawing/2014/main" id="{713726AF-BEAD-8DDC-A46B-9A06F5DB3640}"/>
              </a:ext>
            </a:extLst>
          </p:cNvPr>
          <p:cNvPicPr>
            <a:picLocks noChangeAspect="1" noChangeArrowheads="1"/>
          </p:cNvPicPr>
          <p:nvPr/>
        </p:nvPicPr>
        <p:blipFill rotWithShape="1">
          <a:blip r:embed="rId2" cstate="print">
            <a:lum bright="10000"/>
          </a:blip>
          <a:srcRect l="6756" r="5405"/>
          <a:stretch/>
        </p:blipFill>
        <p:spPr bwMode="auto">
          <a:xfrm>
            <a:off x="2057400" y="1066800"/>
            <a:ext cx="5029200" cy="4294163"/>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77C2EF46-DC54-779A-39F5-E0FC07F8831B}"/>
              </a:ext>
            </a:extLst>
          </p:cNvPr>
          <p:cNvSpPr txBox="1">
            <a:spLocks/>
          </p:cNvSpPr>
          <p:nvPr/>
        </p:nvSpPr>
        <p:spPr>
          <a:xfrm>
            <a:off x="457200"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a:solidFill>
                  <a:srgbClr val="FF0000"/>
                </a:solidFill>
              </a:rPr>
              <a:t>Man Behind the Success of Sickle Cell Program in India</a:t>
            </a:r>
            <a:br>
              <a:rPr lang="en-US" sz="2800" dirty="0">
                <a:solidFill>
                  <a:srgbClr val="FF0000"/>
                </a:solidFill>
              </a:rPr>
            </a:br>
            <a:r>
              <a:rPr lang="en-US" sz="2800" dirty="0">
                <a:solidFill>
                  <a:srgbClr val="FF0000"/>
                </a:solidFill>
              </a:rPr>
              <a:t>-  A Strong Political Will</a:t>
            </a:r>
            <a:endParaRPr lang="en-IN" sz="2800" dirty="0">
              <a:solidFill>
                <a:srgbClr val="FF0000"/>
              </a:solidFill>
            </a:endParaRPr>
          </a:p>
        </p:txBody>
      </p:sp>
      <p:sp>
        <p:nvSpPr>
          <p:cNvPr id="4" name="TextBox 3">
            <a:extLst>
              <a:ext uri="{FF2B5EF4-FFF2-40B4-BE49-F238E27FC236}">
                <a16:creationId xmlns:a16="http://schemas.microsoft.com/office/drawing/2014/main" id="{DE26932C-BE93-2CC4-E034-0F3E94C2183F}"/>
              </a:ext>
            </a:extLst>
          </p:cNvPr>
          <p:cNvSpPr txBox="1"/>
          <p:nvPr/>
        </p:nvSpPr>
        <p:spPr>
          <a:xfrm>
            <a:off x="152400" y="5410200"/>
            <a:ext cx="8867566" cy="1200329"/>
          </a:xfrm>
          <a:prstGeom prst="rect">
            <a:avLst/>
          </a:prstGeom>
          <a:noFill/>
        </p:spPr>
        <p:txBody>
          <a:bodyPr wrap="square" rtlCol="0">
            <a:spAutoFit/>
          </a:bodyPr>
          <a:lstStyle/>
          <a:p>
            <a:pPr algn="ctr"/>
            <a:r>
              <a:rPr lang="en-US" sz="2400" dirty="0">
                <a:solidFill>
                  <a:srgbClr val="002060"/>
                </a:solidFill>
              </a:rPr>
              <a:t>Hon. Prime Minister Shri Narendra Modi, then Chief Minister of Gujarat, attentively engaged with attendees to understand Sickle Cell Disease during a Comprehensive Sickle Cell Camp.</a:t>
            </a:r>
            <a:endParaRPr lang="en-IN" sz="2400" dirty="0">
              <a:solidFill>
                <a:srgbClr val="002060"/>
              </a:solidFill>
            </a:endParaRPr>
          </a:p>
        </p:txBody>
      </p:sp>
      <p:pic>
        <p:nvPicPr>
          <p:cNvPr id="5" name="Picture 4">
            <a:extLst>
              <a:ext uri="{FF2B5EF4-FFF2-40B4-BE49-F238E27FC236}">
                <a16:creationId xmlns:a16="http://schemas.microsoft.com/office/drawing/2014/main" id="{46C71658-4208-77F1-9BBE-EE54FEC76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7315200" y="1219200"/>
            <a:ext cx="1704766" cy="167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2182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F308B-9BD6-269F-42E0-DC22747EF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093619"/>
          </a:xfrm>
          <a:prstGeom prst="rect">
            <a:avLst/>
          </a:prstGeom>
        </p:spPr>
      </p:pic>
      <p:sp>
        <p:nvSpPr>
          <p:cNvPr id="4" name="TextBox 3">
            <a:extLst>
              <a:ext uri="{FF2B5EF4-FFF2-40B4-BE49-F238E27FC236}">
                <a16:creationId xmlns:a16="http://schemas.microsoft.com/office/drawing/2014/main" id="{5E226652-767F-125F-C303-37495A6630AB}"/>
              </a:ext>
            </a:extLst>
          </p:cNvPr>
          <p:cNvSpPr txBox="1"/>
          <p:nvPr/>
        </p:nvSpPr>
        <p:spPr>
          <a:xfrm>
            <a:off x="381000" y="5943600"/>
            <a:ext cx="8610600" cy="461665"/>
          </a:xfrm>
          <a:prstGeom prst="rect">
            <a:avLst/>
          </a:prstGeom>
          <a:noFill/>
        </p:spPr>
        <p:txBody>
          <a:bodyPr wrap="square" rtlCol="0">
            <a:spAutoFit/>
          </a:bodyPr>
          <a:lstStyle/>
          <a:p>
            <a:r>
              <a:rPr lang="en-IN" sz="2400" dirty="0">
                <a:solidFill>
                  <a:schemeClr val="accent1">
                    <a:lumMod val="50000"/>
                  </a:schemeClr>
                </a:solidFill>
              </a:rPr>
              <a:t>Political Awareness at </a:t>
            </a:r>
            <a:r>
              <a:rPr lang="en-IN" sz="2400" dirty="0" err="1">
                <a:solidFill>
                  <a:schemeClr val="accent1">
                    <a:lumMod val="50000"/>
                  </a:schemeClr>
                </a:solidFill>
              </a:rPr>
              <a:t>Rajbhavan</a:t>
            </a:r>
            <a:r>
              <a:rPr lang="en-IN" sz="2400" dirty="0">
                <a:solidFill>
                  <a:schemeClr val="accent1">
                    <a:lumMod val="50000"/>
                  </a:schemeClr>
                </a:solidFill>
              </a:rPr>
              <a:t>, Bhopal, Madhya Pradesh </a:t>
            </a:r>
          </a:p>
        </p:txBody>
      </p:sp>
      <p:pic>
        <p:nvPicPr>
          <p:cNvPr id="5" name="Picture 4">
            <a:extLst>
              <a:ext uri="{FF2B5EF4-FFF2-40B4-BE49-F238E27FC236}">
                <a16:creationId xmlns:a16="http://schemas.microsoft.com/office/drawing/2014/main" id="{46C71658-4208-77F1-9BBE-EE54FEC76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228600"/>
            <a:ext cx="1084851" cy="106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1754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671FF-B6C7-3A4A-DB8E-E275E66CE306}"/>
              </a:ext>
            </a:extLst>
          </p:cNvPr>
          <p:cNvPicPr/>
          <p:nvPr/>
        </p:nvPicPr>
        <p:blipFill>
          <a:blip r:embed="rId2" cstate="print"/>
          <a:srcRect/>
          <a:stretch>
            <a:fillRect/>
          </a:stretch>
        </p:blipFill>
        <p:spPr bwMode="auto">
          <a:xfrm>
            <a:off x="5486400" y="4130913"/>
            <a:ext cx="3048000" cy="2018746"/>
          </a:xfrm>
          <a:prstGeom prst="rect">
            <a:avLst/>
          </a:prstGeom>
          <a:noFill/>
        </p:spPr>
      </p:pic>
      <p:pic>
        <p:nvPicPr>
          <p:cNvPr id="3" name="Picture 2">
            <a:extLst>
              <a:ext uri="{FF2B5EF4-FFF2-40B4-BE49-F238E27FC236}">
                <a16:creationId xmlns:a16="http://schemas.microsoft.com/office/drawing/2014/main" id="{C0AE111D-DB31-D1D3-D85C-9740C870F026}"/>
              </a:ext>
            </a:extLst>
          </p:cNvPr>
          <p:cNvPicPr/>
          <p:nvPr/>
        </p:nvPicPr>
        <p:blipFill rotWithShape="1">
          <a:blip r:embed="rId3" cstate="print"/>
          <a:srcRect r="45183"/>
          <a:stretch/>
        </p:blipFill>
        <p:spPr bwMode="auto">
          <a:xfrm>
            <a:off x="3581400" y="4021468"/>
            <a:ext cx="1571625" cy="2228850"/>
          </a:xfrm>
          <a:prstGeom prst="rect">
            <a:avLst/>
          </a:prstGeom>
          <a:ln>
            <a:noFill/>
          </a:ln>
          <a:effectLst>
            <a:softEdge rad="112500"/>
          </a:effectLst>
        </p:spPr>
      </p:pic>
      <p:pic>
        <p:nvPicPr>
          <p:cNvPr id="4" name="Picture 3">
            <a:extLst>
              <a:ext uri="{FF2B5EF4-FFF2-40B4-BE49-F238E27FC236}">
                <a16:creationId xmlns:a16="http://schemas.microsoft.com/office/drawing/2014/main" id="{00A84AC0-1D5E-DEFD-6AE3-24655D1F8395}"/>
              </a:ext>
            </a:extLst>
          </p:cNvPr>
          <p:cNvPicPr/>
          <p:nvPr/>
        </p:nvPicPr>
        <p:blipFill>
          <a:blip r:embed="rId4" cstate="print"/>
          <a:srcRect/>
          <a:stretch>
            <a:fillRect/>
          </a:stretch>
        </p:blipFill>
        <p:spPr bwMode="auto">
          <a:xfrm>
            <a:off x="397058" y="4230648"/>
            <a:ext cx="2781300" cy="1819275"/>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89A4CD49-5E7F-CC68-C390-8DA240F78A2C}"/>
              </a:ext>
            </a:extLst>
          </p:cNvPr>
          <p:cNvSpPr txBox="1"/>
          <p:nvPr/>
        </p:nvSpPr>
        <p:spPr>
          <a:xfrm>
            <a:off x="609600" y="145289"/>
            <a:ext cx="8229600" cy="3811300"/>
          </a:xfrm>
          <a:prstGeom prst="rect">
            <a:avLst/>
          </a:prstGeom>
          <a:noFill/>
        </p:spPr>
        <p:txBody>
          <a:bodyPr wrap="square">
            <a:spAutoFit/>
          </a:bodyPr>
          <a:lstStyle/>
          <a:p>
            <a:pPr>
              <a:spcAft>
                <a:spcPts val="1000"/>
              </a:spcAft>
            </a:pPr>
            <a:r>
              <a:rPr lang="en-IN" sz="2200" dirty="0">
                <a:solidFill>
                  <a:srgbClr val="FF0000"/>
                </a:solidFill>
                <a:effectLst/>
                <a:ea typeface="Calibri" panose="020F0502020204030204" pitchFamily="34" charset="0"/>
                <a:cs typeface="Arial" panose="020B0604020202020204" pitchFamily="34" charset="0"/>
              </a:rPr>
              <a:t>Case Study</a:t>
            </a:r>
          </a:p>
          <a:p>
            <a:pPr algn="just">
              <a:spcAft>
                <a:spcPts val="1000"/>
              </a:spcAft>
            </a:pPr>
            <a:r>
              <a:rPr lang="en-IN" sz="2200" dirty="0">
                <a:solidFill>
                  <a:srgbClr val="002060"/>
                </a:solidFill>
                <a:effectLst/>
                <a:ea typeface="Calibri" panose="020F0502020204030204" pitchFamily="34" charset="0"/>
                <a:cs typeface="Arial" panose="020B0604020202020204" pitchFamily="34" charset="0"/>
              </a:rPr>
              <a:t>14-year-old SCD transfusion-dependent schoolboy with a huge spleen. </a:t>
            </a:r>
            <a:r>
              <a:rPr lang="en-IN" sz="2200" dirty="0">
                <a:solidFill>
                  <a:srgbClr val="002060"/>
                </a:solidFill>
                <a:ea typeface="Calibri" panose="020F0502020204030204" pitchFamily="34" charset="0"/>
                <a:cs typeface="Arial" panose="020B0604020202020204" pitchFamily="34" charset="0"/>
              </a:rPr>
              <a:t>Difficult to get blood for transfusion because of antibodies. </a:t>
            </a:r>
            <a:r>
              <a:rPr lang="en-IN" sz="2200" dirty="0">
                <a:solidFill>
                  <a:srgbClr val="002060"/>
                </a:solidFill>
                <a:effectLst/>
                <a:ea typeface="Calibri" panose="020F0502020204030204" pitchFamily="34" charset="0"/>
                <a:cs typeface="Arial" panose="020B0604020202020204" pitchFamily="34" charset="0"/>
              </a:rPr>
              <a:t>Advised </a:t>
            </a:r>
            <a:r>
              <a:rPr lang="en-IN" sz="2200" dirty="0">
                <a:solidFill>
                  <a:srgbClr val="002060"/>
                </a:solidFill>
                <a:ea typeface="Calibri" panose="020F0502020204030204" pitchFamily="34" charset="0"/>
                <a:cs typeface="Arial" panose="020B0604020202020204" pitchFamily="34" charset="0"/>
              </a:rPr>
              <a:t>splenectomy</a:t>
            </a:r>
            <a:r>
              <a:rPr lang="en-IN" sz="2200" dirty="0">
                <a:solidFill>
                  <a:srgbClr val="002060"/>
                </a:solidFill>
                <a:effectLst/>
                <a:ea typeface="Calibri" panose="020F0502020204030204" pitchFamily="34" charset="0"/>
                <a:cs typeface="Arial" panose="020B0604020202020204" pitchFamily="34" charset="0"/>
              </a:rPr>
              <a:t> but reluctant for </a:t>
            </a:r>
            <a:r>
              <a:rPr lang="en-IN" sz="2200" dirty="0">
                <a:solidFill>
                  <a:srgbClr val="002060"/>
                </a:solidFill>
                <a:ea typeface="Calibri" panose="020F0502020204030204" pitchFamily="34" charset="0"/>
                <a:cs typeface="Arial" panose="020B0604020202020204" pitchFamily="34" charset="0"/>
              </a:rPr>
              <a:t>splenectomy</a:t>
            </a:r>
            <a:r>
              <a:rPr lang="en-IN" sz="2200" dirty="0">
                <a:solidFill>
                  <a:srgbClr val="002060"/>
                </a:solidFill>
                <a:effectLst/>
                <a:ea typeface="Calibri" panose="020F0502020204030204" pitchFamily="34" charset="0"/>
                <a:cs typeface="Arial" panose="020B0604020202020204" pitchFamily="34" charset="0"/>
              </a:rPr>
              <a:t>.</a:t>
            </a:r>
          </a:p>
          <a:p>
            <a:pPr>
              <a:spcAft>
                <a:spcPts val="1000"/>
              </a:spcAft>
            </a:pPr>
            <a:r>
              <a:rPr lang="en-IN" sz="2200" dirty="0">
                <a:solidFill>
                  <a:srgbClr val="002060"/>
                </a:solidFill>
                <a:ea typeface="Calibri" panose="020F0502020204030204" pitchFamily="34" charset="0"/>
                <a:cs typeface="Arial" panose="020B0604020202020204" pitchFamily="34" charset="0"/>
              </a:rPr>
              <a:t>Finally, told:</a:t>
            </a:r>
          </a:p>
          <a:p>
            <a:pPr algn="just">
              <a:spcAft>
                <a:spcPts val="1000"/>
              </a:spcAft>
              <a:tabLst>
                <a:tab pos="3495675" algn="l"/>
              </a:tabLst>
            </a:pPr>
            <a:r>
              <a:rPr lang="en-IN" sz="2400" dirty="0">
                <a:solidFill>
                  <a:srgbClr val="FF0000"/>
                </a:solidFill>
                <a:ea typeface="Calibri" panose="020F0502020204030204" pitchFamily="34" charset="0"/>
                <a:cs typeface="Arial" panose="020B0604020202020204" pitchFamily="34" charset="0"/>
              </a:rPr>
              <a:t> “Do you want to die with spleen or live without spleen” </a:t>
            </a:r>
          </a:p>
          <a:p>
            <a:pPr algn="just">
              <a:spcAft>
                <a:spcPts val="1000"/>
              </a:spcAft>
              <a:tabLst>
                <a:tab pos="3495675" algn="l"/>
              </a:tabLst>
            </a:pPr>
            <a:r>
              <a:rPr lang="en-IN" sz="2200" dirty="0">
                <a:solidFill>
                  <a:srgbClr val="002060"/>
                </a:solidFill>
                <a:effectLst/>
                <a:ea typeface="Calibri" panose="020F0502020204030204" pitchFamily="34" charset="0"/>
                <a:cs typeface="Shruti" panose="020B0502040204020203" pitchFamily="34" charset="0"/>
              </a:rPr>
              <a:t>Finally operated in February 2012. Died in September 2020.</a:t>
            </a:r>
          </a:p>
          <a:p>
            <a:pPr algn="just">
              <a:spcAft>
                <a:spcPts val="1000"/>
              </a:spcAft>
              <a:tabLst>
                <a:tab pos="3495675" algn="l"/>
              </a:tabLst>
            </a:pPr>
            <a:r>
              <a:rPr lang="en-IN" sz="2200" dirty="0">
                <a:solidFill>
                  <a:srgbClr val="002060"/>
                </a:solidFill>
                <a:ea typeface="Calibri" panose="020F0502020204030204" pitchFamily="34" charset="0"/>
                <a:cs typeface="Shruti" panose="020B0502040204020203" pitchFamily="34" charset="0"/>
              </a:rPr>
              <a:t>Before splenectomy, autologous blood was collected for future use, but </a:t>
            </a:r>
            <a:r>
              <a:rPr lang="en-IN" sz="2200" dirty="0">
                <a:solidFill>
                  <a:srgbClr val="002060"/>
                </a:solidFill>
                <a:ea typeface="Calibri" panose="020F0502020204030204" pitchFamily="34" charset="0"/>
                <a:cs typeface="Arial" panose="020B0604020202020204" pitchFamily="34" charset="0"/>
              </a:rPr>
              <a:t>n</a:t>
            </a:r>
            <a:r>
              <a:rPr lang="en-IN" sz="2200" dirty="0">
                <a:solidFill>
                  <a:srgbClr val="002060"/>
                </a:solidFill>
                <a:effectLst/>
                <a:ea typeface="Calibri" panose="020F0502020204030204" pitchFamily="34" charset="0"/>
                <a:cs typeface="Arial" panose="020B0604020202020204" pitchFamily="34" charset="0"/>
              </a:rPr>
              <a:t>o further transfusion was required. </a:t>
            </a:r>
          </a:p>
        </p:txBody>
      </p:sp>
      <p:sp>
        <p:nvSpPr>
          <p:cNvPr id="7" name="Rectangle: Rounded Corners 6">
            <a:extLst>
              <a:ext uri="{FF2B5EF4-FFF2-40B4-BE49-F238E27FC236}">
                <a16:creationId xmlns:a16="http://schemas.microsoft.com/office/drawing/2014/main" id="{23ECAA12-D5FD-0834-6E2C-08DD263E23D5}"/>
              </a:ext>
            </a:extLst>
          </p:cNvPr>
          <p:cNvSpPr/>
          <p:nvPr/>
        </p:nvSpPr>
        <p:spPr>
          <a:xfrm>
            <a:off x="4447309" y="4495800"/>
            <a:ext cx="1524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C0BAD83F-BA09-DDF6-6FF9-9AC47BA8B9C1}"/>
              </a:ext>
            </a:extLst>
          </p:cNvPr>
          <p:cNvSpPr/>
          <p:nvPr/>
        </p:nvSpPr>
        <p:spPr>
          <a:xfrm>
            <a:off x="4724400" y="4693919"/>
            <a:ext cx="1524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B40855BE-9457-A615-3DCE-73DD7A78CEE5}"/>
              </a:ext>
            </a:extLst>
          </p:cNvPr>
          <p:cNvSpPr/>
          <p:nvPr/>
        </p:nvSpPr>
        <p:spPr>
          <a:xfrm>
            <a:off x="4876800" y="4395912"/>
            <a:ext cx="1524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32A1BABE-F101-4B66-C5B9-49A632634610}"/>
              </a:ext>
            </a:extLst>
          </p:cNvPr>
          <p:cNvSpPr/>
          <p:nvPr/>
        </p:nvSpPr>
        <p:spPr>
          <a:xfrm>
            <a:off x="5715000" y="4800600"/>
            <a:ext cx="304800" cy="76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B745C0F9-FCF7-45FA-39A5-2CF977441EE4}"/>
              </a:ext>
            </a:extLst>
          </p:cNvPr>
          <p:cNvSpPr/>
          <p:nvPr/>
        </p:nvSpPr>
        <p:spPr>
          <a:xfrm>
            <a:off x="6705600" y="4876800"/>
            <a:ext cx="2286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B0D15518-4E0C-914C-ABA6-CA296816C9C9}"/>
              </a:ext>
            </a:extLst>
          </p:cNvPr>
          <p:cNvSpPr/>
          <p:nvPr/>
        </p:nvSpPr>
        <p:spPr>
          <a:xfrm>
            <a:off x="4114800" y="5435136"/>
            <a:ext cx="1524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id="{9AB7B56B-0201-33A3-6BE4-A0C0CC819BD1}"/>
              </a:ext>
            </a:extLst>
          </p:cNvPr>
          <p:cNvSpPr/>
          <p:nvPr/>
        </p:nvSpPr>
        <p:spPr>
          <a:xfrm>
            <a:off x="7315200" y="4953000"/>
            <a:ext cx="228600"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13">
            <a:extLst>
              <a:ext uri="{FF2B5EF4-FFF2-40B4-BE49-F238E27FC236}">
                <a16:creationId xmlns:a16="http://schemas.microsoft.com/office/drawing/2014/main" id="{5E6BDC06-409C-E781-A9D4-5E5EEF0B7842}"/>
              </a:ext>
            </a:extLst>
          </p:cNvPr>
          <p:cNvSpPr/>
          <p:nvPr/>
        </p:nvSpPr>
        <p:spPr>
          <a:xfrm>
            <a:off x="8001000" y="4617719"/>
            <a:ext cx="304800" cy="76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1EB32E75-2232-B1E0-4A52-3A8460F61723}"/>
              </a:ext>
            </a:extLst>
          </p:cNvPr>
          <p:cNvSpPr txBox="1"/>
          <p:nvPr/>
        </p:nvSpPr>
        <p:spPr>
          <a:xfrm>
            <a:off x="3404236" y="6148663"/>
            <a:ext cx="5388429" cy="707886"/>
          </a:xfrm>
          <a:prstGeom prst="rect">
            <a:avLst/>
          </a:prstGeom>
          <a:noFill/>
        </p:spPr>
        <p:txBody>
          <a:bodyPr wrap="square">
            <a:spAutoFit/>
          </a:bodyPr>
          <a:lstStyle/>
          <a:p>
            <a:pPr algn="ctr"/>
            <a:r>
              <a:rPr lang="en-IN" sz="2000" dirty="0">
                <a:solidFill>
                  <a:srgbClr val="FF0000"/>
                </a:solidFill>
                <a:effectLst/>
                <a:ea typeface="Calibri" panose="020F0502020204030204" pitchFamily="34" charset="0"/>
                <a:cs typeface="Arial" panose="020B0604020202020204" pitchFamily="34" charset="0"/>
              </a:rPr>
              <a:t>Better growth within the next 2 years.</a:t>
            </a:r>
          </a:p>
          <a:p>
            <a:pPr algn="ctr"/>
            <a:r>
              <a:rPr lang="en-IN" sz="2000" dirty="0">
                <a:solidFill>
                  <a:srgbClr val="FF0000"/>
                </a:solidFill>
                <a:ea typeface="Calibri" panose="020F0502020204030204" pitchFamily="34" charset="0"/>
                <a:cs typeface="Arial" panose="020B0604020202020204" pitchFamily="34" charset="0"/>
              </a:rPr>
              <a:t>Younger brother looks taller than elder sister</a:t>
            </a:r>
            <a:endParaRPr lang="en-IN" sz="2000" dirty="0">
              <a:solidFill>
                <a:srgbClr val="FF0000"/>
              </a:solidFill>
            </a:endParaRPr>
          </a:p>
        </p:txBody>
      </p:sp>
      <p:sp>
        <p:nvSpPr>
          <p:cNvPr id="18" name="TextBox 17">
            <a:extLst>
              <a:ext uri="{FF2B5EF4-FFF2-40B4-BE49-F238E27FC236}">
                <a16:creationId xmlns:a16="http://schemas.microsoft.com/office/drawing/2014/main" id="{FD8D95C1-C2B1-8F02-A9FD-EF5044578393}"/>
              </a:ext>
            </a:extLst>
          </p:cNvPr>
          <p:cNvSpPr txBox="1"/>
          <p:nvPr/>
        </p:nvSpPr>
        <p:spPr>
          <a:xfrm>
            <a:off x="530408" y="6167357"/>
            <a:ext cx="2647950" cy="707886"/>
          </a:xfrm>
          <a:prstGeom prst="rect">
            <a:avLst/>
          </a:prstGeom>
          <a:noFill/>
        </p:spPr>
        <p:txBody>
          <a:bodyPr wrap="square">
            <a:spAutoFit/>
          </a:bodyPr>
          <a:lstStyle/>
          <a:p>
            <a:pPr algn="ctr"/>
            <a:r>
              <a:rPr lang="en-IN" sz="2000" dirty="0">
                <a:solidFill>
                  <a:srgbClr val="FF0000"/>
                </a:solidFill>
                <a:ea typeface="Calibri" panose="020F0502020204030204" pitchFamily="34" charset="0"/>
                <a:cs typeface="Shruti" panose="020B0502040204020203" pitchFamily="34" charset="0"/>
              </a:rPr>
              <a:t>S</a:t>
            </a:r>
            <a:r>
              <a:rPr lang="gu-IN" sz="2000" dirty="0">
                <a:solidFill>
                  <a:srgbClr val="FF0000"/>
                </a:solidFill>
                <a:effectLst/>
                <a:ea typeface="Calibri" panose="020F0502020204030204" pitchFamily="34" charset="0"/>
                <a:cs typeface="Shruti" panose="020B0502040204020203" pitchFamily="34" charset="0"/>
              </a:rPr>
              <a:t>pleen </a:t>
            </a:r>
            <a:r>
              <a:rPr lang="en-IN" sz="2000" dirty="0">
                <a:solidFill>
                  <a:srgbClr val="FF0000"/>
                </a:solidFill>
                <a:effectLst/>
                <a:ea typeface="Calibri" panose="020F0502020204030204" pitchFamily="34" charset="0"/>
                <a:cs typeface="Shruti" panose="020B0502040204020203" pitchFamily="34" charset="0"/>
              </a:rPr>
              <a:t>s</a:t>
            </a:r>
            <a:r>
              <a:rPr lang="gu-IN" sz="2000" dirty="0">
                <a:solidFill>
                  <a:srgbClr val="FF0000"/>
                </a:solidFill>
                <a:effectLst/>
                <a:ea typeface="Calibri" panose="020F0502020204030204" pitchFamily="34" charset="0"/>
                <a:cs typeface="Shruti" panose="020B0502040204020203" pitchFamily="34" charset="0"/>
              </a:rPr>
              <a:t>ize 20 CM  </a:t>
            </a:r>
            <a:endParaRPr lang="en-IN" sz="2000" dirty="0">
              <a:solidFill>
                <a:srgbClr val="FF0000"/>
              </a:solidFill>
              <a:effectLst/>
              <a:ea typeface="Calibri" panose="020F0502020204030204" pitchFamily="34" charset="0"/>
              <a:cs typeface="Shruti" panose="020B0502040204020203" pitchFamily="34" charset="0"/>
            </a:endParaRPr>
          </a:p>
          <a:p>
            <a:pPr algn="ctr"/>
            <a:r>
              <a:rPr lang="en-IN" sz="2000" dirty="0">
                <a:solidFill>
                  <a:srgbClr val="FF0000"/>
                </a:solidFill>
                <a:ea typeface="Calibri" panose="020F0502020204030204" pitchFamily="34" charset="0"/>
                <a:cs typeface="Shruti" panose="020B0502040204020203" pitchFamily="34" charset="0"/>
              </a:rPr>
              <a:t>W</a:t>
            </a:r>
            <a:r>
              <a:rPr lang="gu-IN" sz="2000" dirty="0">
                <a:solidFill>
                  <a:srgbClr val="FF0000"/>
                </a:solidFill>
                <a:effectLst/>
                <a:ea typeface="Calibri" panose="020F0502020204030204" pitchFamily="34" charset="0"/>
                <a:cs typeface="Shruti" panose="020B0502040204020203" pitchFamily="34" charset="0"/>
              </a:rPr>
              <a:t>eight 1.</a:t>
            </a:r>
            <a:r>
              <a:rPr lang="en-IN" sz="2000" dirty="0">
                <a:solidFill>
                  <a:srgbClr val="FF0000"/>
                </a:solidFill>
                <a:effectLst/>
                <a:ea typeface="Calibri" panose="020F0502020204030204" pitchFamily="34" charset="0"/>
                <a:cs typeface="Shruti" panose="020B0502040204020203" pitchFamily="34" charset="0"/>
              </a:rPr>
              <a:t>6</a:t>
            </a:r>
            <a:r>
              <a:rPr lang="gu-IN" sz="2000" dirty="0">
                <a:solidFill>
                  <a:srgbClr val="FF0000"/>
                </a:solidFill>
                <a:effectLst/>
                <a:ea typeface="Calibri" panose="020F0502020204030204" pitchFamily="34" charset="0"/>
                <a:cs typeface="Shruti" panose="020B0502040204020203" pitchFamily="34" charset="0"/>
              </a:rPr>
              <a:t>5 Kg</a:t>
            </a:r>
            <a:r>
              <a:rPr lang="en-IN" sz="2000" dirty="0">
                <a:solidFill>
                  <a:srgbClr val="FF0000"/>
                </a:solidFill>
                <a:ea typeface="Calibri" panose="020F0502020204030204" pitchFamily="34" charset="0"/>
                <a:cs typeface="Shruti" panose="020B0502040204020203" pitchFamily="34" charset="0"/>
              </a:rPr>
              <a:t>. </a:t>
            </a:r>
            <a:endParaRPr lang="en-IN" sz="2000" dirty="0">
              <a:solidFill>
                <a:srgbClr val="FF0000"/>
              </a:solidFill>
            </a:endParaRPr>
          </a:p>
        </p:txBody>
      </p:sp>
    </p:spTree>
    <p:extLst>
      <p:ext uri="{BB962C8B-B14F-4D97-AF65-F5344CB8AC3E}">
        <p14:creationId xmlns:p14="http://schemas.microsoft.com/office/powerpoint/2010/main" val="310357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4248E-B2A8-0E30-C879-EE27C92D5C38}"/>
              </a:ext>
            </a:extLst>
          </p:cNvPr>
          <p:cNvSpPr txBox="1"/>
          <p:nvPr/>
        </p:nvSpPr>
        <p:spPr>
          <a:xfrm>
            <a:off x="1600200" y="2072550"/>
            <a:ext cx="6400800" cy="3170099"/>
          </a:xfrm>
          <a:prstGeom prst="rect">
            <a:avLst/>
          </a:prstGeom>
          <a:noFill/>
        </p:spPr>
        <p:txBody>
          <a:bodyPr wrap="square" rtlCol="0">
            <a:spAutoFit/>
          </a:bodyPr>
          <a:lstStyle/>
          <a:p>
            <a:pPr algn="ctr"/>
            <a:r>
              <a:rPr lang="en-IN" sz="4000" dirty="0">
                <a:solidFill>
                  <a:srgbClr val="FF0000"/>
                </a:solidFill>
              </a:rPr>
              <a:t>Just let us give thought to</a:t>
            </a:r>
          </a:p>
          <a:p>
            <a:pPr algn="ctr"/>
            <a:r>
              <a:rPr lang="en-IN" sz="4000" dirty="0">
                <a:solidFill>
                  <a:srgbClr val="FF0000"/>
                </a:solidFill>
              </a:rPr>
              <a:t>a Short term Goal </a:t>
            </a:r>
          </a:p>
          <a:p>
            <a:pPr algn="ctr"/>
            <a:r>
              <a:rPr lang="en-IN" sz="4000" dirty="0">
                <a:solidFill>
                  <a:srgbClr val="FF0000"/>
                </a:solidFill>
              </a:rPr>
              <a:t>&amp; </a:t>
            </a:r>
          </a:p>
          <a:p>
            <a:pPr algn="ctr"/>
            <a:r>
              <a:rPr lang="en-IN" sz="4000" dirty="0">
                <a:solidFill>
                  <a:srgbClr val="FF0000"/>
                </a:solidFill>
              </a:rPr>
              <a:t>a Long Term Goal  </a:t>
            </a:r>
          </a:p>
          <a:p>
            <a:pPr algn="ctr"/>
            <a:r>
              <a:rPr lang="en-IN" sz="4000" dirty="0">
                <a:solidFill>
                  <a:srgbClr val="FF0000"/>
                </a:solidFill>
              </a:rPr>
              <a:t>!!!!!!! </a:t>
            </a:r>
          </a:p>
        </p:txBody>
      </p:sp>
      <p:sp>
        <p:nvSpPr>
          <p:cNvPr id="3" name="Cloud 2">
            <a:extLst>
              <a:ext uri="{FF2B5EF4-FFF2-40B4-BE49-F238E27FC236}">
                <a16:creationId xmlns:a16="http://schemas.microsoft.com/office/drawing/2014/main" id="{3CF74FEB-73D0-8654-49B9-62A75C3F3E8A}"/>
              </a:ext>
            </a:extLst>
          </p:cNvPr>
          <p:cNvSpPr/>
          <p:nvPr/>
        </p:nvSpPr>
        <p:spPr>
          <a:xfrm rot="20855492">
            <a:off x="368148" y="459133"/>
            <a:ext cx="8407706" cy="5410200"/>
          </a:xfrm>
          <a:prstGeom prst="cloud">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4000" dirty="0">
              <a:solidFill>
                <a:srgbClr val="FF0000"/>
              </a:solidFill>
              <a:latin typeface="Comic Sans MS" panose="030F0702030302020204" pitchFamily="66" charset="0"/>
            </a:endParaRPr>
          </a:p>
          <a:p>
            <a:pPr algn="ctr"/>
            <a:r>
              <a:rPr lang="en-IN" sz="4000" dirty="0">
                <a:solidFill>
                  <a:srgbClr val="FF0000"/>
                </a:solidFill>
                <a:latin typeface="Comic Sans MS" panose="030F0702030302020204" pitchFamily="66" charset="0"/>
              </a:rPr>
              <a:t>Just think of </a:t>
            </a:r>
          </a:p>
          <a:p>
            <a:pPr algn="ctr"/>
            <a:r>
              <a:rPr lang="en-IN" sz="4000" dirty="0">
                <a:solidFill>
                  <a:srgbClr val="0070C0"/>
                </a:solidFill>
                <a:latin typeface="Comic Sans MS" panose="030F0702030302020204" pitchFamily="66" charset="0"/>
              </a:rPr>
              <a:t>a Short-Term Goal </a:t>
            </a:r>
          </a:p>
          <a:p>
            <a:pPr algn="ctr"/>
            <a:r>
              <a:rPr lang="en-IN" sz="4000" dirty="0">
                <a:solidFill>
                  <a:srgbClr val="FF0000"/>
                </a:solidFill>
                <a:latin typeface="Comic Sans MS" panose="030F0702030302020204" pitchFamily="66" charset="0"/>
              </a:rPr>
              <a:t>&amp; </a:t>
            </a:r>
          </a:p>
          <a:p>
            <a:pPr algn="ctr"/>
            <a:r>
              <a:rPr lang="en-IN" sz="4000" dirty="0">
                <a:solidFill>
                  <a:srgbClr val="0070C0"/>
                </a:solidFill>
                <a:latin typeface="Comic Sans MS" panose="030F0702030302020204" pitchFamily="66" charset="0"/>
              </a:rPr>
              <a:t>a Long-Term Goal  </a:t>
            </a:r>
          </a:p>
          <a:p>
            <a:pPr algn="ctr"/>
            <a:r>
              <a:rPr lang="en-IN" sz="4000" dirty="0">
                <a:solidFill>
                  <a:srgbClr val="0070C0"/>
                </a:solidFill>
                <a:latin typeface="Comic Sans MS" panose="030F0702030302020204" pitchFamily="66" charset="0"/>
              </a:rPr>
              <a:t>!!!!!!! </a:t>
            </a:r>
          </a:p>
          <a:p>
            <a:pPr algn="ctr"/>
            <a:endParaRPr lang="en-IN" sz="18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799768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SCF2615.JPG">
            <a:extLst>
              <a:ext uri="{FF2B5EF4-FFF2-40B4-BE49-F238E27FC236}">
                <a16:creationId xmlns:a16="http://schemas.microsoft.com/office/drawing/2014/main" id="{D46E0065-92EE-D0D9-1718-4A1F9FD10CB1}"/>
              </a:ext>
            </a:extLst>
          </p:cNvPr>
          <p:cNvPicPr>
            <a:picLocks noChangeAspect="1" noChangeArrowheads="1"/>
          </p:cNvPicPr>
          <p:nvPr/>
        </p:nvPicPr>
        <p:blipFill>
          <a:blip r:embed="rId2" cstate="print"/>
          <a:srcRect/>
          <a:stretch>
            <a:fillRect/>
          </a:stretch>
        </p:blipFill>
        <p:spPr bwMode="auto">
          <a:xfrm>
            <a:off x="355600" y="1485900"/>
            <a:ext cx="8559800" cy="56769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AC09ECF-31F3-D8CD-8429-C7D26280546B}"/>
              </a:ext>
            </a:extLst>
          </p:cNvPr>
          <p:cNvSpPr txBox="1"/>
          <p:nvPr/>
        </p:nvSpPr>
        <p:spPr>
          <a:xfrm>
            <a:off x="660400" y="109716"/>
            <a:ext cx="7950200" cy="1261884"/>
          </a:xfrm>
          <a:prstGeom prst="rect">
            <a:avLst/>
          </a:prstGeom>
          <a:noFill/>
        </p:spPr>
        <p:txBody>
          <a:bodyPr wrap="square" rtlCol="0">
            <a:spAutoFit/>
          </a:bodyPr>
          <a:lstStyle/>
          <a:p>
            <a:pPr algn="ctr"/>
            <a:r>
              <a:rPr lang="en-IN" sz="2400" dirty="0">
                <a:solidFill>
                  <a:schemeClr val="accent1">
                    <a:lumMod val="50000"/>
                  </a:schemeClr>
                </a:solidFill>
              </a:rPr>
              <a:t>We had many visitors from India and abroad, </a:t>
            </a:r>
          </a:p>
          <a:p>
            <a:pPr algn="ctr"/>
            <a:r>
              <a:rPr lang="en-IN" sz="2400" dirty="0">
                <a:solidFill>
                  <a:schemeClr val="accent1">
                    <a:lumMod val="50000"/>
                  </a:schemeClr>
                </a:solidFill>
              </a:rPr>
              <a:t>those who are left are all invited at Valsad, Gujarat</a:t>
            </a:r>
            <a:r>
              <a:rPr lang="hi-IN" sz="2000" dirty="0">
                <a:solidFill>
                  <a:schemeClr val="accent1">
                    <a:lumMod val="50000"/>
                  </a:schemeClr>
                </a:solidFill>
              </a:rPr>
              <a:t> </a:t>
            </a:r>
            <a:r>
              <a:rPr lang="hi-IN" sz="2000" b="1" dirty="0">
                <a:solidFill>
                  <a:srgbClr val="0070C0"/>
                </a:solidFill>
              </a:rPr>
              <a:t>              </a:t>
            </a:r>
            <a:r>
              <a:rPr lang="en-IN" sz="2800" b="1" dirty="0">
                <a:solidFill>
                  <a:srgbClr val="FF0000"/>
                </a:solidFill>
              </a:rPr>
              <a:t>- </a:t>
            </a:r>
            <a:r>
              <a:rPr lang="hi-IN" sz="2800" b="1" dirty="0">
                <a:solidFill>
                  <a:srgbClr val="FF0000"/>
                </a:solidFill>
                <a:effectLst/>
                <a:latin typeface="Lato" panose="020B0604020202020204" pitchFamily="34" charset="0"/>
              </a:rPr>
              <a:t>कुछ दिन तो गुजारो गुजरातमे</a:t>
            </a:r>
            <a:endParaRPr lang="en-IN" sz="2000" b="1" dirty="0"/>
          </a:p>
        </p:txBody>
      </p:sp>
    </p:spTree>
    <p:extLst>
      <p:ext uri="{BB962C8B-B14F-4D97-AF65-F5344CB8AC3E}">
        <p14:creationId xmlns:p14="http://schemas.microsoft.com/office/powerpoint/2010/main" val="324666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emia Mukt Bharat - Apps on Google Play"/>
          <p:cNvPicPr>
            <a:picLocks noChangeAspect="1" noChangeArrowheads="1"/>
          </p:cNvPicPr>
          <p:nvPr/>
        </p:nvPicPr>
        <p:blipFill>
          <a:blip r:embed="rId2"/>
          <a:srcRect/>
          <a:stretch>
            <a:fillRect/>
          </a:stretch>
        </p:blipFill>
        <p:spPr bwMode="auto">
          <a:xfrm>
            <a:off x="228600" y="228600"/>
            <a:ext cx="3886199" cy="3886200"/>
          </a:xfrm>
          <a:prstGeom prst="rect">
            <a:avLst/>
          </a:prstGeom>
          <a:noFill/>
        </p:spPr>
      </p:pic>
      <p:sp>
        <p:nvSpPr>
          <p:cNvPr id="5" name="TextBox 4"/>
          <p:cNvSpPr txBox="1"/>
          <p:nvPr/>
        </p:nvSpPr>
        <p:spPr>
          <a:xfrm>
            <a:off x="4536311" y="399871"/>
            <a:ext cx="4419600" cy="4401205"/>
          </a:xfrm>
          <a:prstGeom prst="rect">
            <a:avLst/>
          </a:prstGeom>
          <a:noFill/>
        </p:spPr>
        <p:txBody>
          <a:bodyPr wrap="square" rtlCol="0">
            <a:spAutoFit/>
          </a:bodyPr>
          <a:lstStyle/>
          <a:p>
            <a:r>
              <a:rPr lang="en-US" sz="2800" b="1" dirty="0"/>
              <a:t>Road Map of </a:t>
            </a:r>
          </a:p>
          <a:p>
            <a:r>
              <a:rPr lang="en-US" sz="2800" b="1" dirty="0">
                <a:solidFill>
                  <a:srgbClr val="FF0000"/>
                </a:solidFill>
              </a:rPr>
              <a:t>Anemia </a:t>
            </a:r>
            <a:r>
              <a:rPr lang="en-US" sz="2800" b="1" dirty="0" err="1">
                <a:solidFill>
                  <a:srgbClr val="FF0000"/>
                </a:solidFill>
              </a:rPr>
              <a:t>Mukt</a:t>
            </a:r>
            <a:r>
              <a:rPr lang="en-US" sz="2800" b="1" dirty="0">
                <a:solidFill>
                  <a:srgbClr val="FF0000"/>
                </a:solidFill>
              </a:rPr>
              <a:t> Bharat</a:t>
            </a:r>
          </a:p>
          <a:p>
            <a:r>
              <a:rPr lang="en-US" sz="2800" b="1" dirty="0"/>
              <a:t>goes via……</a:t>
            </a:r>
          </a:p>
          <a:p>
            <a:r>
              <a:rPr lang="en-US" sz="2800" b="1" dirty="0">
                <a:solidFill>
                  <a:srgbClr val="FF0000"/>
                </a:solidFill>
              </a:rPr>
              <a:t>Thalassemia Major </a:t>
            </a:r>
          </a:p>
          <a:p>
            <a:r>
              <a:rPr lang="en-US" sz="2800" b="1" dirty="0"/>
              <a:t>&amp; </a:t>
            </a:r>
          </a:p>
          <a:p>
            <a:r>
              <a:rPr lang="en-US" sz="2800" b="1" dirty="0">
                <a:solidFill>
                  <a:srgbClr val="FF0000"/>
                </a:solidFill>
              </a:rPr>
              <a:t>Sickle Cell Disease </a:t>
            </a:r>
          </a:p>
          <a:p>
            <a:r>
              <a:rPr lang="en-US" sz="2800" b="1" dirty="0" err="1"/>
              <a:t>Mukt</a:t>
            </a:r>
            <a:r>
              <a:rPr lang="en-US" sz="2800" b="1" dirty="0"/>
              <a:t> Bharat</a:t>
            </a:r>
          </a:p>
          <a:p>
            <a:endParaRPr lang="en-US" sz="2800" b="1" dirty="0"/>
          </a:p>
          <a:p>
            <a:r>
              <a:rPr lang="en-US" sz="2800" b="1" dirty="0">
                <a:solidFill>
                  <a:srgbClr val="FF0000"/>
                </a:solidFill>
              </a:rPr>
              <a:t>Both Diseases are PREVENTABLE.</a:t>
            </a:r>
          </a:p>
        </p:txBody>
      </p:sp>
      <p:sp>
        <p:nvSpPr>
          <p:cNvPr id="6" name="Rectangle 5"/>
          <p:cNvSpPr/>
          <p:nvPr/>
        </p:nvSpPr>
        <p:spPr>
          <a:xfrm>
            <a:off x="685800" y="4267200"/>
            <a:ext cx="2784737" cy="461665"/>
          </a:xfrm>
          <a:prstGeom prst="rect">
            <a:avLst/>
          </a:prstGeom>
        </p:spPr>
        <p:txBody>
          <a:bodyPr wrap="none">
            <a:spAutoFit/>
          </a:bodyPr>
          <a:lstStyle/>
          <a:p>
            <a:r>
              <a:rPr lang="en-US" sz="2400" b="1" dirty="0"/>
              <a:t>8th of March 2018</a:t>
            </a:r>
          </a:p>
        </p:txBody>
      </p:sp>
      <p:sp>
        <p:nvSpPr>
          <p:cNvPr id="3" name="TextBox 2">
            <a:extLst>
              <a:ext uri="{FF2B5EF4-FFF2-40B4-BE49-F238E27FC236}">
                <a16:creationId xmlns:a16="http://schemas.microsoft.com/office/drawing/2014/main" id="{99B8C51D-1F1D-78D2-18EE-F0643BF3221E}"/>
              </a:ext>
            </a:extLst>
          </p:cNvPr>
          <p:cNvSpPr txBox="1"/>
          <p:nvPr/>
        </p:nvSpPr>
        <p:spPr>
          <a:xfrm>
            <a:off x="304800" y="4967944"/>
            <a:ext cx="8534400" cy="1200329"/>
          </a:xfrm>
          <a:prstGeom prst="rect">
            <a:avLst/>
          </a:prstGeom>
          <a:noFill/>
        </p:spPr>
        <p:txBody>
          <a:bodyPr wrap="square" rtlCol="0">
            <a:spAutoFit/>
          </a:bodyPr>
          <a:lstStyle/>
          <a:p>
            <a:pPr algn="ctr"/>
            <a:r>
              <a:rPr lang="en-IN" sz="2400" b="1" dirty="0">
                <a:solidFill>
                  <a:srgbClr val="E60000"/>
                </a:solidFill>
              </a:rPr>
              <a:t>We have to take care of patients suffering from DISEASE </a:t>
            </a:r>
          </a:p>
          <a:p>
            <a:pPr algn="ctr"/>
            <a:r>
              <a:rPr lang="en-IN" sz="2400" b="1" dirty="0">
                <a:solidFill>
                  <a:srgbClr val="E60000"/>
                </a:solidFill>
              </a:rPr>
              <a:t>&amp;</a:t>
            </a:r>
          </a:p>
          <a:p>
            <a:pPr algn="ctr"/>
            <a:r>
              <a:rPr lang="en-IN" sz="2400" b="1" dirty="0">
                <a:solidFill>
                  <a:srgbClr val="E60000"/>
                </a:solidFill>
              </a:rPr>
              <a:t>We have to prevent their BIRTH.</a:t>
            </a:r>
          </a:p>
        </p:txBody>
      </p:sp>
      <p:sp>
        <p:nvSpPr>
          <p:cNvPr id="7" name="Footer Placeholder 2">
            <a:extLst>
              <a:ext uri="{FF2B5EF4-FFF2-40B4-BE49-F238E27FC236}">
                <a16:creationId xmlns:a16="http://schemas.microsoft.com/office/drawing/2014/main" id="{DAD2A018-B9AE-3290-2FCE-D0C6628BA9B6}"/>
              </a:ext>
            </a:extLst>
          </p:cNvPr>
          <p:cNvSpPr>
            <a:spLocks noGrp="1"/>
          </p:cNvSpPr>
          <p:nvPr>
            <p:ph type="ftr" sz="quarter" idx="4294967295"/>
          </p:nvPr>
        </p:nvSpPr>
        <p:spPr>
          <a:xfrm>
            <a:off x="0" y="6477000"/>
            <a:ext cx="2692400" cy="152400"/>
          </a:xfrm>
        </p:spPr>
        <p:txBody>
          <a:bodyPr/>
          <a:lstStyle/>
          <a:p>
            <a:pPr>
              <a:defRPr/>
            </a:pPr>
            <a:r>
              <a:rPr lang="gu-IN" sz="1000" dirty="0"/>
              <a:t>Italia et al, Valsad Raktdan Kendra, 2023</a:t>
            </a:r>
            <a:endParaRPr lang="en-US" sz="10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E79EF0-7D13-9F56-BD45-7FA72D236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0040"/>
            <a:ext cx="7772400" cy="6217920"/>
          </a:xfrm>
          <a:prstGeom prst="rect">
            <a:avLst/>
          </a:prstGeom>
        </p:spPr>
      </p:pic>
      <p:pic>
        <p:nvPicPr>
          <p:cNvPr id="4" name="Picture 6" descr="E:\Ritesh\Documents\SCACP Logo-English.jpg">
            <a:extLst>
              <a:ext uri="{FF2B5EF4-FFF2-40B4-BE49-F238E27FC236}">
                <a16:creationId xmlns:a16="http://schemas.microsoft.com/office/drawing/2014/main" id="{67C23282-B4CC-CC9F-A666-C677521181C3}"/>
              </a:ext>
            </a:extLst>
          </p:cNvPr>
          <p:cNvPicPr>
            <a:picLocks noChangeAspect="1" noChangeArrowheads="1"/>
          </p:cNvPicPr>
          <p:nvPr/>
        </p:nvPicPr>
        <p:blipFill>
          <a:blip r:embed="rId3" cstate="print"/>
          <a:srcRect/>
          <a:stretch>
            <a:fillRect/>
          </a:stretch>
        </p:blipFill>
        <p:spPr bwMode="auto">
          <a:xfrm>
            <a:off x="6858000" y="4572000"/>
            <a:ext cx="2129642" cy="2129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0598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AA8A094-BC7C-AC09-DBE0-F3D0B010FED6}"/>
              </a:ext>
            </a:extLst>
          </p:cNvPr>
          <p:cNvSpPr txBox="1">
            <a:spLocks noChangeArrowheads="1"/>
          </p:cNvSpPr>
          <p:nvPr/>
        </p:nvSpPr>
        <p:spPr bwMode="auto">
          <a:xfrm>
            <a:off x="4305300" y="228600"/>
            <a:ext cx="4343400" cy="3825856"/>
          </a:xfrm>
          <a:prstGeom prst="rect">
            <a:avLst/>
          </a:prstGeom>
          <a:noFill/>
          <a:ln w="9525">
            <a:noFill/>
            <a:miter lim="800000"/>
            <a:headEnd/>
            <a:tailEnd/>
          </a:ln>
        </p:spPr>
        <p:txBody>
          <a:bodyPr wrap="square">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30000"/>
              </a:lnSpc>
              <a:spcAft>
                <a:spcPts val="0"/>
              </a:spcAft>
              <a:buFont typeface="Arial" panose="020B0604020202020204" pitchFamily="34" charset="0"/>
              <a:buNone/>
            </a:pPr>
            <a:r>
              <a:rPr lang="en-US" sz="2800" dirty="0">
                <a:solidFill>
                  <a:srgbClr val="0070C0"/>
                </a:solidFill>
                <a:latin typeface="Arial" pitchFamily="34" charset="0"/>
                <a:cs typeface="Arial" pitchFamily="34" charset="0"/>
              </a:rPr>
              <a:t>Our Sicklers are </a:t>
            </a:r>
          </a:p>
          <a:p>
            <a:pPr marL="0" indent="0" algn="ctr" fontAlgn="auto">
              <a:lnSpc>
                <a:spcPct val="130000"/>
              </a:lnSpc>
              <a:spcAft>
                <a:spcPts val="0"/>
              </a:spcAft>
              <a:buFont typeface="Arial" panose="020B0604020202020204" pitchFamily="34" charset="0"/>
              <a:buNone/>
            </a:pPr>
            <a:r>
              <a:rPr lang="en-US" sz="2800" dirty="0">
                <a:solidFill>
                  <a:srgbClr val="0070C0"/>
                </a:solidFill>
                <a:latin typeface="Arial" pitchFamily="34" charset="0"/>
                <a:cs typeface="Arial" pitchFamily="34" charset="0"/>
              </a:rPr>
              <a:t>Born with Pain </a:t>
            </a:r>
          </a:p>
          <a:p>
            <a:pPr marL="0" indent="0" algn="ctr" fontAlgn="auto">
              <a:lnSpc>
                <a:spcPct val="130000"/>
              </a:lnSpc>
              <a:spcAft>
                <a:spcPts val="0"/>
              </a:spcAft>
              <a:buFont typeface="Arial" panose="020B0604020202020204" pitchFamily="34" charset="0"/>
              <a:buNone/>
            </a:pPr>
            <a:r>
              <a:rPr lang="en-US" sz="2800" dirty="0">
                <a:solidFill>
                  <a:srgbClr val="0070C0"/>
                </a:solidFill>
                <a:latin typeface="Arial" pitchFamily="34" charset="0"/>
                <a:cs typeface="Arial" pitchFamily="34" charset="0"/>
              </a:rPr>
              <a:t>Live with Pain </a:t>
            </a:r>
          </a:p>
          <a:p>
            <a:pPr marL="0" indent="0" algn="ctr" fontAlgn="auto">
              <a:lnSpc>
                <a:spcPct val="130000"/>
              </a:lnSpc>
              <a:spcAft>
                <a:spcPts val="0"/>
              </a:spcAft>
              <a:buFont typeface="Arial" panose="020B0604020202020204" pitchFamily="34" charset="0"/>
              <a:buNone/>
            </a:pPr>
            <a:r>
              <a:rPr lang="en-US" sz="2800" dirty="0">
                <a:solidFill>
                  <a:srgbClr val="0070C0"/>
                </a:solidFill>
                <a:latin typeface="Arial" pitchFamily="34" charset="0"/>
                <a:cs typeface="Arial" pitchFamily="34" charset="0"/>
              </a:rPr>
              <a:t>&amp; </a:t>
            </a:r>
          </a:p>
          <a:p>
            <a:pPr marL="0" indent="0" algn="ctr" fontAlgn="auto">
              <a:lnSpc>
                <a:spcPct val="130000"/>
              </a:lnSpc>
              <a:spcAft>
                <a:spcPts val="0"/>
              </a:spcAft>
              <a:buFont typeface="Arial" panose="020B0604020202020204" pitchFamily="34" charset="0"/>
              <a:buNone/>
            </a:pPr>
            <a:r>
              <a:rPr lang="en-US" sz="2800" dirty="0">
                <a:solidFill>
                  <a:srgbClr val="0070C0"/>
                </a:solidFill>
                <a:latin typeface="Arial" pitchFamily="34" charset="0"/>
                <a:cs typeface="Arial" pitchFamily="34" charset="0"/>
              </a:rPr>
              <a:t>Die with Pain.</a:t>
            </a:r>
          </a:p>
          <a:p>
            <a:pPr marL="0" indent="0" algn="ctr" fontAlgn="auto">
              <a:lnSpc>
                <a:spcPct val="130000"/>
              </a:lnSpc>
              <a:spcAft>
                <a:spcPts val="0"/>
              </a:spcAft>
              <a:buFont typeface="Arial" panose="020B0604020202020204" pitchFamily="34" charset="0"/>
              <a:buNone/>
            </a:pPr>
            <a:r>
              <a:rPr lang="en-US" sz="2800" dirty="0">
                <a:solidFill>
                  <a:srgbClr val="0070C0"/>
                </a:solidFill>
                <a:latin typeface="Arial" pitchFamily="34" charset="0"/>
                <a:cs typeface="Arial" pitchFamily="34" charset="0"/>
              </a:rPr>
              <a:t>They hardly Complain.</a:t>
            </a:r>
            <a:endParaRPr lang="en-US" sz="1600" dirty="0">
              <a:solidFill>
                <a:srgbClr val="0070C0"/>
              </a:solidFill>
              <a:latin typeface="Arial" pitchFamily="34" charset="0"/>
              <a:cs typeface="Arial" pitchFamily="34" charset="0"/>
            </a:endParaRPr>
          </a:p>
        </p:txBody>
      </p:sp>
      <p:pic>
        <p:nvPicPr>
          <p:cNvPr id="3" name="Picture 3" descr="Vain-artery SICKLE">
            <a:extLst>
              <a:ext uri="{FF2B5EF4-FFF2-40B4-BE49-F238E27FC236}">
                <a16:creationId xmlns:a16="http://schemas.microsoft.com/office/drawing/2014/main" id="{C977F69E-AE0D-1235-9268-04CAA57DCFAD}"/>
              </a:ext>
            </a:extLst>
          </p:cNvPr>
          <p:cNvPicPr>
            <a:picLocks noChangeAspect="1" noChangeArrowheads="1" noCrop="1"/>
          </p:cNvPicPr>
          <p:nvPr/>
        </p:nvPicPr>
        <p:blipFill>
          <a:blip r:embed="rId2"/>
          <a:srcRect/>
          <a:stretch>
            <a:fillRect/>
          </a:stretch>
        </p:blipFill>
        <p:spPr bwMode="auto">
          <a:xfrm>
            <a:off x="457200" y="2495163"/>
            <a:ext cx="3429000" cy="2457837"/>
          </a:xfrm>
          <a:prstGeom prst="rect">
            <a:avLst/>
          </a:prstGeom>
          <a:ln>
            <a:noFill/>
          </a:ln>
          <a:effectLst>
            <a:outerShdw blurRad="292100" dist="139700" dir="2700000" algn="tl" rotWithShape="0">
              <a:srgbClr val="333333">
                <a:alpha val="65000"/>
              </a:srgbClr>
            </a:outerShdw>
          </a:effectLst>
        </p:spPr>
      </p:pic>
      <p:sp>
        <p:nvSpPr>
          <p:cNvPr id="4" name="Text Box 6">
            <a:extLst>
              <a:ext uri="{FF2B5EF4-FFF2-40B4-BE49-F238E27FC236}">
                <a16:creationId xmlns:a16="http://schemas.microsoft.com/office/drawing/2014/main" id="{F98A520F-240D-55AF-E600-BB1AB071C850}"/>
              </a:ext>
            </a:extLst>
          </p:cNvPr>
          <p:cNvSpPr txBox="1">
            <a:spLocks noChangeArrowheads="1"/>
          </p:cNvSpPr>
          <p:nvPr/>
        </p:nvSpPr>
        <p:spPr bwMode="auto">
          <a:xfrm>
            <a:off x="3962400" y="4114800"/>
            <a:ext cx="5029200" cy="1772793"/>
          </a:xfrm>
          <a:prstGeom prst="rect">
            <a:avLst/>
          </a:prstGeom>
          <a:noFill/>
          <a:ln w="9525">
            <a:noFill/>
            <a:miter lim="800000"/>
            <a:headEnd/>
            <a:tailEnd/>
          </a:ln>
          <a:effectLst/>
        </p:spPr>
        <p:txBody>
          <a:bodyPr wrap="square">
            <a:spAutoFit/>
          </a:bodyPr>
          <a:lstStyle/>
          <a:p>
            <a:pPr algn="ctr">
              <a:lnSpc>
                <a:spcPct val="120000"/>
              </a:lnSpc>
              <a:defRPr/>
            </a:pPr>
            <a:r>
              <a:rPr lang="en-US" sz="3600" dirty="0">
                <a:solidFill>
                  <a:srgbClr val="FF0000"/>
                </a:solidFill>
                <a:cs typeface="Arial" pitchFamily="34" charset="0"/>
              </a:rPr>
              <a:t>Thank you very much </a:t>
            </a:r>
          </a:p>
          <a:p>
            <a:pPr algn="ctr">
              <a:lnSpc>
                <a:spcPct val="120000"/>
              </a:lnSpc>
              <a:defRPr/>
            </a:pPr>
            <a:r>
              <a:rPr lang="en-US" sz="2400" dirty="0">
                <a:solidFill>
                  <a:srgbClr val="FF0000"/>
                </a:solidFill>
                <a:cs typeface="Arial" pitchFamily="34" charset="0"/>
              </a:rPr>
              <a:t>for paying attention to them.</a:t>
            </a:r>
            <a:endParaRPr lang="en-US" sz="3600" u="sng" dirty="0">
              <a:solidFill>
                <a:srgbClr val="FF0000"/>
              </a:solidFill>
              <a:cs typeface="Arial" pitchFamily="34" charset="0"/>
            </a:endParaRPr>
          </a:p>
          <a:p>
            <a:pPr algn="ctr">
              <a:lnSpc>
                <a:spcPct val="120000"/>
              </a:lnSpc>
              <a:defRPr/>
            </a:pPr>
            <a:endParaRPr lang="en-US" sz="700" dirty="0">
              <a:solidFill>
                <a:srgbClr val="FF0000"/>
              </a:solidFill>
              <a:cs typeface="Arial" pitchFamily="34" charset="0"/>
            </a:endParaRPr>
          </a:p>
          <a:p>
            <a:pPr algn="ctr">
              <a:lnSpc>
                <a:spcPct val="120000"/>
              </a:lnSpc>
              <a:defRPr/>
            </a:pPr>
            <a:r>
              <a:rPr lang="en-US" sz="2400" b="1" i="1" dirty="0">
                <a:solidFill>
                  <a:srgbClr val="FF0000"/>
                </a:solidFill>
                <a:cs typeface="Arial" pitchFamily="34" charset="0"/>
              </a:rPr>
              <a:t>            - Dr. Yazdi Italia</a:t>
            </a:r>
          </a:p>
        </p:txBody>
      </p:sp>
    </p:spTree>
    <p:extLst>
      <p:ext uri="{BB962C8B-B14F-4D97-AF65-F5344CB8AC3E}">
        <p14:creationId xmlns:p14="http://schemas.microsoft.com/office/powerpoint/2010/main" val="8985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3B2FB25-E428-D854-75AB-3F58E8C0ECE3}"/>
              </a:ext>
            </a:extLst>
          </p:cNvPr>
          <p:cNvSpPr/>
          <p:nvPr/>
        </p:nvSpPr>
        <p:spPr>
          <a:xfrm>
            <a:off x="647700" y="571959"/>
            <a:ext cx="7848600" cy="6096000"/>
          </a:xfrm>
          <a:prstGeom prst="plaque">
            <a:avLst/>
          </a:prstGeom>
          <a:solidFill>
            <a:srgbClr val="FFEE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endParaRPr lang="en-US" sz="2400" dirty="0">
              <a:solidFill>
                <a:srgbClr val="FF0000"/>
              </a:solidFill>
            </a:endParaRPr>
          </a:p>
          <a:p>
            <a:pPr algn="ctr"/>
            <a:endParaRPr lang="en-US" sz="2400" dirty="0">
              <a:solidFill>
                <a:srgbClr val="FF0000"/>
              </a:solidFill>
            </a:endParaRPr>
          </a:p>
          <a:p>
            <a:pPr algn="ctr"/>
            <a:r>
              <a:rPr lang="en-US" sz="2500" dirty="0">
                <a:solidFill>
                  <a:srgbClr val="FF0000"/>
                </a:solidFill>
              </a:rPr>
              <a:t>India’s past, history, present and India’s future will never be complete without the tribal community. Tribal populations in India share a disproportionate burden of sickle cell disease. We will usher in a social revolution against this disease and bring in </a:t>
            </a:r>
            <a:r>
              <a:rPr lang="en-US" sz="2500" b="1" u="sng" dirty="0">
                <a:solidFill>
                  <a:srgbClr val="FF0000"/>
                </a:solidFill>
              </a:rPr>
              <a:t>the</a:t>
            </a:r>
            <a:r>
              <a:rPr lang="en-US" sz="2500" u="sng" dirty="0">
                <a:solidFill>
                  <a:srgbClr val="FF0000"/>
                </a:solidFill>
              </a:rPr>
              <a:t> </a:t>
            </a:r>
            <a:r>
              <a:rPr lang="en-US" sz="2500" b="1" u="sng" dirty="0">
                <a:solidFill>
                  <a:srgbClr val="FF0000"/>
                </a:solidFill>
              </a:rPr>
              <a:t>most advanced science and technology</a:t>
            </a:r>
            <a:r>
              <a:rPr lang="en-US" sz="2500" b="1" dirty="0">
                <a:solidFill>
                  <a:srgbClr val="FF0000"/>
                </a:solidFill>
              </a:rPr>
              <a:t> </a:t>
            </a:r>
            <a:r>
              <a:rPr lang="en-US" sz="2500" dirty="0">
                <a:solidFill>
                  <a:srgbClr val="FF0000"/>
                </a:solidFill>
              </a:rPr>
              <a:t>to tackle it. We are committed to improve the quality of life of people with sickle cell disease and ensure future generation is safe from it. </a:t>
            </a:r>
          </a:p>
          <a:p>
            <a:pPr algn="ctr"/>
            <a:endParaRPr lang="en-US" sz="1600" dirty="0">
              <a:solidFill>
                <a:srgbClr val="FF0000"/>
              </a:solidFill>
            </a:endParaRPr>
          </a:p>
          <a:p>
            <a:pPr algn="ctr"/>
            <a:r>
              <a:rPr lang="en-US" sz="2500" i="1" dirty="0">
                <a:solidFill>
                  <a:srgbClr val="FF0000"/>
                </a:solidFill>
              </a:rPr>
              <a:t>- </a:t>
            </a:r>
            <a:r>
              <a:rPr lang="en-US" sz="2500" b="1" i="1" dirty="0">
                <a:solidFill>
                  <a:srgbClr val="FF0000"/>
                </a:solidFill>
              </a:rPr>
              <a:t>Hon’ble Prime Minister Shri Narendra Modi</a:t>
            </a:r>
            <a:endParaRPr lang="en-IN" sz="2500" b="1" i="1" dirty="0">
              <a:solidFill>
                <a:srgbClr val="FF0000"/>
              </a:solidFill>
            </a:endParaRPr>
          </a:p>
        </p:txBody>
      </p:sp>
      <p:pic>
        <p:nvPicPr>
          <p:cNvPr id="5" name="Picture 2" descr="Narendra Modi - A political Biography ebook by Andy Marino">
            <a:extLst>
              <a:ext uri="{FF2B5EF4-FFF2-40B4-BE49-F238E27FC236}">
                <a16:creationId xmlns:a16="http://schemas.microsoft.com/office/drawing/2014/main" id="{A2A0520A-C194-610C-B64F-5049F28572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595" b="13483"/>
          <a:stretch/>
        </p:blipFill>
        <p:spPr bwMode="auto">
          <a:xfrm>
            <a:off x="3694509" y="141811"/>
            <a:ext cx="1754981" cy="1670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6C71658-4208-77F1-9BBE-EE54FEC76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0"/>
            <a:ext cx="1084851" cy="106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454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972529">
            <a:off x="-284300" y="2344462"/>
            <a:ext cx="8990388" cy="769441"/>
          </a:xfrm>
          <a:prstGeom prst="rect">
            <a:avLst/>
          </a:prstGeom>
          <a:noFill/>
        </p:spPr>
        <p:txBody>
          <a:bodyPr wrap="square" rtlCol="0">
            <a:spAutoFit/>
          </a:bodyPr>
          <a:lstStyle/>
          <a:p>
            <a:r>
              <a:rPr lang="en-US" sz="2400" dirty="0">
                <a:solidFill>
                  <a:srgbClr val="002060"/>
                </a:solidFill>
              </a:rPr>
              <a:t>A   journey   </a:t>
            </a:r>
            <a:r>
              <a:rPr lang="en-US" sz="2400">
                <a:solidFill>
                  <a:srgbClr val="002060"/>
                </a:solidFill>
              </a:rPr>
              <a:t>of   </a:t>
            </a:r>
            <a:r>
              <a:rPr lang="en-US" sz="2400" b="1">
                <a:solidFill>
                  <a:srgbClr val="FF0000"/>
                </a:solidFill>
              </a:rPr>
              <a:t>46</a:t>
            </a:r>
            <a:r>
              <a:rPr lang="en-US" sz="2400">
                <a:solidFill>
                  <a:srgbClr val="002060"/>
                </a:solidFill>
              </a:rPr>
              <a:t>  </a:t>
            </a:r>
            <a:r>
              <a:rPr lang="en-US" sz="2400" dirty="0">
                <a:solidFill>
                  <a:srgbClr val="002060"/>
                </a:solidFill>
              </a:rPr>
              <a:t>years from  </a:t>
            </a:r>
            <a:r>
              <a:rPr lang="en-US" sz="3200" dirty="0">
                <a:solidFill>
                  <a:srgbClr val="FF0000"/>
                </a:solidFill>
              </a:rPr>
              <a:t>1978</a:t>
            </a:r>
            <a:r>
              <a:rPr lang="en-US" sz="2800" dirty="0"/>
              <a:t>   </a:t>
            </a:r>
            <a:r>
              <a:rPr lang="en-US" sz="2800" dirty="0">
                <a:solidFill>
                  <a:srgbClr val="002060"/>
                </a:solidFill>
              </a:rPr>
              <a:t>to</a:t>
            </a:r>
            <a:r>
              <a:rPr lang="en-US" sz="2800" dirty="0"/>
              <a:t>   </a:t>
            </a:r>
            <a:r>
              <a:rPr lang="en-US" sz="4400" dirty="0">
                <a:solidFill>
                  <a:srgbClr val="FF0000"/>
                </a:solidFill>
              </a:rPr>
              <a:t>2024</a:t>
            </a:r>
            <a:endParaRPr lang="en-IN" sz="4400" dirty="0">
              <a:solidFill>
                <a:srgbClr val="FF0000"/>
              </a:solidFill>
            </a:endParaRPr>
          </a:p>
        </p:txBody>
      </p:sp>
      <p:sp>
        <p:nvSpPr>
          <p:cNvPr id="3" name="TextBox 2"/>
          <p:cNvSpPr txBox="1"/>
          <p:nvPr/>
        </p:nvSpPr>
        <p:spPr>
          <a:xfrm>
            <a:off x="1447800" y="165999"/>
            <a:ext cx="6553200" cy="584775"/>
          </a:xfrm>
          <a:prstGeom prst="rect">
            <a:avLst/>
          </a:prstGeom>
          <a:noFill/>
        </p:spPr>
        <p:txBody>
          <a:bodyPr wrap="square" rtlCol="0">
            <a:spAutoFit/>
          </a:bodyPr>
          <a:lstStyle/>
          <a:p>
            <a:pPr algn="ctr"/>
            <a:r>
              <a:rPr lang="en-US" sz="3100" dirty="0">
                <a:solidFill>
                  <a:srgbClr val="FF0000"/>
                </a:solidFill>
              </a:rPr>
              <a:t>Sickle Cell Anemia – Gujarat Model</a:t>
            </a:r>
          </a:p>
        </p:txBody>
      </p:sp>
      <p:sp>
        <p:nvSpPr>
          <p:cNvPr id="6" name="TextBox 5"/>
          <p:cNvSpPr txBox="1"/>
          <p:nvPr/>
        </p:nvSpPr>
        <p:spPr>
          <a:xfrm>
            <a:off x="88602" y="5319905"/>
            <a:ext cx="1981200" cy="701731"/>
          </a:xfrm>
          <a:prstGeom prst="rect">
            <a:avLst/>
          </a:prstGeom>
          <a:noFill/>
        </p:spPr>
        <p:txBody>
          <a:bodyPr wrap="square" rtlCol="0">
            <a:spAutoFit/>
          </a:bodyPr>
          <a:lstStyle/>
          <a:p>
            <a:pPr marL="342900" indent="-342900" eaLnBrk="1" hangingPunct="1">
              <a:spcBef>
                <a:spcPct val="20000"/>
              </a:spcBef>
              <a:buClr>
                <a:schemeClr val="hlink"/>
              </a:buClr>
              <a:buSzPct val="70000"/>
              <a:buFont typeface="Wingdings" pitchFamily="2" charset="2"/>
              <a:buChar char="n"/>
              <a:defRPr/>
            </a:pPr>
            <a:r>
              <a:rPr lang="en-US" dirty="0">
                <a:solidFill>
                  <a:srgbClr val="002060"/>
                </a:solidFill>
                <a:cs typeface="Arial" pitchFamily="34" charset="0"/>
              </a:rPr>
              <a:t>1910 :  </a:t>
            </a:r>
          </a:p>
          <a:p>
            <a:pPr marL="342900" indent="-342900" eaLnBrk="1" hangingPunct="1">
              <a:spcBef>
                <a:spcPct val="20000"/>
              </a:spcBef>
              <a:buClr>
                <a:schemeClr val="hlink"/>
              </a:buClr>
              <a:buSzPct val="70000"/>
              <a:buFont typeface="Wingdings" pitchFamily="2" charset="2"/>
              <a:buChar char="n"/>
              <a:defRPr/>
            </a:pPr>
            <a:r>
              <a:rPr lang="en-US" dirty="0">
                <a:solidFill>
                  <a:srgbClr val="002060"/>
                </a:solidFill>
                <a:cs typeface="Arial" pitchFamily="34" charset="0"/>
              </a:rPr>
              <a:t>James </a:t>
            </a:r>
            <a:r>
              <a:rPr lang="en-US" dirty="0" err="1">
                <a:solidFill>
                  <a:srgbClr val="002060"/>
                </a:solidFill>
                <a:cs typeface="Arial" pitchFamily="34" charset="0"/>
              </a:rPr>
              <a:t>Heric</a:t>
            </a:r>
            <a:endParaRPr lang="en-IN" dirty="0"/>
          </a:p>
        </p:txBody>
      </p:sp>
      <p:sp>
        <p:nvSpPr>
          <p:cNvPr id="7" name="TextBox 6"/>
          <p:cNvSpPr txBox="1"/>
          <p:nvPr/>
        </p:nvSpPr>
        <p:spPr>
          <a:xfrm>
            <a:off x="3181631" y="4102290"/>
            <a:ext cx="3867315" cy="1095685"/>
          </a:xfrm>
          <a:prstGeom prst="rect">
            <a:avLst/>
          </a:prstGeom>
          <a:noFill/>
        </p:spPr>
        <p:txBody>
          <a:bodyPr wrap="square" rtlCol="0">
            <a:spAutoFit/>
          </a:bodyPr>
          <a:lstStyle/>
          <a:p>
            <a:pPr marL="342900" lvl="0" indent="-342900">
              <a:spcBef>
                <a:spcPct val="20000"/>
              </a:spcBef>
              <a:buClr>
                <a:schemeClr val="hlink"/>
              </a:buClr>
              <a:buSzPct val="120000"/>
              <a:buFont typeface="Wingdings" pitchFamily="2" charset="2"/>
              <a:buChar char="§"/>
            </a:pPr>
            <a:r>
              <a:rPr lang="en-US" sz="2200" dirty="0">
                <a:solidFill>
                  <a:srgbClr val="FF0000"/>
                </a:solidFill>
                <a:ea typeface="Arial Unicode MS" pitchFamily="34" charset="-128"/>
                <a:cs typeface="Times New Roman" pitchFamily="18" charset="0"/>
              </a:rPr>
              <a:t>1978 </a:t>
            </a:r>
            <a:r>
              <a:rPr lang="en-US" sz="2200" dirty="0">
                <a:solidFill>
                  <a:srgbClr val="002060"/>
                </a:solidFill>
                <a:ea typeface="Arial Unicode MS" pitchFamily="34" charset="-128"/>
                <a:cs typeface="Times New Roman" pitchFamily="18" charset="0"/>
              </a:rPr>
              <a:t> </a:t>
            </a:r>
          </a:p>
          <a:p>
            <a:pPr lvl="0" indent="15875">
              <a:spcBef>
                <a:spcPct val="20000"/>
              </a:spcBef>
              <a:buClr>
                <a:schemeClr val="hlink"/>
              </a:buClr>
              <a:buSzPct val="125000"/>
              <a:buFont typeface="Wingdings" pitchFamily="2" charset="2"/>
              <a:buChar char="§"/>
            </a:pPr>
            <a:r>
              <a:rPr lang="en-US" dirty="0">
                <a:solidFill>
                  <a:srgbClr val="002060"/>
                </a:solidFill>
                <a:ea typeface="Arial Unicode MS" pitchFamily="34" charset="-128"/>
                <a:cs typeface="Times New Roman" pitchFamily="18" charset="0"/>
              </a:rPr>
              <a:t>   </a:t>
            </a:r>
            <a:r>
              <a:rPr lang="en-US" b="1" dirty="0">
                <a:solidFill>
                  <a:srgbClr val="002060"/>
                </a:solidFill>
                <a:ea typeface="Arial Unicode MS" pitchFamily="34" charset="-128"/>
                <a:cs typeface="Times New Roman" pitchFamily="18" charset="0"/>
              </a:rPr>
              <a:t>Italia, </a:t>
            </a:r>
            <a:r>
              <a:rPr lang="en-US" b="1" dirty="0">
                <a:solidFill>
                  <a:srgbClr val="002060"/>
                </a:solidFill>
              </a:rPr>
              <a:t> identified / diagnosed </a:t>
            </a:r>
            <a:endParaRPr lang="en-US" b="1" dirty="0">
              <a:solidFill>
                <a:srgbClr val="002060"/>
              </a:solidFill>
              <a:ea typeface="Arial Unicode MS" pitchFamily="34" charset="-128"/>
              <a:cs typeface="Times New Roman" pitchFamily="18" charset="0"/>
            </a:endParaRPr>
          </a:p>
          <a:p>
            <a:pPr lvl="0" indent="15875">
              <a:spcBef>
                <a:spcPct val="20000"/>
              </a:spcBef>
              <a:buClr>
                <a:schemeClr val="hlink"/>
              </a:buClr>
              <a:buSzPct val="70000"/>
            </a:pPr>
            <a:r>
              <a:rPr lang="en-US" b="1" dirty="0">
                <a:solidFill>
                  <a:srgbClr val="002060"/>
                </a:solidFill>
              </a:rPr>
              <a:t>     SCD patient at Valsad, Gujarat.</a:t>
            </a:r>
          </a:p>
        </p:txBody>
      </p:sp>
      <p:sp>
        <p:nvSpPr>
          <p:cNvPr id="8" name="Rectangle 7"/>
          <p:cNvSpPr/>
          <p:nvPr/>
        </p:nvSpPr>
        <p:spPr>
          <a:xfrm>
            <a:off x="1344792" y="4966959"/>
            <a:ext cx="2895600" cy="769441"/>
          </a:xfrm>
          <a:prstGeom prst="rect">
            <a:avLst/>
          </a:prstGeom>
        </p:spPr>
        <p:txBody>
          <a:bodyPr wrap="square">
            <a:spAutoFit/>
          </a:bodyPr>
          <a:lstStyle/>
          <a:p>
            <a:pPr marL="342900" indent="-342900" eaLnBrk="1" hangingPunct="1">
              <a:spcBef>
                <a:spcPct val="20000"/>
              </a:spcBef>
              <a:buClr>
                <a:schemeClr val="hlink"/>
              </a:buClr>
              <a:buSzPct val="70000"/>
              <a:buFont typeface="Wingdings" pitchFamily="2" charset="2"/>
              <a:buChar char="n"/>
              <a:defRPr/>
            </a:pPr>
            <a:r>
              <a:rPr lang="en-US" sz="2000" dirty="0">
                <a:solidFill>
                  <a:srgbClr val="002060"/>
                </a:solidFill>
                <a:ea typeface="Arial Unicode MS" pitchFamily="34" charset="-128"/>
                <a:cs typeface="Arial" pitchFamily="34" charset="0"/>
              </a:rPr>
              <a:t>1952  :  </a:t>
            </a:r>
          </a:p>
          <a:p>
            <a:pPr marL="342900" indent="-342900" eaLnBrk="1" hangingPunct="1">
              <a:spcBef>
                <a:spcPct val="20000"/>
              </a:spcBef>
              <a:buClr>
                <a:schemeClr val="hlink"/>
              </a:buClr>
              <a:buSzPct val="70000"/>
              <a:buFont typeface="Wingdings" pitchFamily="2" charset="2"/>
              <a:buChar char="n"/>
              <a:defRPr/>
            </a:pPr>
            <a:r>
              <a:rPr lang="en-US" sz="2000" dirty="0">
                <a:solidFill>
                  <a:srgbClr val="002060"/>
                </a:solidFill>
                <a:ea typeface="Arial Unicode MS" pitchFamily="34" charset="-128"/>
                <a:cs typeface="Arial" pitchFamily="34" charset="0"/>
              </a:rPr>
              <a:t>Lehmann &amp; </a:t>
            </a:r>
            <a:r>
              <a:rPr lang="en-US" sz="2000" dirty="0" err="1">
                <a:solidFill>
                  <a:srgbClr val="002060"/>
                </a:solidFill>
                <a:ea typeface="Arial Unicode MS" pitchFamily="34" charset="-128"/>
                <a:cs typeface="Arial" pitchFamily="34" charset="0"/>
              </a:rPr>
              <a:t>Cutbush</a:t>
            </a:r>
            <a:endParaRPr lang="en-US" sz="2000" dirty="0">
              <a:solidFill>
                <a:srgbClr val="002060"/>
              </a:solidFill>
            </a:endParaRPr>
          </a:p>
        </p:txBody>
      </p:sp>
      <p:cxnSp>
        <p:nvCxnSpPr>
          <p:cNvPr id="10" name="Straight Arrow Connector 9"/>
          <p:cNvCxnSpPr>
            <a:cxnSpLocks/>
          </p:cNvCxnSpPr>
          <p:nvPr/>
        </p:nvCxnSpPr>
        <p:spPr>
          <a:xfrm flipV="1">
            <a:off x="228600" y="1219200"/>
            <a:ext cx="7652371" cy="4067723"/>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14912" y="3026699"/>
            <a:ext cx="3048000" cy="1594283"/>
          </a:xfrm>
          <a:prstGeom prst="rect">
            <a:avLst/>
          </a:prstGeom>
          <a:noFill/>
        </p:spPr>
        <p:txBody>
          <a:bodyPr wrap="square" rtlCol="0">
            <a:spAutoFit/>
          </a:bodyPr>
          <a:lstStyle/>
          <a:p>
            <a:pPr marL="342900" lvl="0" indent="-342900">
              <a:spcBef>
                <a:spcPct val="20000"/>
              </a:spcBef>
              <a:buClr>
                <a:schemeClr val="hlink"/>
              </a:buClr>
              <a:buSzPct val="120000"/>
              <a:buFont typeface="Wingdings" pitchFamily="2" charset="2"/>
              <a:buChar char="§"/>
            </a:pPr>
            <a:r>
              <a:rPr lang="en-US" sz="2200" dirty="0">
                <a:solidFill>
                  <a:srgbClr val="002060"/>
                </a:solidFill>
                <a:ea typeface="Arial Unicode MS" pitchFamily="34" charset="-128"/>
                <a:cs typeface="Times New Roman" pitchFamily="18" charset="0"/>
              </a:rPr>
              <a:t>2006 </a:t>
            </a:r>
          </a:p>
          <a:p>
            <a:pPr marL="342900" lvl="0" indent="-342900">
              <a:spcBef>
                <a:spcPct val="20000"/>
              </a:spcBef>
              <a:buClr>
                <a:schemeClr val="hlink"/>
              </a:buClr>
              <a:buSzPct val="120000"/>
              <a:buFont typeface="Wingdings" pitchFamily="2" charset="2"/>
              <a:buChar char="§"/>
            </a:pPr>
            <a:r>
              <a:rPr lang="en-US" b="1" dirty="0">
                <a:solidFill>
                  <a:srgbClr val="FF0000"/>
                </a:solidFill>
                <a:ea typeface="Arial Unicode MS" pitchFamily="34" charset="-128"/>
                <a:cs typeface="Arial" pitchFamily="34" charset="0"/>
              </a:rPr>
              <a:t>Sickle Cell Anemia Control Program initiated in the State of Gujarat</a:t>
            </a:r>
            <a:endParaRPr lang="en-US" dirty="0">
              <a:solidFill>
                <a:srgbClr val="FF0000"/>
              </a:solidFill>
              <a:cs typeface="Arial" pitchFamily="34" charset="0"/>
            </a:endParaRPr>
          </a:p>
        </p:txBody>
      </p:sp>
      <p:sp>
        <p:nvSpPr>
          <p:cNvPr id="12" name="TextBox 11"/>
          <p:cNvSpPr txBox="1"/>
          <p:nvPr/>
        </p:nvSpPr>
        <p:spPr>
          <a:xfrm>
            <a:off x="7315200" y="1490008"/>
            <a:ext cx="1828800" cy="2456057"/>
          </a:xfrm>
          <a:prstGeom prst="rect">
            <a:avLst/>
          </a:prstGeom>
          <a:noFill/>
        </p:spPr>
        <p:txBody>
          <a:bodyPr wrap="square" rtlCol="0">
            <a:spAutoFit/>
          </a:bodyPr>
          <a:lstStyle/>
          <a:p>
            <a:pPr marL="342900" lvl="0" indent="-342900">
              <a:spcBef>
                <a:spcPct val="20000"/>
              </a:spcBef>
              <a:buClr>
                <a:schemeClr val="hlink"/>
              </a:buClr>
              <a:buSzPct val="120000"/>
              <a:buFont typeface="Wingdings" pitchFamily="2" charset="2"/>
              <a:buChar char="§"/>
            </a:pPr>
            <a:r>
              <a:rPr lang="en-US" sz="2200" dirty="0">
                <a:solidFill>
                  <a:srgbClr val="FF0000"/>
                </a:solidFill>
                <a:ea typeface="Arial Unicode MS" pitchFamily="34" charset="-128"/>
                <a:cs typeface="Times New Roman" pitchFamily="18" charset="0"/>
              </a:rPr>
              <a:t>2023 </a:t>
            </a:r>
          </a:p>
          <a:p>
            <a:pPr marL="342900" lvl="0" indent="-342900">
              <a:spcBef>
                <a:spcPct val="20000"/>
              </a:spcBef>
              <a:buClr>
                <a:schemeClr val="hlink"/>
              </a:buClr>
              <a:buSzPct val="120000"/>
              <a:buFont typeface="Wingdings" pitchFamily="2" charset="2"/>
              <a:buChar char="§"/>
            </a:pPr>
            <a:r>
              <a:rPr lang="en-US" b="1" dirty="0">
                <a:solidFill>
                  <a:srgbClr val="FF0000"/>
                </a:solidFill>
                <a:ea typeface="Arial Unicode MS" pitchFamily="34" charset="-128"/>
                <a:cs typeface="Arial" pitchFamily="34" charset="0"/>
              </a:rPr>
              <a:t>National Sickle Cell Anemia Elimination Mission by 2047 was launched</a:t>
            </a:r>
            <a:endParaRPr lang="en-US" sz="2000" b="1" dirty="0">
              <a:solidFill>
                <a:srgbClr val="FF0000"/>
              </a:solidFill>
              <a:cs typeface="Arial" pitchFamily="34" charset="0"/>
            </a:endParaRPr>
          </a:p>
        </p:txBody>
      </p:sp>
      <p:sp>
        <p:nvSpPr>
          <p:cNvPr id="13" name="Rectangle 12"/>
          <p:cNvSpPr/>
          <p:nvPr/>
        </p:nvSpPr>
        <p:spPr>
          <a:xfrm rot="19851875">
            <a:off x="302432" y="2338935"/>
            <a:ext cx="6893927" cy="430887"/>
          </a:xfrm>
          <a:prstGeom prst="rect">
            <a:avLst/>
          </a:prstGeom>
        </p:spPr>
        <p:txBody>
          <a:bodyPr wrap="square">
            <a:spAutoFit/>
          </a:bodyPr>
          <a:lstStyle/>
          <a:p>
            <a:r>
              <a:rPr lang="en-US" sz="2200" b="1" dirty="0">
                <a:solidFill>
                  <a:srgbClr val="FF0000"/>
                </a:solidFill>
                <a:cs typeface="Arial" pitchFamily="34" charset="0"/>
              </a:rPr>
              <a:t>Transforming Projects Into Programmatic Mode. </a:t>
            </a:r>
            <a:endParaRPr lang="en-IN" sz="2200" dirty="0">
              <a:solidFill>
                <a:srgbClr val="FF0000"/>
              </a:solidFill>
            </a:endParaRPr>
          </a:p>
        </p:txBody>
      </p:sp>
      <p:sp>
        <p:nvSpPr>
          <p:cNvPr id="4" name="TextBox 3">
            <a:extLst>
              <a:ext uri="{FF2B5EF4-FFF2-40B4-BE49-F238E27FC236}">
                <a16:creationId xmlns:a16="http://schemas.microsoft.com/office/drawing/2014/main" id="{6B1ACFDF-AE24-81BE-814A-3254B903633A}"/>
              </a:ext>
            </a:extLst>
          </p:cNvPr>
          <p:cNvSpPr txBox="1"/>
          <p:nvPr/>
        </p:nvSpPr>
        <p:spPr>
          <a:xfrm>
            <a:off x="183591" y="1296929"/>
            <a:ext cx="2819400" cy="1754326"/>
          </a:xfrm>
          <a:prstGeom prst="rect">
            <a:avLst/>
          </a:prstGeom>
          <a:noFill/>
        </p:spPr>
        <p:txBody>
          <a:bodyPr wrap="square" rtlCol="0">
            <a:spAutoFit/>
          </a:bodyPr>
          <a:lstStyle/>
          <a:p>
            <a:r>
              <a:rPr lang="en-US" dirty="0">
                <a:solidFill>
                  <a:srgbClr val="002060"/>
                </a:solidFill>
              </a:rPr>
              <a:t>As a nodal agency, Valsad Raktdan Kendra played a crucial role in designing and implementing the program in Gujarat State.</a:t>
            </a:r>
            <a:endParaRPr lang="en-IN" dirty="0">
              <a:solidFill>
                <a:srgbClr val="002060"/>
              </a:solidFill>
            </a:endParaRPr>
          </a:p>
        </p:txBody>
      </p:sp>
      <p:pic>
        <p:nvPicPr>
          <p:cNvPr id="5" name="Picture 2" descr="https://ars.els-cdn.com/content/image/1-s2.0-S0887796306000356-gr1.jpg">
            <a:extLst>
              <a:ext uri="{FF2B5EF4-FFF2-40B4-BE49-F238E27FC236}">
                <a16:creationId xmlns:a16="http://schemas.microsoft.com/office/drawing/2014/main" id="{04D58052-55D2-E8F3-0651-E800A22342A0}"/>
              </a:ext>
            </a:extLst>
          </p:cNvPr>
          <p:cNvPicPr>
            <a:picLocks noChangeAspect="1" noChangeArrowheads="1"/>
          </p:cNvPicPr>
          <p:nvPr/>
        </p:nvPicPr>
        <p:blipFill>
          <a:blip r:embed="rId2"/>
          <a:srcRect/>
          <a:stretch>
            <a:fillRect/>
          </a:stretch>
        </p:blipFill>
        <p:spPr bwMode="auto">
          <a:xfrm>
            <a:off x="3283694" y="5715788"/>
            <a:ext cx="609600" cy="753999"/>
          </a:xfrm>
          <a:prstGeom prst="rect">
            <a:avLst/>
          </a:prstGeom>
          <a:ln>
            <a:noFill/>
          </a:ln>
          <a:effectLst>
            <a:outerShdw blurRad="292100" dist="139700" dir="2700000" algn="tl" rotWithShape="0">
              <a:srgbClr val="333333">
                <a:alpha val="65000"/>
              </a:srgbClr>
            </a:outerShdw>
          </a:effectLst>
        </p:spPr>
      </p:pic>
      <p:pic>
        <p:nvPicPr>
          <p:cNvPr id="9" name="Picture 3">
            <a:extLst>
              <a:ext uri="{FF2B5EF4-FFF2-40B4-BE49-F238E27FC236}">
                <a16:creationId xmlns:a16="http://schemas.microsoft.com/office/drawing/2014/main" id="{EC675B5F-3BF8-C478-CEB2-AB7422A7832E}"/>
              </a:ext>
            </a:extLst>
          </p:cNvPr>
          <p:cNvPicPr>
            <a:picLocks noChangeAspect="1" noChangeArrowheads="1"/>
          </p:cNvPicPr>
          <p:nvPr/>
        </p:nvPicPr>
        <p:blipFill>
          <a:blip r:embed="rId3"/>
          <a:srcRect l="17680" t="8633" r="7182" b="28468"/>
          <a:stretch>
            <a:fillRect/>
          </a:stretch>
        </p:blipFill>
        <p:spPr bwMode="auto">
          <a:xfrm>
            <a:off x="2128381" y="5707787"/>
            <a:ext cx="592667" cy="762000"/>
          </a:xfrm>
          <a:prstGeom prst="rect">
            <a:avLst/>
          </a:prstGeom>
          <a:ln>
            <a:noFill/>
          </a:ln>
          <a:effectLst>
            <a:outerShdw blurRad="292100" dist="139700" dir="2700000" algn="tl" rotWithShape="0">
              <a:srgbClr val="333333">
                <a:alpha val="65000"/>
              </a:srgbClr>
            </a:outerShdw>
          </a:effectLst>
        </p:spPr>
      </p:pic>
      <p:pic>
        <p:nvPicPr>
          <p:cNvPr id="14" name="Picture 4">
            <a:extLst>
              <a:ext uri="{FF2B5EF4-FFF2-40B4-BE49-F238E27FC236}">
                <a16:creationId xmlns:a16="http://schemas.microsoft.com/office/drawing/2014/main" id="{5456BCF0-E6B4-8DE4-CB53-FC5251F2A36C}"/>
              </a:ext>
            </a:extLst>
          </p:cNvPr>
          <p:cNvPicPr>
            <a:picLocks noChangeAspect="1" noChangeArrowheads="1"/>
          </p:cNvPicPr>
          <p:nvPr/>
        </p:nvPicPr>
        <p:blipFill>
          <a:blip r:embed="rId4"/>
          <a:srcRect b="24107"/>
          <a:stretch>
            <a:fillRect/>
          </a:stretch>
        </p:blipFill>
        <p:spPr bwMode="auto">
          <a:xfrm>
            <a:off x="545802" y="6055219"/>
            <a:ext cx="533400" cy="701730"/>
          </a:xfrm>
          <a:prstGeom prst="rect">
            <a:avLst/>
          </a:prstGeom>
          <a:noFill/>
          <a:ln w="9525">
            <a:noFill/>
            <a:miter lim="800000"/>
            <a:headEnd/>
            <a:tailEnd/>
          </a:ln>
          <a:effectLst/>
        </p:spPr>
      </p:pic>
      <p:pic>
        <p:nvPicPr>
          <p:cNvPr id="15" name="Picture 14" descr="C:\Users\SERVER\Pictures\Dr. Yazdi Italia.JPG">
            <a:extLst>
              <a:ext uri="{FF2B5EF4-FFF2-40B4-BE49-F238E27FC236}">
                <a16:creationId xmlns:a16="http://schemas.microsoft.com/office/drawing/2014/main" id="{E222E69A-E333-E70E-AD89-2EDE1CE79AA4}"/>
              </a:ext>
            </a:extLst>
          </p:cNvPr>
          <p:cNvPicPr/>
          <p:nvPr/>
        </p:nvPicPr>
        <p:blipFill>
          <a:blip r:embed="rId5" cstate="print"/>
          <a:srcRect b="8778"/>
          <a:stretch>
            <a:fillRect/>
          </a:stretch>
        </p:blipFill>
        <p:spPr bwMode="auto">
          <a:xfrm>
            <a:off x="4505688" y="5297563"/>
            <a:ext cx="609600" cy="709499"/>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27C9B6D2-DE59-AE3E-5C5A-5774B5FBAF70}"/>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l="45581" r="195"/>
          <a:stretch/>
        </p:blipFill>
        <p:spPr bwMode="auto">
          <a:xfrm>
            <a:off x="7924800" y="-30858"/>
            <a:ext cx="1245890" cy="140245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E769263F-4412-AE53-CCF7-AC83EF3B70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H="1" flipV="1">
            <a:off x="11828" y="-10290"/>
            <a:ext cx="1243698" cy="1223004"/>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202427D7-14AF-7780-9550-10E530726D13}"/>
              </a:ext>
            </a:extLst>
          </p:cNvPr>
          <p:cNvSpPr txBox="1"/>
          <p:nvPr/>
        </p:nvSpPr>
        <p:spPr>
          <a:xfrm>
            <a:off x="5757635" y="2300102"/>
            <a:ext cx="2005277" cy="1261884"/>
          </a:xfrm>
          <a:prstGeom prst="rect">
            <a:avLst/>
          </a:prstGeom>
          <a:noFill/>
        </p:spPr>
        <p:txBody>
          <a:bodyPr wrap="square" rtlCol="0">
            <a:spAutoFit/>
          </a:bodyPr>
          <a:lstStyle/>
          <a:p>
            <a:pPr marL="698500" indent="-342900" algn="l">
              <a:lnSpc>
                <a:spcPct val="100000"/>
              </a:lnSpc>
              <a:spcBef>
                <a:spcPts val="0"/>
              </a:spcBef>
              <a:buFont typeface="Wingdings" panose="05000000000000000000" pitchFamily="2" charset="2"/>
              <a:buChar char="§"/>
              <a:tabLst>
                <a:tab pos="2244725" algn="l"/>
              </a:tabLst>
            </a:pPr>
            <a:r>
              <a:rPr lang="en-US" sz="2200" dirty="0">
                <a:solidFill>
                  <a:schemeClr val="tx2"/>
                </a:solidFill>
                <a:effectLst/>
                <a:ea typeface="Calibri" panose="020F0502020204030204" pitchFamily="34" charset="0"/>
                <a:cs typeface="Arial" panose="020B0604020202020204" pitchFamily="34" charset="0"/>
              </a:rPr>
              <a:t>2016</a:t>
            </a:r>
            <a:endParaRPr lang="en-US" sz="2200" dirty="0">
              <a:solidFill>
                <a:schemeClr val="tx2"/>
              </a:solidFill>
              <a:ea typeface="Calibri" panose="020F0502020204030204" pitchFamily="34" charset="0"/>
              <a:cs typeface="Arial" panose="020B0604020202020204" pitchFamily="34" charset="0"/>
            </a:endParaRPr>
          </a:p>
          <a:p>
            <a:pPr marL="641350" indent="-285750" algn="l">
              <a:lnSpc>
                <a:spcPct val="100000"/>
              </a:lnSpc>
              <a:spcBef>
                <a:spcPts val="0"/>
              </a:spcBef>
              <a:buFont typeface="Wingdings" panose="05000000000000000000" pitchFamily="2" charset="2"/>
              <a:buChar char="§"/>
              <a:tabLst>
                <a:tab pos="2244725" algn="l"/>
              </a:tabLst>
            </a:pPr>
            <a:r>
              <a:rPr lang="en-US" b="1" dirty="0">
                <a:solidFill>
                  <a:srgbClr val="0070C0"/>
                </a:solidFill>
                <a:effectLst/>
                <a:ea typeface="Calibri" panose="020F0502020204030204" pitchFamily="34" charset="0"/>
                <a:cs typeface="Arial" panose="020B0604020202020204" pitchFamily="34" charset="0"/>
              </a:rPr>
              <a:t>SCD Included in NHM</a:t>
            </a:r>
          </a:p>
        </p:txBody>
      </p:sp>
    </p:spTree>
    <p:extLst>
      <p:ext uri="{BB962C8B-B14F-4D97-AF65-F5344CB8AC3E}">
        <p14:creationId xmlns:p14="http://schemas.microsoft.com/office/powerpoint/2010/main" val="27848080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havesh P\Raipur Papers and Images\Images Sickle Raipur\Dr Serjeant Vishal Photo july 06\PICT1344.JPG">
            <a:extLst>
              <a:ext uri="{FF2B5EF4-FFF2-40B4-BE49-F238E27FC236}">
                <a16:creationId xmlns:a16="http://schemas.microsoft.com/office/drawing/2014/main" id="{426F05D1-8F32-A148-08CF-0B530AEC9756}"/>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rcRect/>
          <a:stretch>
            <a:fillRect/>
          </a:stretch>
        </p:blipFill>
        <p:spPr bwMode="auto">
          <a:xfrm>
            <a:off x="609600" y="912807"/>
            <a:ext cx="3962400" cy="270405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C081134-AFBF-FA3C-8A0D-65881B1120F2}"/>
              </a:ext>
            </a:extLst>
          </p:cNvPr>
          <p:cNvSpPr txBox="1"/>
          <p:nvPr/>
        </p:nvSpPr>
        <p:spPr>
          <a:xfrm>
            <a:off x="1600200" y="381000"/>
            <a:ext cx="6172200" cy="494751"/>
          </a:xfrm>
          <a:prstGeom prst="rect">
            <a:avLst/>
          </a:prstGeom>
          <a:noFill/>
        </p:spPr>
        <p:txBody>
          <a:bodyPr wrap="square" rtlCol="0">
            <a:spAutoFit/>
          </a:bodyPr>
          <a:lstStyle/>
          <a:p>
            <a:pPr rtl="0" fontAlgn="base">
              <a:lnSpc>
                <a:spcPct val="120000"/>
              </a:lnSpc>
              <a:spcBef>
                <a:spcPts val="0"/>
              </a:spcBef>
              <a:spcAft>
                <a:spcPts val="0"/>
              </a:spcAft>
            </a:pPr>
            <a:r>
              <a:rPr lang="en-IN" sz="2400" b="1" dirty="0">
                <a:solidFill>
                  <a:srgbClr val="D27D00"/>
                </a:solidFill>
                <a:effectLst/>
                <a:latin typeface="Arial" panose="020B0604020202020204" pitchFamily="34" charset="0"/>
              </a:rPr>
              <a:t>30</a:t>
            </a:r>
            <a:r>
              <a:rPr lang="en-IN" sz="2400" b="1" baseline="30000" dirty="0">
                <a:solidFill>
                  <a:srgbClr val="D27D00"/>
                </a:solidFill>
                <a:effectLst/>
                <a:latin typeface="Arial" panose="020B0604020202020204" pitchFamily="34" charset="0"/>
              </a:rPr>
              <a:t>th</a:t>
            </a:r>
            <a:r>
              <a:rPr lang="en-IN" sz="2400" b="1" dirty="0">
                <a:solidFill>
                  <a:srgbClr val="D27D00"/>
                </a:solidFill>
                <a:effectLst/>
                <a:latin typeface="Arial" panose="020B0604020202020204" pitchFamily="34" charset="0"/>
              </a:rPr>
              <a:t> July 2006           &amp;            1</a:t>
            </a:r>
            <a:r>
              <a:rPr lang="en-IN" sz="2400" b="1" baseline="30000" dirty="0">
                <a:solidFill>
                  <a:srgbClr val="D27D00"/>
                </a:solidFill>
                <a:effectLst/>
                <a:latin typeface="Arial" panose="020B0604020202020204" pitchFamily="34" charset="0"/>
              </a:rPr>
              <a:t>st</a:t>
            </a:r>
            <a:r>
              <a:rPr lang="en-IN" sz="2400" b="1" dirty="0">
                <a:solidFill>
                  <a:srgbClr val="D27D00"/>
                </a:solidFill>
                <a:effectLst/>
                <a:latin typeface="Arial" panose="020B0604020202020204" pitchFamily="34" charset="0"/>
              </a:rPr>
              <a:t> July 2023 </a:t>
            </a:r>
            <a:endParaRPr lang="en-IN" sz="2400" dirty="0">
              <a:effectLst/>
            </a:endParaRPr>
          </a:p>
        </p:txBody>
      </p:sp>
      <p:pic>
        <p:nvPicPr>
          <p:cNvPr id="4" name="Picture 4">
            <a:extLst>
              <a:ext uri="{FF2B5EF4-FFF2-40B4-BE49-F238E27FC236}">
                <a16:creationId xmlns:a16="http://schemas.microsoft.com/office/drawing/2014/main" id="{38CAD45E-C805-6DDF-2438-405390CD7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875751"/>
            <a:ext cx="4318809" cy="2781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845970-1AE9-5469-DC95-8098D2230AE8}"/>
              </a:ext>
            </a:extLst>
          </p:cNvPr>
          <p:cNvSpPr txBox="1"/>
          <p:nvPr/>
        </p:nvSpPr>
        <p:spPr>
          <a:xfrm>
            <a:off x="1143000" y="76200"/>
            <a:ext cx="7391400" cy="400110"/>
          </a:xfrm>
          <a:prstGeom prst="rect">
            <a:avLst/>
          </a:prstGeom>
          <a:noFill/>
        </p:spPr>
        <p:txBody>
          <a:bodyPr wrap="square" rtlCol="0">
            <a:spAutoFit/>
          </a:bodyPr>
          <a:lstStyle/>
          <a:p>
            <a:pPr algn="ctr"/>
            <a:r>
              <a:rPr lang="en-IN" sz="2000" b="1" dirty="0">
                <a:solidFill>
                  <a:srgbClr val="C87700"/>
                </a:solidFill>
              </a:rPr>
              <a:t>Written in Golden Words in the Medical History of India</a:t>
            </a:r>
          </a:p>
        </p:txBody>
      </p:sp>
      <p:sp>
        <p:nvSpPr>
          <p:cNvPr id="7" name="TextBox 6">
            <a:extLst>
              <a:ext uri="{FF2B5EF4-FFF2-40B4-BE49-F238E27FC236}">
                <a16:creationId xmlns:a16="http://schemas.microsoft.com/office/drawing/2014/main" id="{AE7AC6B2-9574-96CA-A93F-B046F6C9967A}"/>
              </a:ext>
            </a:extLst>
          </p:cNvPr>
          <p:cNvSpPr txBox="1"/>
          <p:nvPr/>
        </p:nvSpPr>
        <p:spPr>
          <a:xfrm>
            <a:off x="2345872" y="3211677"/>
            <a:ext cx="4691742" cy="369332"/>
          </a:xfrm>
          <a:prstGeom prst="rect">
            <a:avLst/>
          </a:prstGeom>
          <a:noFill/>
        </p:spPr>
        <p:txBody>
          <a:bodyPr wrap="square">
            <a:spAutoFit/>
          </a:bodyPr>
          <a:lstStyle/>
          <a:p>
            <a:r>
              <a:rPr lang="en-IN" b="1" dirty="0">
                <a:solidFill>
                  <a:srgbClr val="D27D00"/>
                </a:solidFill>
                <a:effectLst/>
                <a:latin typeface="Arial" panose="020B0604020202020204" pitchFamily="34" charset="0"/>
              </a:rPr>
              <a:t>E</a:t>
            </a:r>
            <a:endParaRPr lang="en-IN" dirty="0"/>
          </a:p>
        </p:txBody>
      </p:sp>
      <p:sp>
        <p:nvSpPr>
          <p:cNvPr id="8" name="TextBox 7">
            <a:extLst>
              <a:ext uri="{FF2B5EF4-FFF2-40B4-BE49-F238E27FC236}">
                <a16:creationId xmlns:a16="http://schemas.microsoft.com/office/drawing/2014/main" id="{CF19B64D-BC63-E468-6C66-F83CE6C1D1AD}"/>
              </a:ext>
            </a:extLst>
          </p:cNvPr>
          <p:cNvSpPr txBox="1"/>
          <p:nvPr/>
        </p:nvSpPr>
        <p:spPr>
          <a:xfrm>
            <a:off x="378770" y="3810000"/>
            <a:ext cx="4297137" cy="2585323"/>
          </a:xfrm>
          <a:prstGeom prst="rect">
            <a:avLst/>
          </a:prstGeom>
          <a:noFill/>
        </p:spPr>
        <p:txBody>
          <a:bodyPr wrap="square" rtlCol="0">
            <a:spAutoFit/>
          </a:bodyPr>
          <a:lstStyle/>
          <a:p>
            <a:pPr algn="ctr">
              <a:spcBef>
                <a:spcPts val="0"/>
              </a:spcBef>
              <a:spcAft>
                <a:spcPts val="0"/>
              </a:spcAft>
            </a:pPr>
            <a:r>
              <a:rPr lang="en-US" b="1" i="0" dirty="0">
                <a:solidFill>
                  <a:srgbClr val="D27D00"/>
                </a:solidFill>
                <a:effectLst/>
                <a:latin typeface="Arial" panose="020B0604020202020204" pitchFamily="34" charset="0"/>
              </a:rPr>
              <a:t>During his tenure as Chief Minister of Gujarat, Narendra Modi made the state the first in India to implement a Sickle Cell Anemia Control Program. The program was inaugurated by </a:t>
            </a:r>
            <a:r>
              <a:rPr lang="en-US" b="1" i="0" dirty="0" err="1">
                <a:solidFill>
                  <a:srgbClr val="D27D00"/>
                </a:solidFill>
                <a:effectLst/>
                <a:latin typeface="Arial" panose="020B0604020202020204" pitchFamily="34" charset="0"/>
              </a:rPr>
              <a:t>Mangubhai</a:t>
            </a:r>
            <a:r>
              <a:rPr lang="en-US" b="1" i="0" dirty="0">
                <a:solidFill>
                  <a:srgbClr val="D27D00"/>
                </a:solidFill>
                <a:effectLst/>
                <a:latin typeface="Arial" panose="020B0604020202020204" pitchFamily="34" charset="0"/>
              </a:rPr>
              <a:t> Patel, then Minister of Tribal Affairs, in the presence of other Gujarat state ministers and Dr. Graham Serjeant.</a:t>
            </a:r>
            <a:endParaRPr lang="en-US" b="1" i="0" dirty="0">
              <a:solidFill>
                <a:srgbClr val="222222"/>
              </a:solidFill>
              <a:effectLst/>
              <a:latin typeface="Arial" panose="020B0604020202020204" pitchFamily="34" charset="0"/>
            </a:endParaRPr>
          </a:p>
        </p:txBody>
      </p:sp>
      <p:sp>
        <p:nvSpPr>
          <p:cNvPr id="9" name="TextBox 8">
            <a:extLst>
              <a:ext uri="{FF2B5EF4-FFF2-40B4-BE49-F238E27FC236}">
                <a16:creationId xmlns:a16="http://schemas.microsoft.com/office/drawing/2014/main" id="{0F6ECE22-D841-7A44-2097-6453B43423A7}"/>
              </a:ext>
            </a:extLst>
          </p:cNvPr>
          <p:cNvSpPr txBox="1"/>
          <p:nvPr/>
        </p:nvSpPr>
        <p:spPr>
          <a:xfrm>
            <a:off x="4920868" y="3886200"/>
            <a:ext cx="3853543" cy="2585323"/>
          </a:xfrm>
          <a:prstGeom prst="rect">
            <a:avLst/>
          </a:prstGeom>
          <a:noFill/>
        </p:spPr>
        <p:txBody>
          <a:bodyPr wrap="square" rtlCol="0">
            <a:spAutoFit/>
          </a:bodyPr>
          <a:lstStyle/>
          <a:p>
            <a:pPr algn="ctr">
              <a:spcBef>
                <a:spcPts val="0"/>
              </a:spcBef>
              <a:spcAft>
                <a:spcPts val="0"/>
              </a:spcAft>
            </a:pPr>
            <a:r>
              <a:rPr lang="en-IN" b="1" dirty="0">
                <a:solidFill>
                  <a:srgbClr val="D27D00"/>
                </a:solidFill>
              </a:rPr>
              <a:t>Hon. </a:t>
            </a:r>
            <a:r>
              <a:rPr lang="en-IN" b="1" dirty="0">
                <a:solidFill>
                  <a:srgbClr val="D27D00"/>
                </a:solidFill>
                <a:effectLst/>
                <a:latin typeface="Arial" panose="020B0604020202020204" pitchFamily="34" charset="0"/>
              </a:rPr>
              <a:t>Prime Minister Shri Narendra Modi launched the National Sickle Cell Anemia Elimination Mission in </a:t>
            </a:r>
            <a:r>
              <a:rPr lang="en-IN" b="1" dirty="0" err="1">
                <a:solidFill>
                  <a:srgbClr val="D27D00"/>
                </a:solidFill>
                <a:effectLst/>
                <a:latin typeface="Arial" panose="020B0604020202020204" pitchFamily="34" charset="0"/>
              </a:rPr>
              <a:t>Shehdol</a:t>
            </a:r>
            <a:r>
              <a:rPr lang="en-IN" b="1" dirty="0">
                <a:solidFill>
                  <a:srgbClr val="D27D00"/>
                </a:solidFill>
                <a:effectLst/>
                <a:latin typeface="Arial" panose="020B0604020202020204" pitchFamily="34" charset="0"/>
              </a:rPr>
              <a:t>, Madhya Pradesh, in the presence of His Excellency Hon. Shri </a:t>
            </a:r>
            <a:r>
              <a:rPr lang="en-IN" b="1" dirty="0" err="1">
                <a:solidFill>
                  <a:srgbClr val="D27D00"/>
                </a:solidFill>
                <a:effectLst/>
                <a:latin typeface="Arial" panose="020B0604020202020204" pitchFamily="34" charset="0"/>
              </a:rPr>
              <a:t>Mangubhai</a:t>
            </a:r>
            <a:r>
              <a:rPr lang="en-IN" b="1" dirty="0">
                <a:solidFill>
                  <a:srgbClr val="D27D00"/>
                </a:solidFill>
                <a:effectLst/>
                <a:latin typeface="Arial" panose="020B0604020202020204" pitchFamily="34" charset="0"/>
              </a:rPr>
              <a:t> Patel, Governor of MP, and Hon. Shri Shivraj Singh Chauhan, Chief Minister of MP.</a:t>
            </a:r>
            <a:endParaRPr lang="en-IN" dirty="0">
              <a:effectLst/>
            </a:endParaRPr>
          </a:p>
        </p:txBody>
      </p:sp>
      <p:pic>
        <p:nvPicPr>
          <p:cNvPr id="10" name="Picture 9">
            <a:extLst>
              <a:ext uri="{FF2B5EF4-FFF2-40B4-BE49-F238E27FC236}">
                <a16:creationId xmlns:a16="http://schemas.microsoft.com/office/drawing/2014/main" id="{46C71658-4208-77F1-9BBE-EE54FEC76A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1" y="0"/>
            <a:ext cx="929872"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547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B6EDCF1-19F4-DC39-D9FC-1A2911DD6971}"/>
              </a:ext>
            </a:extLst>
          </p:cNvPr>
          <p:cNvPicPr>
            <a:picLocks noChangeAspect="1"/>
          </p:cNvPicPr>
          <p:nvPr/>
        </p:nvPicPr>
        <p:blipFill rotWithShape="1">
          <a:blip r:embed="rId2" cstate="print">
            <a:extLst>
              <a:ext uri="{96DAC541-7B7A-43D3-8B79-37D633B846F1}">
                <asvg:svgBlip xmlns:asvg="http://schemas.microsoft.com/office/drawing/2016/SVG/main" r:embed="rId3"/>
              </a:ext>
            </a:extLst>
          </a:blip>
          <a:srcRect l="17220" t="2328" r="59342" b="75994"/>
          <a:stretch/>
        </p:blipFill>
        <p:spPr bwMode="auto">
          <a:xfrm>
            <a:off x="38099" y="0"/>
            <a:ext cx="1434701" cy="990600"/>
          </a:xfrm>
          <a:prstGeom prst="rect">
            <a:avLst/>
          </a:prstGeom>
          <a:ln>
            <a:noFill/>
          </a:ln>
          <a:extLst>
            <a:ext uri="{53640926-AAD7-44D8-BBD7-CCE9431645EC}">
              <a14:shadowObscured xmlns:a14="http://schemas.microsoft.com/office/drawing/2010/main"/>
            </a:ext>
          </a:extLst>
        </p:spPr>
      </p:pic>
      <p:pic>
        <p:nvPicPr>
          <p:cNvPr id="4" name="Graphic 3">
            <a:extLst>
              <a:ext uri="{FF2B5EF4-FFF2-40B4-BE49-F238E27FC236}">
                <a16:creationId xmlns:a16="http://schemas.microsoft.com/office/drawing/2014/main" id="{38BC7BCF-B206-36A4-4DEF-944CF882856A}"/>
              </a:ext>
            </a:extLst>
          </p:cNvPr>
          <p:cNvPicPr>
            <a:picLocks noChangeAspect="1"/>
          </p:cNvPicPr>
          <p:nvPr/>
        </p:nvPicPr>
        <p:blipFill rotWithShape="1">
          <a:blip r:embed="rId2" cstate="print">
            <a:extLst>
              <a:ext uri="{96DAC541-7B7A-43D3-8B79-37D633B846F1}">
                <asvg:svgBlip xmlns:asvg="http://schemas.microsoft.com/office/drawing/2016/SVG/main" r:embed="rId3"/>
              </a:ext>
            </a:extLst>
          </a:blip>
          <a:srcRect l="1868" t="2328" r="83510" b="75994"/>
          <a:stretch/>
        </p:blipFill>
        <p:spPr bwMode="auto">
          <a:xfrm>
            <a:off x="8229601" y="76200"/>
            <a:ext cx="914399" cy="990600"/>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9C560597-95C0-0B6D-9BDB-FE2207A31F19}"/>
              </a:ext>
            </a:extLst>
          </p:cNvPr>
          <p:cNvPicPr>
            <a:picLocks noChangeAspect="1"/>
          </p:cNvPicPr>
          <p:nvPr/>
        </p:nvPicPr>
        <p:blipFill rotWithShape="1">
          <a:blip r:embed="rId4" cstate="print"/>
          <a:srcRect b="6916"/>
          <a:stretch/>
        </p:blipFill>
        <p:spPr>
          <a:xfrm>
            <a:off x="2819400" y="0"/>
            <a:ext cx="3505199" cy="365004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22A4A15-4380-4268-B769-48B15CAE6F60}"/>
              </a:ext>
            </a:extLst>
          </p:cNvPr>
          <p:cNvSpPr txBox="1"/>
          <p:nvPr/>
        </p:nvSpPr>
        <p:spPr>
          <a:xfrm>
            <a:off x="533400" y="3596313"/>
            <a:ext cx="8229600" cy="3170099"/>
          </a:xfrm>
          <a:prstGeom prst="rect">
            <a:avLst/>
          </a:prstGeom>
          <a:noFill/>
        </p:spPr>
        <p:txBody>
          <a:bodyPr wrap="square" rtlCol="0">
            <a:spAutoFit/>
          </a:bodyPr>
          <a:lstStyle/>
          <a:p>
            <a:pPr algn="just" rtl="0" fontAlgn="base">
              <a:spcBef>
                <a:spcPts val="0"/>
              </a:spcBef>
              <a:spcAft>
                <a:spcPts val="0"/>
              </a:spcAft>
            </a:pPr>
            <a:r>
              <a:rPr lang="en-US" sz="2100" b="0" i="0" dirty="0">
                <a:solidFill>
                  <a:srgbClr val="E60000"/>
                </a:solidFill>
                <a:effectLst/>
                <a:latin typeface="Arial" panose="020B0604020202020204" pitchFamily="34" charset="0"/>
              </a:rPr>
              <a:t>In 2011, the Commissionerate of Health &amp; Family Planning,  Gujarat, was awarded the Prime Minister’s Civil Services Award for its efforts to improve the health of </a:t>
            </a:r>
            <a:r>
              <a:rPr lang="en-IN" sz="2100" dirty="0">
                <a:solidFill>
                  <a:srgbClr val="E60000"/>
                </a:solidFill>
              </a:rPr>
              <a:t>the</a:t>
            </a:r>
            <a:r>
              <a:rPr lang="en-US" sz="2100" b="0" i="0" dirty="0">
                <a:solidFill>
                  <a:srgbClr val="E60000"/>
                </a:solidFill>
                <a:effectLst/>
                <a:latin typeface="Arial" panose="020B0604020202020204" pitchFamily="34" charset="0"/>
              </a:rPr>
              <a:t> tribal people and reduce morbidity and mortality among Sickle Cell Disease patients. This initiative aimed to address the long-neglected health issues of tribal communities in India.</a:t>
            </a:r>
            <a:endParaRPr lang="hi-IN" sz="2100" b="0" i="0" dirty="0">
              <a:solidFill>
                <a:srgbClr val="E60000"/>
              </a:solidFill>
              <a:effectLst/>
              <a:latin typeface="Arial" panose="020B0604020202020204" pitchFamily="34" charset="0"/>
            </a:endParaRPr>
          </a:p>
          <a:p>
            <a:pPr algn="just" rtl="0" fontAlgn="base">
              <a:spcBef>
                <a:spcPts val="0"/>
              </a:spcBef>
              <a:spcAft>
                <a:spcPts val="0"/>
              </a:spcAft>
            </a:pPr>
            <a:endParaRPr lang="hi-IN" sz="1100" b="0" i="0" dirty="0">
              <a:solidFill>
                <a:srgbClr val="E60000"/>
              </a:solidFill>
              <a:effectLst/>
              <a:latin typeface="Arial" panose="020B0604020202020204" pitchFamily="34" charset="0"/>
            </a:endParaRPr>
          </a:p>
          <a:p>
            <a:pPr algn="just" rtl="0" fontAlgn="base">
              <a:spcBef>
                <a:spcPts val="0"/>
              </a:spcBef>
              <a:spcAft>
                <a:spcPts val="0"/>
              </a:spcAft>
            </a:pPr>
            <a:r>
              <a:rPr lang="en-US" sz="2100" i="0" dirty="0">
                <a:solidFill>
                  <a:schemeClr val="accent1">
                    <a:lumMod val="50000"/>
                  </a:schemeClr>
                </a:solidFill>
                <a:effectLst/>
                <a:latin typeface="Arial" panose="020B0604020202020204" pitchFamily="34" charset="0"/>
              </a:rPr>
              <a:t>Valsad Raktdan Kendra is proud to be the architect of Gujarat's Modern Sickle Cell Anemia Control Program and, indirectly, of the nation, when NHM included the Sickle Cell Program in 2016.</a:t>
            </a:r>
          </a:p>
        </p:txBody>
      </p:sp>
      <p:pic>
        <p:nvPicPr>
          <p:cNvPr id="6" name="Picture 5">
            <a:extLst>
              <a:ext uri="{FF2B5EF4-FFF2-40B4-BE49-F238E27FC236}">
                <a16:creationId xmlns:a16="http://schemas.microsoft.com/office/drawing/2014/main" id="{8E251834-0708-B237-58C4-6862B9C2F9B2}"/>
              </a:ext>
            </a:extLst>
          </p:cNvPr>
          <p:cNvPicPr/>
          <p:nvPr/>
        </p:nvPicPr>
        <p:blipFill>
          <a:blip r:embed="rId5"/>
          <a:srcRect/>
          <a:stretch>
            <a:fillRect/>
          </a:stretch>
        </p:blipFill>
        <p:spPr bwMode="auto">
          <a:xfrm>
            <a:off x="0" y="1325729"/>
            <a:ext cx="2819400" cy="195087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FD9DF03-71C2-F73F-48B7-A951B1D4247E}"/>
              </a:ext>
            </a:extLst>
          </p:cNvPr>
          <p:cNvPicPr/>
          <p:nvPr/>
        </p:nvPicPr>
        <p:blipFill>
          <a:blip r:embed="rId6">
            <a:lum contrast="30000"/>
          </a:blip>
          <a:srcRect/>
          <a:stretch>
            <a:fillRect/>
          </a:stretch>
        </p:blipFill>
        <p:spPr bwMode="auto">
          <a:xfrm>
            <a:off x="6324600" y="1265135"/>
            <a:ext cx="2819400" cy="2011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997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6E283-BEC7-C83C-1828-2AFC6367D117}"/>
              </a:ext>
            </a:extLst>
          </p:cNvPr>
          <p:cNvSpPr txBox="1"/>
          <p:nvPr/>
        </p:nvSpPr>
        <p:spPr>
          <a:xfrm>
            <a:off x="1066800" y="428178"/>
            <a:ext cx="7620000" cy="6370975"/>
          </a:xfrm>
          <a:prstGeom prst="rect">
            <a:avLst/>
          </a:prstGeom>
          <a:noFill/>
        </p:spPr>
        <p:txBody>
          <a:bodyPr wrap="square">
            <a:spAutoFit/>
          </a:bodyPr>
          <a:lstStyle/>
          <a:p>
            <a:r>
              <a:rPr lang="en-US" sz="2400" b="0" i="0" dirty="0">
                <a:solidFill>
                  <a:srgbClr val="FF0000"/>
                </a:solidFill>
                <a:effectLst/>
                <a:cs typeface="Arial" panose="020B0604020202020204" pitchFamily="34" charset="0"/>
              </a:rPr>
              <a:t>Proper counseling of individuals with sickle cell disease can enhance their well-being by adhering to these guidelines.</a:t>
            </a:r>
          </a:p>
          <a:p>
            <a:endParaRPr lang="en-US" sz="2400" b="0" i="0" dirty="0">
              <a:solidFill>
                <a:srgbClr val="FF0000"/>
              </a:solidFill>
              <a:effectLst/>
              <a:cs typeface="Arial" panose="020B0604020202020204" pitchFamily="34" charset="0"/>
            </a:endParaRPr>
          </a:p>
          <a:p>
            <a:pPr marL="342900" indent="-342900">
              <a:buFont typeface="Wingdings" panose="05000000000000000000" pitchFamily="2" charset="2"/>
              <a:buChar char="ü"/>
            </a:pPr>
            <a:r>
              <a:rPr lang="en-US" sz="2400" b="0" i="0" dirty="0">
                <a:solidFill>
                  <a:schemeClr val="accent1">
                    <a:lumMod val="50000"/>
                  </a:schemeClr>
                </a:solidFill>
                <a:effectLst/>
                <a:cs typeface="Arial" panose="020B0604020202020204" pitchFamily="34" charset="0"/>
              </a:rPr>
              <a:t>Staying well-hydrated, </a:t>
            </a:r>
          </a:p>
          <a:p>
            <a:pPr marL="342900" indent="-342900">
              <a:buFont typeface="Wingdings" panose="05000000000000000000" pitchFamily="2" charset="2"/>
              <a:buChar char="ü"/>
            </a:pPr>
            <a:r>
              <a:rPr lang="en-US" sz="2400" b="0" i="0" dirty="0">
                <a:solidFill>
                  <a:srgbClr val="FF0000"/>
                </a:solidFill>
                <a:effectLst/>
                <a:cs typeface="Arial" panose="020B0604020202020204" pitchFamily="34" charset="0"/>
              </a:rPr>
              <a:t>Engaging in regular physical activity, </a:t>
            </a:r>
          </a:p>
          <a:p>
            <a:pPr marL="342900" indent="-342900">
              <a:buFont typeface="Wingdings" panose="05000000000000000000" pitchFamily="2" charset="2"/>
              <a:buChar char="ü"/>
            </a:pPr>
            <a:r>
              <a:rPr lang="en-US" sz="2400" dirty="0">
                <a:solidFill>
                  <a:schemeClr val="accent1">
                    <a:lumMod val="50000"/>
                  </a:schemeClr>
                </a:solidFill>
                <a:cs typeface="Arial" panose="020B0604020202020204" pitchFamily="34" charset="0"/>
              </a:rPr>
              <a:t>M</a:t>
            </a:r>
            <a:r>
              <a:rPr lang="en-US" sz="2400" b="0" i="0" dirty="0">
                <a:solidFill>
                  <a:schemeClr val="accent1">
                    <a:lumMod val="50000"/>
                  </a:schemeClr>
                </a:solidFill>
                <a:effectLst/>
                <a:cs typeface="Arial" panose="020B0604020202020204" pitchFamily="34" charset="0"/>
              </a:rPr>
              <a:t>aintaining a balanced diet, </a:t>
            </a:r>
          </a:p>
          <a:p>
            <a:pPr marL="342900" indent="-342900">
              <a:buFont typeface="Wingdings" panose="05000000000000000000" pitchFamily="2" charset="2"/>
              <a:buChar char="ü"/>
            </a:pPr>
            <a:r>
              <a:rPr lang="en-US" sz="2400" dirty="0">
                <a:solidFill>
                  <a:srgbClr val="FF0000"/>
                </a:solidFill>
                <a:cs typeface="Arial" panose="020B0604020202020204" pitchFamily="34" charset="0"/>
              </a:rPr>
              <a:t>G</a:t>
            </a:r>
            <a:r>
              <a:rPr lang="en-US" sz="2400" b="0" i="0" dirty="0">
                <a:solidFill>
                  <a:srgbClr val="FF0000"/>
                </a:solidFill>
                <a:effectLst/>
                <a:cs typeface="Arial" panose="020B0604020202020204" pitchFamily="34" charset="0"/>
              </a:rPr>
              <a:t>etting adequate sleep,</a:t>
            </a:r>
          </a:p>
          <a:p>
            <a:pPr marL="342900" indent="-342900">
              <a:buFont typeface="Wingdings" panose="05000000000000000000" pitchFamily="2" charset="2"/>
              <a:buChar char="ü"/>
            </a:pPr>
            <a:r>
              <a:rPr lang="en-US" sz="2400" dirty="0">
                <a:solidFill>
                  <a:schemeClr val="accent1">
                    <a:lumMod val="50000"/>
                  </a:schemeClr>
                </a:solidFill>
                <a:cs typeface="Arial" panose="020B0604020202020204" pitchFamily="34" charset="0"/>
              </a:rPr>
              <a:t>R</a:t>
            </a:r>
            <a:r>
              <a:rPr lang="en-US" sz="2400" b="0" i="0" dirty="0">
                <a:solidFill>
                  <a:schemeClr val="accent1">
                    <a:lumMod val="50000"/>
                  </a:schemeClr>
                </a:solidFill>
                <a:effectLst/>
                <a:cs typeface="Arial" panose="020B0604020202020204" pitchFamily="34" charset="0"/>
              </a:rPr>
              <a:t>efraining from alcohol and smoking, </a:t>
            </a:r>
          </a:p>
          <a:p>
            <a:pPr marL="342900" indent="-342900">
              <a:buFont typeface="Wingdings" panose="05000000000000000000" pitchFamily="2" charset="2"/>
              <a:buChar char="ü"/>
            </a:pPr>
            <a:r>
              <a:rPr lang="en-US" sz="2400" b="0" i="0" dirty="0">
                <a:solidFill>
                  <a:srgbClr val="FF0000"/>
                </a:solidFill>
                <a:effectLst/>
                <a:cs typeface="Arial" panose="020B0604020202020204" pitchFamily="34" charset="0"/>
              </a:rPr>
              <a:t>Avoiding strenuous physical activity, </a:t>
            </a:r>
          </a:p>
          <a:p>
            <a:pPr marL="342900" indent="-342900">
              <a:buFont typeface="Wingdings" panose="05000000000000000000" pitchFamily="2" charset="2"/>
              <a:buChar char="ü"/>
            </a:pPr>
            <a:r>
              <a:rPr lang="en-US" sz="2400" dirty="0">
                <a:solidFill>
                  <a:schemeClr val="accent1">
                    <a:lumMod val="50000"/>
                  </a:schemeClr>
                </a:solidFill>
                <a:cs typeface="Arial" panose="020B0604020202020204" pitchFamily="34" charset="0"/>
              </a:rPr>
              <a:t>S</a:t>
            </a:r>
            <a:r>
              <a:rPr lang="en-US" sz="2400" b="0" i="0" dirty="0">
                <a:solidFill>
                  <a:schemeClr val="accent1">
                    <a:lumMod val="50000"/>
                  </a:schemeClr>
                </a:solidFill>
                <a:effectLst/>
                <a:cs typeface="Arial" panose="020B0604020202020204" pitchFamily="34" charset="0"/>
              </a:rPr>
              <a:t>taying dry during the monsoon season, </a:t>
            </a:r>
          </a:p>
          <a:p>
            <a:pPr marL="342900" indent="-342900">
              <a:buFont typeface="Wingdings" panose="05000000000000000000" pitchFamily="2" charset="2"/>
              <a:buChar char="ü"/>
            </a:pPr>
            <a:r>
              <a:rPr lang="en-US" sz="2400" dirty="0">
                <a:solidFill>
                  <a:srgbClr val="FF0000"/>
                </a:solidFill>
                <a:cs typeface="Arial" panose="020B0604020202020204" pitchFamily="34" charset="0"/>
              </a:rPr>
              <a:t>A</a:t>
            </a:r>
            <a:r>
              <a:rPr lang="en-US" sz="2400" b="0" i="0" dirty="0">
                <a:solidFill>
                  <a:srgbClr val="FF0000"/>
                </a:solidFill>
                <a:effectLst/>
                <a:cs typeface="Arial" panose="020B0604020202020204" pitchFamily="34" charset="0"/>
              </a:rPr>
              <a:t>voiding exposure to high temperatures, and </a:t>
            </a:r>
          </a:p>
          <a:p>
            <a:pPr marL="342900" indent="-342900">
              <a:buFont typeface="Wingdings" panose="05000000000000000000" pitchFamily="2" charset="2"/>
              <a:buChar char="ü"/>
            </a:pPr>
            <a:r>
              <a:rPr lang="en-US" sz="2400" dirty="0">
                <a:solidFill>
                  <a:schemeClr val="accent1">
                    <a:lumMod val="50000"/>
                  </a:schemeClr>
                </a:solidFill>
                <a:cs typeface="Arial" panose="020B0604020202020204" pitchFamily="34" charset="0"/>
              </a:rPr>
              <a:t>T</a:t>
            </a:r>
            <a:r>
              <a:rPr lang="en-US" sz="2400" b="0" i="0" dirty="0">
                <a:solidFill>
                  <a:schemeClr val="accent1">
                    <a:lumMod val="50000"/>
                  </a:schemeClr>
                </a:solidFill>
                <a:effectLst/>
                <a:cs typeface="Arial" panose="020B0604020202020204" pitchFamily="34" charset="0"/>
              </a:rPr>
              <a:t>aking regular doses of folic acid and hydroxyurea as advised by their doctor.</a:t>
            </a:r>
          </a:p>
          <a:p>
            <a:endParaRPr lang="en-US" sz="1100" dirty="0">
              <a:solidFill>
                <a:srgbClr val="474747"/>
              </a:solidFill>
              <a:cs typeface="Arial" panose="020B0604020202020204" pitchFamily="34" charset="0"/>
            </a:endParaRPr>
          </a:p>
          <a:p>
            <a:r>
              <a:rPr lang="en-US" sz="2400" dirty="0">
                <a:solidFill>
                  <a:srgbClr val="FF0000"/>
                </a:solidFill>
                <a:cs typeface="Arial" panose="020B0604020202020204" pitchFamily="34" charset="0"/>
              </a:rPr>
              <a:t>Remember: Proper counseling can help prevent 70% of crises.</a:t>
            </a:r>
            <a:endParaRPr lang="en-IN" sz="2400" dirty="0">
              <a:solidFill>
                <a:srgbClr val="FF0000"/>
              </a:solidFill>
              <a:cs typeface="Arial" panose="020B0604020202020204" pitchFamily="34" charset="0"/>
            </a:endParaRPr>
          </a:p>
        </p:txBody>
      </p:sp>
    </p:spTree>
    <p:extLst>
      <p:ext uri="{BB962C8B-B14F-4D97-AF65-F5344CB8AC3E}">
        <p14:creationId xmlns:p14="http://schemas.microsoft.com/office/powerpoint/2010/main" val="3754590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21556</TotalTime>
  <Words>2971</Words>
  <Application>Microsoft Office PowerPoint</Application>
  <PresentationFormat>On-screen Show (4:3)</PresentationFormat>
  <Paragraphs>312</Paragraphs>
  <Slides>41</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41</vt:i4>
      </vt:variant>
    </vt:vector>
  </HeadingPairs>
  <TitlesOfParts>
    <vt:vector size="59" baseType="lpstr">
      <vt:lpstr>Aptos</vt:lpstr>
      <vt:lpstr>Arial</vt:lpstr>
      <vt:lpstr>Arial Unicode MS</vt:lpstr>
      <vt:lpstr>Bradley Hand ITC</vt:lpstr>
      <vt:lpstr>Calibri</vt:lpstr>
      <vt:lpstr>Calibri Light</vt:lpstr>
      <vt:lpstr>Comic Sans MS</vt:lpstr>
      <vt:lpstr>Inter</vt:lpstr>
      <vt:lpstr>Lato</vt:lpstr>
      <vt:lpstr>Times New Roman</vt:lpstr>
      <vt:lpstr>Wingdings</vt:lpstr>
      <vt:lpstr>Office Theme</vt:lpstr>
      <vt:lpstr>5_Office Theme</vt:lpstr>
      <vt:lpstr>4_Office Theme</vt:lpstr>
      <vt:lpstr>1_Office Theme</vt:lpstr>
      <vt:lpstr>3_Office Theme</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valsad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BRK</dc:creator>
  <cp:lastModifiedBy>Dr. Yazdi Italia</cp:lastModifiedBy>
  <cp:revision>213</cp:revision>
  <cp:lastPrinted>2023-09-06T14:55:47Z</cp:lastPrinted>
  <dcterms:created xsi:type="dcterms:W3CDTF">2010-02-11T09:16:25Z</dcterms:created>
  <dcterms:modified xsi:type="dcterms:W3CDTF">2024-10-24T03:31:02Z</dcterms:modified>
</cp:coreProperties>
</file>