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embeddedFontLst>
    <p:embeddedFont>
      <p:font typeface="Play"/>
      <p:regular r:id="rId20"/>
      <p:bold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2" roundtripDataSignature="AMtx7mgUUn2alXJ4tKuzy87bf98zSC9F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-regular.fntdata"/><Relationship Id="rId11" Type="http://schemas.openxmlformats.org/officeDocument/2006/relationships/slide" Target="slides/slide7.xml"/><Relationship Id="rId22" Type="http://customschemas.google.com/relationships/presentationmetadata" Target="metadata"/><Relationship Id="rId10" Type="http://schemas.openxmlformats.org/officeDocument/2006/relationships/slide" Target="slides/slide6.xml"/><Relationship Id="rId21" Type="http://schemas.openxmlformats.org/officeDocument/2006/relationships/font" Target="fonts/Play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7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1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17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7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7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 type="titleOnly">
  <p:cSld name="TITLE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8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8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8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8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 type="obj">
  <p:cSld name="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2" name="Google Shape;32;p19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9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9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0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0"/>
          <p:cNvSpPr txBox="1"/>
          <p:nvPr>
            <p:ph idx="1" type="body"/>
          </p:nvPr>
        </p:nvSpPr>
        <p:spPr>
          <a:xfrm>
            <a:off x="1097280" y="1845734"/>
            <a:ext cx="4937760" cy="40233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8" name="Google Shape;38;p20"/>
          <p:cNvSpPr txBox="1"/>
          <p:nvPr>
            <p:ph idx="2" type="body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9" name="Google Shape;39;p20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0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0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 type="twoTxTwoObj">
  <p:cSld name="TWO_OBJECTS_WITH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1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1"/>
          <p:cNvSpPr txBox="1"/>
          <p:nvPr>
            <p:ph idx="1" type="body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1"/>
          <p:cNvSpPr txBox="1"/>
          <p:nvPr>
            <p:ph idx="2" type="body"/>
          </p:nvPr>
        </p:nvSpPr>
        <p:spPr>
          <a:xfrm>
            <a:off x="1097280" y="2582335"/>
            <a:ext cx="4937760" cy="3286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6" name="Google Shape;46;p21"/>
          <p:cNvSpPr txBox="1"/>
          <p:nvPr>
            <p:ph idx="3" type="body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b="0" sz="2000" cap="none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21"/>
          <p:cNvSpPr txBox="1"/>
          <p:nvPr>
            <p:ph idx="4" type="body"/>
          </p:nvPr>
        </p:nvSpPr>
        <p:spPr>
          <a:xfrm>
            <a:off x="6217920" y="2582334"/>
            <a:ext cx="4937760" cy="3286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8" name="Google Shape;48;p21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1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1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16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16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b="0" i="0" sz="4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16"/>
          <p:cNvSpPr txBox="1"/>
          <p:nvPr>
            <p:ph idx="1" type="body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6"/>
          <p:cNvSpPr txBox="1"/>
          <p:nvPr>
            <p:ph idx="10" type="dt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16"/>
          <p:cNvSpPr txBox="1"/>
          <p:nvPr>
            <p:ph idx="11" type="ftr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16"/>
          <p:cNvSpPr txBox="1"/>
          <p:nvPr>
            <p:ph idx="12" type="sldNum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" name="Google Shape;17;p16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32.png"/><Relationship Id="rId5" Type="http://schemas.openxmlformats.org/officeDocument/2006/relationships/image" Target="../media/image16.png"/><Relationship Id="rId6" Type="http://schemas.openxmlformats.org/officeDocument/2006/relationships/image" Target="../media/image19.jpg"/><Relationship Id="rId7" Type="http://schemas.openxmlformats.org/officeDocument/2006/relationships/image" Target="../media/image2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21.jpg"/><Relationship Id="rId5" Type="http://schemas.openxmlformats.org/officeDocument/2006/relationships/image" Target="../media/image36.jpg"/><Relationship Id="rId6" Type="http://schemas.openxmlformats.org/officeDocument/2006/relationships/image" Target="../media/image24.jpg"/><Relationship Id="rId7" Type="http://schemas.openxmlformats.org/officeDocument/2006/relationships/image" Target="../media/image30.jpg"/><Relationship Id="rId8" Type="http://schemas.openxmlformats.org/officeDocument/2006/relationships/image" Target="../media/image2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jpg"/><Relationship Id="rId4" Type="http://schemas.openxmlformats.org/officeDocument/2006/relationships/image" Target="../media/image27.png"/><Relationship Id="rId5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hyperlink" Target="mailto:indiascdalliance@gmail.com" TargetMode="External"/><Relationship Id="rId5" Type="http://schemas.openxmlformats.org/officeDocument/2006/relationships/hyperlink" Target="mailto:gautamndongre04@gmail.com" TargetMode="External"/><Relationship Id="rId6" Type="http://schemas.openxmlformats.org/officeDocument/2006/relationships/image" Target="../media/image2.png"/><Relationship Id="rId7" Type="http://schemas.openxmlformats.org/officeDocument/2006/relationships/image" Target="../media/image3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8.png"/><Relationship Id="rId4" Type="http://schemas.openxmlformats.org/officeDocument/2006/relationships/image" Target="../media/image11.jpg"/><Relationship Id="rId5" Type="http://schemas.openxmlformats.org/officeDocument/2006/relationships/image" Target="../media/image22.jpg"/><Relationship Id="rId6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2.png"/><Relationship Id="rId5" Type="http://schemas.openxmlformats.org/officeDocument/2006/relationships/image" Target="../media/image10.png"/><Relationship Id="rId6" Type="http://schemas.openxmlformats.org/officeDocument/2006/relationships/image" Target="../media/image3.jpg"/><Relationship Id="rId7" Type="http://schemas.openxmlformats.org/officeDocument/2006/relationships/image" Target="../media/image15.png"/><Relationship Id="rId8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"/>
          <p:cNvSpPr/>
          <p:nvPr/>
        </p:nvSpPr>
        <p:spPr>
          <a:xfrm>
            <a:off x="157231" y="4201546"/>
            <a:ext cx="12791872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Gautam Dongre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Secretary,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National Alliance of Sickle Cell Organizations, NASCO.</a:t>
            </a:r>
            <a:endParaRPr b="1" sz="360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5400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"/>
          <p:cNvSpPr/>
          <p:nvPr/>
        </p:nvSpPr>
        <p:spPr>
          <a:xfrm>
            <a:off x="943109" y="2286726"/>
            <a:ext cx="10731061" cy="1693026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rgbClr val="0B496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70C0"/>
                </a:solidFill>
                <a:latin typeface="Play"/>
                <a:ea typeface="Play"/>
                <a:cs typeface="Play"/>
                <a:sym typeface="Play"/>
              </a:rPr>
              <a:t>NGO perspective on understanding patients living with Sickle Cell Disease</a:t>
            </a:r>
            <a:endParaRPr b="1" sz="3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47540" y="500739"/>
            <a:ext cx="1099658" cy="109278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"/>
          <p:cNvSpPr txBox="1"/>
          <p:nvPr/>
        </p:nvSpPr>
        <p:spPr>
          <a:xfrm>
            <a:off x="1337354" y="2840852"/>
            <a:ext cx="104316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70C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endParaRPr b="1" sz="3200">
              <a:solidFill>
                <a:srgbClr val="002060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9" name="Google Shape;59;p1"/>
          <p:cNvSpPr txBox="1"/>
          <p:nvPr/>
        </p:nvSpPr>
        <p:spPr>
          <a:xfrm>
            <a:off x="1513490" y="327053"/>
            <a:ext cx="916502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National Training of Trainers on National Sickle Cell Anemia Elimination Mission; 23rd-24th October, Bhopal</a:t>
            </a:r>
            <a:endParaRPr/>
          </a:p>
        </p:txBody>
      </p:sp>
      <p:pic>
        <p:nvPicPr>
          <p:cNvPr id="60" name="Google Shape;6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802" y="418022"/>
            <a:ext cx="1463281" cy="1175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"/>
          <p:cNvSpPr txBox="1"/>
          <p:nvPr>
            <p:ph type="title"/>
          </p:nvPr>
        </p:nvSpPr>
        <p:spPr>
          <a:xfrm>
            <a:off x="1097280" y="286604"/>
            <a:ext cx="10058400" cy="702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>
                <a:solidFill>
                  <a:schemeClr val="dk1"/>
                </a:solidFill>
              </a:rPr>
              <a:t>NASCO’S Advocacy to National &amp; State Govt.</a:t>
            </a:r>
            <a:endParaRPr/>
          </a:p>
        </p:txBody>
      </p:sp>
      <p:pic>
        <p:nvPicPr>
          <p:cNvPr id="131" name="Google Shape;131;p10"/>
          <p:cNvPicPr preferRelativeResize="0"/>
          <p:nvPr/>
        </p:nvPicPr>
        <p:blipFill rotWithShape="1">
          <a:blip r:embed="rId3">
            <a:alphaModFix/>
          </a:blip>
          <a:srcRect b="0" l="13981" r="0" t="17774"/>
          <a:stretch/>
        </p:blipFill>
        <p:spPr>
          <a:xfrm>
            <a:off x="225890" y="988906"/>
            <a:ext cx="3717591" cy="300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0"/>
          <p:cNvPicPr preferRelativeResize="0"/>
          <p:nvPr/>
        </p:nvPicPr>
        <p:blipFill rotWithShape="1">
          <a:blip r:embed="rId4">
            <a:alphaModFix/>
          </a:blip>
          <a:srcRect b="16159" l="0" r="686" t="13419"/>
          <a:stretch/>
        </p:blipFill>
        <p:spPr>
          <a:xfrm>
            <a:off x="4796743" y="3731659"/>
            <a:ext cx="5665254" cy="300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0"/>
          <p:cNvPicPr preferRelativeResize="0"/>
          <p:nvPr/>
        </p:nvPicPr>
        <p:blipFill rotWithShape="1">
          <a:blip r:embed="rId5">
            <a:alphaModFix/>
          </a:blip>
          <a:srcRect b="19117" l="14134" r="0" t="8952"/>
          <a:stretch/>
        </p:blipFill>
        <p:spPr>
          <a:xfrm>
            <a:off x="225890" y="4302534"/>
            <a:ext cx="3717591" cy="2333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0"/>
          <p:cNvPicPr preferRelativeResize="0"/>
          <p:nvPr/>
        </p:nvPicPr>
        <p:blipFill rotWithShape="1">
          <a:blip r:embed="rId6">
            <a:alphaModFix/>
          </a:blip>
          <a:srcRect b="6921" l="18637" r="7060" t="21914"/>
          <a:stretch/>
        </p:blipFill>
        <p:spPr>
          <a:xfrm>
            <a:off x="8542811" y="988906"/>
            <a:ext cx="2840393" cy="2601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0"/>
          <p:cNvPicPr preferRelativeResize="0"/>
          <p:nvPr/>
        </p:nvPicPr>
        <p:blipFill rotWithShape="1">
          <a:blip r:embed="rId7">
            <a:alphaModFix/>
          </a:blip>
          <a:srcRect b="43768" l="0" r="0" t="0"/>
          <a:stretch/>
        </p:blipFill>
        <p:spPr>
          <a:xfrm>
            <a:off x="4016740" y="988906"/>
            <a:ext cx="4158520" cy="2440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"/>
          <p:cNvSpPr txBox="1"/>
          <p:nvPr>
            <p:ph type="title"/>
          </p:nvPr>
        </p:nvSpPr>
        <p:spPr>
          <a:xfrm>
            <a:off x="1097280" y="286604"/>
            <a:ext cx="10058400" cy="702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Calibri"/>
              <a:buNone/>
            </a:pPr>
            <a:r>
              <a:rPr lang="en-US">
                <a:solidFill>
                  <a:srgbClr val="C00000"/>
                </a:solidFill>
              </a:rPr>
              <a:t>Advocacy to Public Representatives</a:t>
            </a:r>
            <a:endParaRPr/>
          </a:p>
        </p:txBody>
      </p:sp>
      <p:pic>
        <p:nvPicPr>
          <p:cNvPr id="141" name="Google Shape;141;p11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13277" t="0"/>
          <a:stretch/>
        </p:blipFill>
        <p:spPr>
          <a:xfrm>
            <a:off x="4297920" y="4492940"/>
            <a:ext cx="3393029" cy="2202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6339" y="988906"/>
            <a:ext cx="3401468" cy="272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1"/>
          <p:cNvPicPr preferRelativeResize="0"/>
          <p:nvPr/>
        </p:nvPicPr>
        <p:blipFill rotWithShape="1">
          <a:blip r:embed="rId5">
            <a:alphaModFix/>
          </a:blip>
          <a:srcRect b="0" l="0" r="22555" t="14420"/>
          <a:stretch/>
        </p:blipFill>
        <p:spPr>
          <a:xfrm>
            <a:off x="4297920" y="988906"/>
            <a:ext cx="2607376" cy="3380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1"/>
          <p:cNvPicPr preferRelativeResize="0"/>
          <p:nvPr/>
        </p:nvPicPr>
        <p:blipFill rotWithShape="1">
          <a:blip r:embed="rId6">
            <a:alphaModFix/>
          </a:blip>
          <a:srcRect b="0" l="0" r="22772" t="5591"/>
          <a:stretch/>
        </p:blipFill>
        <p:spPr>
          <a:xfrm>
            <a:off x="146333" y="3981763"/>
            <a:ext cx="3992946" cy="271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1"/>
          <p:cNvPicPr preferRelativeResize="0"/>
          <p:nvPr/>
        </p:nvPicPr>
        <p:blipFill rotWithShape="1">
          <a:blip r:embed="rId7">
            <a:alphaModFix/>
          </a:blip>
          <a:srcRect b="21225" l="0" r="0" t="11035"/>
          <a:stretch/>
        </p:blipFill>
        <p:spPr>
          <a:xfrm>
            <a:off x="7754212" y="988906"/>
            <a:ext cx="3401468" cy="307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1"/>
          <p:cNvPicPr preferRelativeResize="0"/>
          <p:nvPr/>
        </p:nvPicPr>
        <p:blipFill rotWithShape="1">
          <a:blip r:embed="rId8">
            <a:alphaModFix/>
          </a:blip>
          <a:srcRect b="54357" l="-2116" r="2116" t="3935"/>
          <a:stretch/>
        </p:blipFill>
        <p:spPr>
          <a:xfrm>
            <a:off x="7849590" y="4856461"/>
            <a:ext cx="4111967" cy="1714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"/>
          <p:cNvSpPr txBox="1"/>
          <p:nvPr>
            <p:ph type="title"/>
          </p:nvPr>
        </p:nvSpPr>
        <p:spPr>
          <a:xfrm>
            <a:off x="1097280" y="286604"/>
            <a:ext cx="10058400" cy="702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None/>
            </a:pPr>
            <a:r>
              <a:rPr b="1" lang="en-US" u="sng"/>
              <a:t>Achievements </a:t>
            </a:r>
            <a:endParaRPr/>
          </a:p>
        </p:txBody>
      </p:sp>
      <p:sp>
        <p:nvSpPr>
          <p:cNvPr id="152" name="Google Shape;152;p12"/>
          <p:cNvSpPr txBox="1"/>
          <p:nvPr>
            <p:ph idx="1" type="body"/>
          </p:nvPr>
        </p:nvSpPr>
        <p:spPr>
          <a:xfrm>
            <a:off x="546538" y="1845734"/>
            <a:ext cx="5488502" cy="4725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b="1" lang="en-US">
                <a:latin typeface="Times New Roman"/>
                <a:ea typeface="Times New Roman"/>
                <a:cs typeface="Times New Roman"/>
                <a:sym typeface="Times New Roman"/>
              </a:rPr>
              <a:t>Hon. PM announced</a:t>
            </a:r>
            <a:br>
              <a:rPr b="1" lang="en-US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en-US">
                <a:latin typeface="Times New Roman"/>
                <a:ea typeface="Times New Roman"/>
                <a:cs typeface="Times New Roman"/>
                <a:sym typeface="Times New Roman"/>
              </a:rPr>
              <a:t>“National Sickle Cell Elimination Mission till 2047”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b="1" lang="en-US">
                <a:latin typeface="Times New Roman"/>
                <a:ea typeface="Times New Roman"/>
                <a:cs typeface="Times New Roman"/>
                <a:sym typeface="Times New Roman"/>
              </a:rPr>
              <a:t> UDID Card Parment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b="1" lang="en-US">
                <a:latin typeface="Times New Roman"/>
                <a:ea typeface="Times New Roman"/>
                <a:cs typeface="Times New Roman"/>
                <a:sym typeface="Times New Roman"/>
              </a:rPr>
              <a:t> Hydroxyurea in EDL </a:t>
            </a:r>
            <a:endParaRPr/>
          </a:p>
        </p:txBody>
      </p:sp>
      <p:pic>
        <p:nvPicPr>
          <p:cNvPr id="153" name="Google Shape;15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09662" y="792568"/>
            <a:ext cx="3809372" cy="3463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2"/>
          <p:cNvPicPr preferRelativeResize="0"/>
          <p:nvPr/>
        </p:nvPicPr>
        <p:blipFill rotWithShape="1">
          <a:blip r:embed="rId4">
            <a:alphaModFix/>
          </a:blip>
          <a:srcRect b="48776" l="0" r="0" t="0"/>
          <a:stretch/>
        </p:blipFill>
        <p:spPr>
          <a:xfrm>
            <a:off x="3868020" y="3177814"/>
            <a:ext cx="3451330" cy="2156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21029" y="5230160"/>
            <a:ext cx="2395936" cy="1341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"/>
          <p:cNvSpPr txBox="1"/>
          <p:nvPr>
            <p:ph type="title"/>
          </p:nvPr>
        </p:nvSpPr>
        <p:spPr>
          <a:xfrm>
            <a:off x="1097280" y="286603"/>
            <a:ext cx="10332719" cy="16355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Times New Roman"/>
              <a:buNone/>
            </a:pPr>
            <a:r>
              <a:rPr b="1" lang="en-US" sz="2400">
                <a:latin typeface="Times New Roman"/>
                <a:ea typeface="Times New Roman"/>
                <a:cs typeface="Times New Roman"/>
                <a:sym typeface="Times New Roman"/>
              </a:rPr>
              <a:t>"The Sickle Cell Elimination Mission 2047 aims to reduce the burden of SCD in India. The national SCD patients community (NASCO)  plays a vital role in achieving this goal.”</a:t>
            </a:r>
            <a:b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</a:b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2" name="Google Shape;162;p13"/>
          <p:cNvSpPr txBox="1"/>
          <p:nvPr>
            <p:ph idx="1" type="body"/>
          </p:nvPr>
        </p:nvSpPr>
        <p:spPr>
          <a:xfrm>
            <a:off x="762001" y="1783041"/>
            <a:ext cx="5334000" cy="5161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778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/>
              <a:t>Raising awareness   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/>
          </a:p>
          <a:p>
            <a:pPr indent="-1778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/>
              <a:t> Advocating for policy changes   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/>
          </a:p>
          <a:p>
            <a:pPr indent="-1778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/>
              <a:t>Supporting research and screening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None/>
            </a:pPr>
            <a:r>
              <a:rPr lang="en-US" sz="2800"/>
              <a:t> </a:t>
            </a:r>
            <a:endParaRPr/>
          </a:p>
          <a:p>
            <a:pPr indent="-1778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/>
              <a:t>Empowering patients and families</a:t>
            </a:r>
            <a:endParaRPr/>
          </a:p>
        </p:txBody>
      </p:sp>
      <p:pic>
        <p:nvPicPr>
          <p:cNvPr id="163" name="Google Shape;163;p13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92875" y="1772585"/>
            <a:ext cx="4937125" cy="3291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"/>
          <p:cNvSpPr txBox="1"/>
          <p:nvPr>
            <p:ph type="title"/>
          </p:nvPr>
        </p:nvSpPr>
        <p:spPr>
          <a:xfrm>
            <a:off x="1097280" y="286603"/>
            <a:ext cx="10058400" cy="73628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alibri"/>
              <a:buNone/>
            </a:pPr>
            <a:r>
              <a:rPr b="1" lang="en-US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Support &amp; Collaboration</a:t>
            </a:r>
            <a:endParaRPr b="1" u="sng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14"/>
          <p:cNvPicPr preferRelativeResize="0"/>
          <p:nvPr>
            <p:ph idx="4" type="body"/>
          </p:nvPr>
        </p:nvPicPr>
        <p:blipFill rotWithShape="1">
          <a:blip r:embed="rId3">
            <a:alphaModFix/>
          </a:blip>
          <a:srcRect b="0" l="0" r="21327" t="28636"/>
          <a:stretch/>
        </p:blipFill>
        <p:spPr>
          <a:xfrm>
            <a:off x="4628756" y="1313792"/>
            <a:ext cx="6759168" cy="613122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4"/>
          <p:cNvSpPr txBox="1"/>
          <p:nvPr/>
        </p:nvSpPr>
        <p:spPr>
          <a:xfrm>
            <a:off x="1313793" y="1618593"/>
            <a:ext cx="4109545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Government State &amp; Central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Pharmaceuticals  Companies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Corporate CSR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NGO’s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 Workers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Societies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/>
          <p:nvPr/>
        </p:nvSpPr>
        <p:spPr>
          <a:xfrm>
            <a:off x="1968759" y="1965932"/>
            <a:ext cx="850252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 YOU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8876" y="0"/>
            <a:ext cx="2194248" cy="219424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5"/>
          <p:cNvSpPr txBox="1"/>
          <p:nvPr/>
        </p:nvSpPr>
        <p:spPr>
          <a:xfrm>
            <a:off x="1968759" y="3037596"/>
            <a:ext cx="8502520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Gautam Dongre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Secretary,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National Alliance of Sickle Cell Organizations, NASCO.</a:t>
            </a:r>
            <a:endParaRPr b="1" sz="180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Board Member, Global Alliance of Sickle Cell Disease Organizations, GASCDO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 - +91 9421709245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Email -    </a:t>
            </a:r>
            <a:r>
              <a:rPr b="1" lang="en-US" sz="1800" u="sng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indiascdalliance@gmail.com</a:t>
            </a:r>
            <a:endParaRPr b="1" sz="1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         </a:t>
            </a:r>
            <a:r>
              <a:rPr b="1" lang="en-US" sz="1800" u="sng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gautamndongre04@gmail.com</a:t>
            </a:r>
            <a:endParaRPr b="1" sz="1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Website-  www.nascoindia.org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78" name="Google Shape;178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74373" y="5072424"/>
            <a:ext cx="1618594" cy="680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62057" y="4459787"/>
            <a:ext cx="1440131" cy="144013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"/>
          <p:cNvSpPr txBox="1"/>
          <p:nvPr>
            <p:ph type="title"/>
          </p:nvPr>
        </p:nvSpPr>
        <p:spPr>
          <a:xfrm>
            <a:off x="1066800" y="0"/>
            <a:ext cx="10058400" cy="174747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482AB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1482AB"/>
                </a:solidFill>
              </a:rPr>
              <a:t>NASCO is a voluntary, non-profit National consortium of 20 + like-minded organizations constituted by patient advocacy groups (PAGs).</a:t>
            </a:r>
            <a:endParaRPr/>
          </a:p>
        </p:txBody>
      </p:sp>
      <p:pic>
        <p:nvPicPr>
          <p:cNvPr id="66" name="Google Shape;66;p2"/>
          <p:cNvPicPr preferRelativeResize="0"/>
          <p:nvPr/>
        </p:nvPicPr>
        <p:blipFill rotWithShape="1">
          <a:blip r:embed="rId3">
            <a:alphaModFix/>
          </a:blip>
          <a:srcRect b="0" l="0" r="26523" t="5630"/>
          <a:stretch/>
        </p:blipFill>
        <p:spPr>
          <a:xfrm>
            <a:off x="1036320" y="1940766"/>
            <a:ext cx="4988434" cy="480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15476" y="1940766"/>
            <a:ext cx="3526097" cy="3526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/>
          <p:nvPr>
            <p:ph type="title"/>
          </p:nvPr>
        </p:nvSpPr>
        <p:spPr>
          <a:xfrm>
            <a:off x="1564651" y="815118"/>
            <a:ext cx="8782444" cy="743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Calibri"/>
              <a:buNone/>
            </a:pPr>
            <a:r>
              <a:rPr b="1" lang="en-US" sz="3200">
                <a:latin typeface="Calibri"/>
                <a:ea typeface="Calibri"/>
                <a:cs typeface="Calibri"/>
                <a:sym typeface="Calibri"/>
              </a:rPr>
              <a:t>NASCO’S Office Inauguration By Hon. </a:t>
            </a:r>
            <a:r>
              <a:rPr b="1" lang="en-US" sz="3200">
                <a:solidFill>
                  <a:srgbClr val="4D5156"/>
                </a:solidFill>
                <a:latin typeface="Calibri"/>
                <a:ea typeface="Calibri"/>
                <a:cs typeface="Calibri"/>
                <a:sym typeface="Calibri"/>
              </a:rPr>
              <a:t>Minister of Road Transport &amp; Highways Shree Nitin Gadkari Ji</a:t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Google Shape;73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4596" y="1768821"/>
            <a:ext cx="8262554" cy="4883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 txBox="1"/>
          <p:nvPr/>
        </p:nvSpPr>
        <p:spPr>
          <a:xfrm>
            <a:off x="111967" y="2980315"/>
            <a:ext cx="3834882" cy="30752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-571500" lvl="0" marL="5715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Char char="•"/>
            </a:pPr>
            <a:r>
              <a:rPr b="0"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 millions  Sickle Cell Trait</a:t>
            </a:r>
            <a:br>
              <a:rPr b="0"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sz="3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4"/>
          <p:cNvSpPr txBox="1"/>
          <p:nvPr>
            <p:ph type="title"/>
          </p:nvPr>
        </p:nvSpPr>
        <p:spPr>
          <a:xfrm>
            <a:off x="1097280" y="286604"/>
            <a:ext cx="10058400" cy="618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Times New Roman"/>
              <a:buNone/>
            </a:pPr>
            <a:r>
              <a:rPr b="1" lang="en-US" sz="2800">
                <a:latin typeface="Times New Roman"/>
                <a:ea typeface="Times New Roman"/>
                <a:cs typeface="Times New Roman"/>
                <a:sym typeface="Times New Roman"/>
              </a:rPr>
              <a:t>Role of the National Alliance of Sickle Cell Organization (NASCO)</a:t>
            </a:r>
            <a:endParaRPr sz="2800"/>
          </a:p>
        </p:txBody>
      </p:sp>
      <p:sp>
        <p:nvSpPr>
          <p:cNvPr id="80" name="Google Shape;80;p4"/>
          <p:cNvSpPr txBox="1"/>
          <p:nvPr>
            <p:ph idx="1" type="body"/>
          </p:nvPr>
        </p:nvSpPr>
        <p:spPr>
          <a:xfrm>
            <a:off x="1097280" y="1045029"/>
            <a:ext cx="10058400" cy="48240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lnSpcReduction="10000"/>
          </a:bodyPr>
          <a:lstStyle/>
          <a:p>
            <a:pPr indent="-127000" lvl="0" marL="9144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</a:t>
            </a:r>
            <a:endParaRPr/>
          </a:p>
          <a:p>
            <a:pPr indent="-2032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200"/>
              <a:buChar char=" "/>
            </a:pPr>
            <a:r>
              <a:rPr b="1" lang="en-US" sz="32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</a:t>
            </a:r>
            <a:r>
              <a:rPr b="1" lang="en-US" sz="3200" u="sng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PURPOSE</a:t>
            </a:r>
            <a:r>
              <a:rPr b="1" lang="en-US" sz="3200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3200"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endParaRPr/>
          </a:p>
          <a:p>
            <a:pPr indent="-177800" lvl="0" marL="91440" rtl="0" algn="ct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 "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NASCO’s  aims to unite various organizations working on sickle cell disease across  the country.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200"/>
              <a:buNone/>
            </a:pP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</a:t>
            </a:r>
            <a:r>
              <a:rPr lang="en-US" sz="3200"/>
              <a:t>  </a:t>
            </a:r>
            <a:r>
              <a:rPr lang="en-US" sz="3200" u="sng">
                <a:solidFill>
                  <a:srgbClr val="00B0F0"/>
                </a:solidFill>
              </a:rPr>
              <a:t> </a:t>
            </a:r>
            <a:r>
              <a:rPr b="1" lang="en-US" sz="3200" u="sng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OBJECTIVES  </a:t>
            </a:r>
            <a:endParaRPr/>
          </a:p>
          <a:p>
            <a:pPr indent="-1270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en-US"/>
              <a:t> </a:t>
            </a:r>
            <a:r>
              <a:rPr lang="en-US" sz="2800"/>
              <a:t>Advocate for better policies and programs for sickle cell disease management  </a:t>
            </a:r>
            <a:endParaRPr/>
          </a:p>
          <a:p>
            <a:pPr indent="-1778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 "/>
            </a:pPr>
            <a:r>
              <a:rPr lang="en-US" sz="2800"/>
              <a:t> Promote awareness about the condition</a:t>
            </a:r>
            <a:endParaRPr/>
          </a:p>
          <a:p>
            <a:pPr indent="-17780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800"/>
              <a:buChar char=" "/>
            </a:pPr>
            <a:r>
              <a:rPr lang="en-US" sz="2800"/>
              <a:t> Support research initiatives Improve care and support for patients with sickle cell  disease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Times New Roman"/>
              <a:buNone/>
            </a:pPr>
            <a:r>
              <a:rPr b="1" lang="en-US" sz="3200">
                <a:latin typeface="Times New Roman"/>
                <a:ea typeface="Times New Roman"/>
                <a:cs typeface="Times New Roman"/>
                <a:sym typeface="Times New Roman"/>
              </a:rPr>
              <a:t>Role of the National Alliance of Sickle Cell Organization (NASCO)</a:t>
            </a:r>
            <a:endParaRPr b="1"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" name="Google Shape;86;p5"/>
          <p:cNvSpPr txBox="1"/>
          <p:nvPr>
            <p:ph idx="1" type="body"/>
          </p:nvPr>
        </p:nvSpPr>
        <p:spPr>
          <a:xfrm>
            <a:off x="839755" y="1845734"/>
            <a:ext cx="5195285" cy="40233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1333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t/>
            </a:r>
            <a:endParaRPr sz="2400"/>
          </a:p>
          <a:p>
            <a:pPr indent="-194310" lvl="0" marL="194310" marR="0" rtl="0" algn="l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Advocacy and awareness    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   campaigns.</a:t>
            </a:r>
            <a:endParaRPr/>
          </a:p>
          <a:p>
            <a:pPr indent="-194310" lvl="0" marL="19431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Support groups and networking.</a:t>
            </a:r>
            <a:endParaRPr/>
          </a:p>
          <a:p>
            <a:pPr indent="-194310" lvl="0" marL="19431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Collaborating with healthcare   </a:t>
            </a:r>
            <a:endParaRPr/>
          </a:p>
          <a:p>
            <a:pPr indent="0" lvl="0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   providers and researchers.</a:t>
            </a:r>
            <a:endParaRPr/>
          </a:p>
          <a:p>
            <a:pPr indent="-194310" lvl="0" marL="19431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Noto Sans Symbols"/>
              <a:buChar char="▪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Policy influence and change.</a:t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/>
          </a:p>
          <a:p>
            <a:pPr indent="-158750" lvl="0" marL="28575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r>
              <a:t/>
            </a:r>
            <a:endParaRPr/>
          </a:p>
        </p:txBody>
      </p:sp>
      <p:pic>
        <p:nvPicPr>
          <p:cNvPr id="87" name="Google Shape;87;p5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18555" y="1845734"/>
            <a:ext cx="4937125" cy="3052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/>
          <p:nvPr>
            <p:ph type="title"/>
          </p:nvPr>
        </p:nvSpPr>
        <p:spPr>
          <a:xfrm>
            <a:off x="3283431" y="-507407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Times New Roman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Activities of NASCO</a:t>
            </a:r>
            <a:endParaRPr/>
          </a:p>
        </p:txBody>
      </p:sp>
      <p:sp>
        <p:nvSpPr>
          <p:cNvPr id="93" name="Google Shape;93;p6"/>
          <p:cNvSpPr txBox="1"/>
          <p:nvPr>
            <p:ph idx="2" type="body"/>
          </p:nvPr>
        </p:nvSpPr>
        <p:spPr>
          <a:xfrm>
            <a:off x="414106" y="943350"/>
            <a:ext cx="12765865" cy="40496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/>
              <a:t>                           Organizing International &amp; National SCD  Conferences</a:t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Noto Sans Symbols"/>
              <a:buNone/>
            </a:pPr>
            <a:r>
              <a:t/>
            </a:r>
            <a:endParaRPr/>
          </a:p>
          <a:p>
            <a:pPr indent="0" lvl="0" marL="9144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Font typeface="Noto Sans Symbols"/>
              <a:buNone/>
            </a:pPr>
            <a:r>
              <a:t/>
            </a:r>
            <a:endParaRPr/>
          </a:p>
        </p:txBody>
      </p:sp>
      <p:pic>
        <p:nvPicPr>
          <p:cNvPr id="94" name="Google Shape;94;p6"/>
          <p:cNvPicPr preferRelativeResize="0"/>
          <p:nvPr>
            <p:ph idx="4" type="body"/>
          </p:nvPr>
        </p:nvPicPr>
        <p:blipFill rotWithShape="1">
          <a:blip r:embed="rId3">
            <a:alphaModFix/>
          </a:blip>
          <a:srcRect b="7688" l="0" r="0" t="36189"/>
          <a:stretch/>
        </p:blipFill>
        <p:spPr>
          <a:xfrm>
            <a:off x="414106" y="1546826"/>
            <a:ext cx="5894344" cy="2205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 rotWithShape="1">
          <a:blip r:embed="rId4">
            <a:alphaModFix/>
          </a:blip>
          <a:srcRect b="950" l="-93" r="92" t="-950"/>
          <a:stretch/>
        </p:blipFill>
        <p:spPr>
          <a:xfrm>
            <a:off x="7015578" y="1433654"/>
            <a:ext cx="3898288" cy="233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15577" y="3912317"/>
            <a:ext cx="4060148" cy="2732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 rotWithShape="1">
          <a:blip r:embed="rId6">
            <a:alphaModFix/>
          </a:blip>
          <a:srcRect b="0" l="0" r="0" t="58222"/>
          <a:stretch/>
        </p:blipFill>
        <p:spPr>
          <a:xfrm>
            <a:off x="414107" y="3912317"/>
            <a:ext cx="5894344" cy="2555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"/>
          <p:cNvSpPr txBox="1"/>
          <p:nvPr>
            <p:ph type="title"/>
          </p:nvPr>
        </p:nvSpPr>
        <p:spPr>
          <a:xfrm>
            <a:off x="1066800" y="234052"/>
            <a:ext cx="10058400" cy="74341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b="1" lang="en-US" u="sng">
                <a:solidFill>
                  <a:schemeClr val="dk1"/>
                </a:solidFill>
              </a:rPr>
              <a:t>NASCO</a:t>
            </a:r>
            <a:r>
              <a:rPr b="1" lang="en-US">
                <a:solidFill>
                  <a:schemeClr val="dk1"/>
                </a:solidFill>
              </a:rPr>
              <a:t> </a:t>
            </a:r>
            <a:r>
              <a:rPr b="1" lang="en-US">
                <a:solidFill>
                  <a:srgbClr val="1482AB"/>
                </a:solidFill>
              </a:rPr>
              <a:t>              </a:t>
            </a:r>
            <a:r>
              <a:rPr b="1" lang="en-US" u="sng">
                <a:solidFill>
                  <a:schemeClr val="dk1"/>
                </a:solidFill>
              </a:rPr>
              <a:t>Chennel</a:t>
            </a:r>
            <a:r>
              <a:rPr b="1" lang="en-US">
                <a:solidFill>
                  <a:schemeClr val="dk1"/>
                </a:solidFill>
              </a:rPr>
              <a:t> </a:t>
            </a:r>
            <a:endParaRPr/>
          </a:p>
        </p:txBody>
      </p:sp>
      <p:pic>
        <p:nvPicPr>
          <p:cNvPr id="103" name="Google Shape;10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29951" y="0"/>
            <a:ext cx="762049" cy="741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4677" y="352251"/>
            <a:ext cx="1554459" cy="50701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7"/>
          <p:cNvSpPr txBox="1"/>
          <p:nvPr/>
        </p:nvSpPr>
        <p:spPr>
          <a:xfrm>
            <a:off x="1166518" y="1142754"/>
            <a:ext cx="369964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UDAAN Series</a:t>
            </a:r>
            <a:endParaRPr/>
          </a:p>
        </p:txBody>
      </p:sp>
      <p:sp>
        <p:nvSpPr>
          <p:cNvPr id="106" name="Google Shape;106;p7"/>
          <p:cNvSpPr txBox="1"/>
          <p:nvPr/>
        </p:nvSpPr>
        <p:spPr>
          <a:xfrm>
            <a:off x="7110322" y="1142753"/>
            <a:ext cx="369964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Sickle Cell SAMWAD </a:t>
            </a:r>
            <a:endParaRPr/>
          </a:p>
        </p:txBody>
      </p:sp>
      <p:pic>
        <p:nvPicPr>
          <p:cNvPr id="107" name="Google Shape;107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55523" y="1718113"/>
            <a:ext cx="3463622" cy="2084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7"/>
          <p:cNvPicPr preferRelativeResize="0"/>
          <p:nvPr/>
        </p:nvPicPr>
        <p:blipFill rotWithShape="1">
          <a:blip r:embed="rId6">
            <a:alphaModFix/>
          </a:blip>
          <a:srcRect b="0" l="0" r="0" t="23204"/>
          <a:stretch/>
        </p:blipFill>
        <p:spPr>
          <a:xfrm>
            <a:off x="7654232" y="1957696"/>
            <a:ext cx="2611823" cy="200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36897" y="3963463"/>
            <a:ext cx="3100873" cy="266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654232" y="3581667"/>
            <a:ext cx="3463622" cy="3042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b="1" lang="en-US">
                <a:solidFill>
                  <a:schemeClr val="dk1"/>
                </a:solidFill>
              </a:rPr>
              <a:t>NASCO </a:t>
            </a:r>
            <a:r>
              <a:rPr b="1" lang="en-US">
                <a:solidFill>
                  <a:srgbClr val="C00000"/>
                </a:solidFill>
              </a:rPr>
              <a:t>7X7</a:t>
            </a:r>
            <a:r>
              <a:rPr b="1" lang="en-US">
                <a:solidFill>
                  <a:schemeClr val="dk1"/>
                </a:solidFill>
              </a:rPr>
              <a:t> Monthly Meetings (</a:t>
            </a:r>
            <a:r>
              <a:rPr b="1" lang="en-US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lkFk&amp;lkFk</a:t>
            </a:r>
            <a:r>
              <a:rPr b="1" i="0" lang="en-US" sz="48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b="1" lang="en-US">
                <a:solidFill>
                  <a:schemeClr val="dk1"/>
                </a:solidFill>
              </a:rPr>
              <a:t>  </a:t>
            </a:r>
            <a:endParaRPr/>
          </a:p>
        </p:txBody>
      </p:sp>
      <p:pic>
        <p:nvPicPr>
          <p:cNvPr id="116" name="Google Shape;116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7170" y="2076123"/>
            <a:ext cx="4938712" cy="34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8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62511" y="2076123"/>
            <a:ext cx="3593169" cy="34038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" name="Google Shape;118;p8"/>
          <p:cNvCxnSpPr/>
          <p:nvPr/>
        </p:nvCxnSpPr>
        <p:spPr>
          <a:xfrm>
            <a:off x="1219200" y="1737360"/>
            <a:ext cx="993648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"/>
          <p:cNvSpPr txBox="1"/>
          <p:nvPr>
            <p:ph type="title"/>
          </p:nvPr>
        </p:nvSpPr>
        <p:spPr>
          <a:xfrm>
            <a:off x="1097280" y="286604"/>
            <a:ext cx="10058400" cy="53320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Calibri"/>
              <a:buNone/>
            </a:pPr>
            <a:r>
              <a:rPr b="1" lang="en-US" sz="3200"/>
              <a:t>NASCO’s Support to Member Organizations Activities </a:t>
            </a:r>
            <a:endParaRPr/>
          </a:p>
        </p:txBody>
      </p:sp>
      <p:pic>
        <p:nvPicPr>
          <p:cNvPr id="124" name="Google Shape;124;p9"/>
          <p:cNvPicPr preferRelativeResize="0"/>
          <p:nvPr/>
        </p:nvPicPr>
        <p:blipFill rotWithShape="1">
          <a:blip r:embed="rId3">
            <a:alphaModFix/>
          </a:blip>
          <a:srcRect b="2522" l="0" r="2066" t="1621"/>
          <a:stretch/>
        </p:blipFill>
        <p:spPr>
          <a:xfrm>
            <a:off x="252248" y="956441"/>
            <a:ext cx="11939752" cy="57515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" name="Google Shape;125;p9"/>
          <p:cNvCxnSpPr/>
          <p:nvPr/>
        </p:nvCxnSpPr>
        <p:spPr>
          <a:xfrm>
            <a:off x="2112579" y="819808"/>
            <a:ext cx="8071945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etrospect">
  <a:themeElements>
    <a:clrScheme name="Retrospect">
      <a:dk1>
        <a:srgbClr val="000000"/>
      </a:dk1>
      <a:lt1>
        <a:srgbClr val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2023-12-10T08:10:06Z</dcterms:created>
  <dc:creator>Sicklecellcenter RNTMC Udaipur</dc:creator>
</cp:coreProperties>
</file>