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76" r:id="rId2"/>
    <p:sldId id="277" r:id="rId3"/>
    <p:sldId id="278" r:id="rId4"/>
    <p:sldId id="280" r:id="rId5"/>
    <p:sldId id="281" r:id="rId6"/>
    <p:sldId id="282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720" y="67"/>
      </p:cViewPr>
      <p:guideLst>
        <p:guide orient="horz" pos="2160"/>
        <p:guide pos="38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CD8E7F-9532-47BA-98F8-72F82BA07E1E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28A6763-C708-4FD5-99EB-ABEF437609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B3F1-5CA5-4C70-B242-439013EFFB01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87DC-94C1-4B01-B145-F8867EB0B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B3F1-5CA5-4C70-B242-439013EFFB01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87DC-94C1-4B01-B145-F8867EB0B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B3F1-5CA5-4C70-B242-439013EFFB01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87DC-94C1-4B01-B145-F8867EB0B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B3F1-5CA5-4C70-B242-439013EFFB01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87DC-94C1-4B01-B145-F8867EB0B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B3F1-5CA5-4C70-B242-439013EFFB01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87DC-94C1-4B01-B145-F8867EB0B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B3F1-5CA5-4C70-B242-439013EFFB01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87DC-94C1-4B01-B145-F8867EB0B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B3F1-5CA5-4C70-B242-439013EFFB01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87DC-94C1-4B01-B145-F8867EB0B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B3F1-5CA5-4C70-B242-439013EFFB01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87DC-94C1-4B01-B145-F8867EB0B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B3F1-5CA5-4C70-B242-439013EFFB01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87DC-94C1-4B01-B145-F8867EB0B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B3F1-5CA5-4C70-B242-439013EFFB01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87DC-94C1-4B01-B145-F8867EB0B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B3F1-5CA5-4C70-B242-439013EFFB01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87DC-94C1-4B01-B145-F8867EB0B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0B3F1-5CA5-4C70-B242-439013EFFB01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687DC-94C1-4B01-B145-F8867EB0B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130" y="3123565"/>
            <a:ext cx="10515600" cy="7448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4400" b="1" dirty="0">
                <a:sym typeface="+mn-ea"/>
              </a:rPr>
              <a:t>Sickle Cell Anaemia Control Programme</a:t>
            </a:r>
            <a:endParaRPr lang="en-IN" sz="4400" b="1" dirty="0"/>
          </a:p>
          <a:p>
            <a:pPr algn="ctr"/>
            <a:endParaRPr lang="en-IN" sz="4400" b="1" dirty="0"/>
          </a:p>
        </p:txBody>
      </p:sp>
      <p:sp>
        <p:nvSpPr>
          <p:cNvPr id="7" name="Rectangle 6"/>
          <p:cNvSpPr/>
          <p:nvPr/>
        </p:nvSpPr>
        <p:spPr>
          <a:xfrm>
            <a:off x="43815" y="67310"/>
            <a:ext cx="12192000" cy="6858000"/>
          </a:xfrm>
          <a:prstGeom prst="rect">
            <a:avLst/>
          </a:prstGeom>
          <a:noFill/>
          <a:ln w="2159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60"/>
          </a:p>
        </p:txBody>
      </p:sp>
      <p:sp>
        <p:nvSpPr>
          <p:cNvPr id="5" name="Content Placeholder 2"/>
          <p:cNvSpPr>
            <a:spLocks noGrp="1"/>
          </p:cNvSpPr>
          <p:nvPr/>
        </p:nvSpPr>
        <p:spPr>
          <a:xfrm>
            <a:off x="241935" y="296562"/>
            <a:ext cx="11727643" cy="64419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endParaRPr lang="en-IN" sz="3800" b="1" dirty="0"/>
          </a:p>
          <a:p>
            <a:pPr algn="ctr">
              <a:buNone/>
            </a:pPr>
            <a:endParaRPr lang="en-IN" sz="3800" b="1" dirty="0"/>
          </a:p>
          <a:p>
            <a:pPr algn="ctr">
              <a:buNone/>
            </a:pPr>
            <a:endParaRPr lang="en-IN" sz="3800" b="1" dirty="0"/>
          </a:p>
          <a:p>
            <a:pPr algn="ctr">
              <a:buNone/>
            </a:pPr>
            <a:endParaRPr lang="en-IN" sz="3800" b="1" dirty="0"/>
          </a:p>
          <a:p>
            <a:pPr algn="ctr">
              <a:buNone/>
            </a:pPr>
            <a:endParaRPr lang="en-IN" sz="3800" b="1" dirty="0"/>
          </a:p>
          <a:p>
            <a:pPr algn="ctr">
              <a:buNone/>
            </a:pPr>
            <a:r>
              <a:rPr lang="en-IN" sz="3800" b="1" dirty="0"/>
              <a:t>Sickle Cell Anaemia Control Programme</a:t>
            </a:r>
          </a:p>
          <a:p>
            <a:pPr algn="ctr">
              <a:buNone/>
            </a:pPr>
            <a:r>
              <a:rPr lang="en-IN" sz="3800" b="1" dirty="0"/>
              <a:t>Telangana State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65865" y="2179848"/>
            <a:ext cx="5675870" cy="67710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                          </a:t>
            </a:r>
            <a:r>
              <a:rPr lang="en-US" sz="3800" b="1" dirty="0">
                <a:solidFill>
                  <a:schemeClr val="bg1"/>
                </a:solidFill>
              </a:rPr>
              <a:t>BLOOD CELL </a:t>
            </a:r>
          </a:p>
        </p:txBody>
      </p:sp>
      <p:pic>
        <p:nvPicPr>
          <p:cNvPr id="8" name="Picture 2" descr="Office of Chief Secretary, Telangana Govt. (@TelanganaCS) | Twitter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0750" r="88500">
                        <a14:foregroundMark x1="10750" y1="48500" x2="10750" y2="48500"/>
                        <a14:foregroundMark x1="88500" y1="46000" x2="88500" y2="4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95" r="1941"/>
          <a:stretch>
            <a:fillRect/>
          </a:stretch>
        </p:blipFill>
        <p:spPr bwMode="auto">
          <a:xfrm>
            <a:off x="557067" y="188183"/>
            <a:ext cx="2388235" cy="241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Google Shape;112;p1"/>
          <p:cNvSpPr txBox="1"/>
          <p:nvPr/>
        </p:nvSpPr>
        <p:spPr>
          <a:xfrm>
            <a:off x="9667622" y="593124"/>
            <a:ext cx="1750021" cy="1631092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96E99-EB45-6334-FEC7-DDAE168E6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827"/>
            <a:ext cx="10515600" cy="1325563"/>
          </a:xfrm>
        </p:spPr>
        <p:txBody>
          <a:bodyPr/>
          <a:lstStyle/>
          <a:p>
            <a:r>
              <a:rPr lang="en-IN" sz="4400" b="1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Sickle Cell Anaemia Control Programme in Telangana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9756D-0049-4F2A-E49D-C01E47C3E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50420" cy="466725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/>
              <a:t>National Sickle Cell </a:t>
            </a:r>
            <a:r>
              <a:rPr lang="en-US" sz="2400" dirty="0" err="1"/>
              <a:t>Anaemia</a:t>
            </a:r>
            <a:r>
              <a:rPr lang="en-US" sz="2400" dirty="0"/>
              <a:t> Mission was launched in the Union Budget 2023 for implementation in 17 states including Telangana.</a:t>
            </a:r>
          </a:p>
          <a:p>
            <a:pPr algn="just"/>
            <a:r>
              <a:rPr lang="en-US" sz="2400" dirty="0"/>
              <a:t>The program is being implemented in 14 districts of Telangana which have significant tribal population namely Adilabad, </a:t>
            </a:r>
            <a:r>
              <a:rPr lang="en-US" sz="2400" dirty="0" err="1"/>
              <a:t>Asifabad</a:t>
            </a:r>
            <a:r>
              <a:rPr lang="en-US" sz="2400" dirty="0"/>
              <a:t>, </a:t>
            </a:r>
            <a:r>
              <a:rPr lang="en-US" sz="2400" dirty="0" err="1"/>
              <a:t>Mancherial</a:t>
            </a:r>
            <a:r>
              <a:rPr lang="en-US" sz="2400" dirty="0"/>
              <a:t>, Bhupalpally, </a:t>
            </a:r>
            <a:r>
              <a:rPr lang="en-US" sz="2400" dirty="0" err="1"/>
              <a:t>Mulugu</a:t>
            </a:r>
            <a:r>
              <a:rPr lang="en-US" sz="2400" dirty="0"/>
              <a:t>, </a:t>
            </a:r>
            <a:r>
              <a:rPr lang="en-US" sz="2400" dirty="0" err="1"/>
              <a:t>Mahabubabad</a:t>
            </a:r>
            <a:r>
              <a:rPr lang="en-US" sz="2400" dirty="0"/>
              <a:t>, </a:t>
            </a:r>
            <a:r>
              <a:rPr lang="en-US" sz="2400" dirty="0" err="1"/>
              <a:t>Bhadradri</a:t>
            </a:r>
            <a:r>
              <a:rPr lang="en-US" sz="2400" dirty="0"/>
              <a:t> </a:t>
            </a:r>
            <a:r>
              <a:rPr lang="en-US" sz="2400" dirty="0" err="1"/>
              <a:t>Kothagudem</a:t>
            </a:r>
            <a:r>
              <a:rPr lang="en-US" sz="2400" dirty="0"/>
              <a:t>, Khammam and </a:t>
            </a:r>
            <a:r>
              <a:rPr lang="en-US" sz="2400" dirty="0" err="1"/>
              <a:t>Nagarkurnool</a:t>
            </a:r>
            <a:r>
              <a:rPr lang="en-US" sz="2400" dirty="0"/>
              <a:t>, </a:t>
            </a:r>
            <a:r>
              <a:rPr lang="en-US" sz="2400" dirty="0" err="1"/>
              <a:t>Rangareddy</a:t>
            </a:r>
            <a:r>
              <a:rPr lang="en-US" sz="2400" dirty="0"/>
              <a:t>, </a:t>
            </a:r>
            <a:r>
              <a:rPr lang="en-US" sz="2400" dirty="0" err="1"/>
              <a:t>Vikarabad</a:t>
            </a:r>
            <a:r>
              <a:rPr lang="en-US" sz="2400" dirty="0"/>
              <a:t>, Nirmal, Nalgonda, </a:t>
            </a:r>
            <a:r>
              <a:rPr lang="en-US" sz="2400" dirty="0" err="1"/>
              <a:t>Mahabubnagar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/>
              <a:t>In Telangana, there is a 12, 02,395 tribal population in the 14 districts.</a:t>
            </a:r>
          </a:p>
          <a:p>
            <a:pPr algn="just"/>
            <a:r>
              <a:rPr lang="en-US" sz="2400" dirty="0"/>
              <a:t>The target population screening for the three year 2023-26 is 8,26,838</a:t>
            </a:r>
          </a:p>
          <a:p>
            <a:pPr algn="just"/>
            <a:r>
              <a:rPr lang="en-US" sz="2400" dirty="0"/>
              <a:t>The screening is done through POC tests and confirmation of carrier done through HPLC/Electrophoresis tests. </a:t>
            </a:r>
          </a:p>
          <a:p>
            <a:pPr algn="just"/>
            <a:r>
              <a:rPr lang="en-US" sz="2400" dirty="0"/>
              <a:t>The distribution of genetic counselling ID cards and uploading of data is done on the specially designed application/portal.</a:t>
            </a:r>
          </a:p>
          <a:p>
            <a:pPr algn="just"/>
            <a:endParaRPr lang="en-IN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A4EFEB-3E57-C0FA-6371-BBF0FE655EBA}"/>
              </a:ext>
            </a:extLst>
          </p:cNvPr>
          <p:cNvSpPr/>
          <p:nvPr/>
        </p:nvSpPr>
        <p:spPr>
          <a:xfrm>
            <a:off x="43815" y="67310"/>
            <a:ext cx="12192000" cy="6858000"/>
          </a:xfrm>
          <a:prstGeom prst="rect">
            <a:avLst/>
          </a:prstGeom>
          <a:noFill/>
          <a:ln w="2159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60"/>
          </a:p>
        </p:txBody>
      </p:sp>
    </p:spTree>
    <p:extLst>
      <p:ext uri="{BB962C8B-B14F-4D97-AF65-F5344CB8AC3E}">
        <p14:creationId xmlns:p14="http://schemas.microsoft.com/office/powerpoint/2010/main" val="2582243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30C46-D50A-5EC7-E58B-E240151EE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563" y="85207"/>
            <a:ext cx="10515600" cy="1325563"/>
          </a:xfrm>
        </p:spPr>
        <p:txBody>
          <a:bodyPr/>
          <a:lstStyle/>
          <a:p>
            <a:r>
              <a:rPr lang="en-IN" sz="4400" b="1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Sickle Cell Anaemia Control Programme in Telangana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9B54A-A7F7-2FAD-E22F-54A648802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504" y="1410770"/>
            <a:ext cx="11021786" cy="5008691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266700" algn="l"/>
              </a:tabLst>
            </a:pPr>
            <a:r>
              <a:rPr lang="en-US" sz="2400" dirty="0"/>
              <a:t>14</a:t>
            </a:r>
            <a:r>
              <a:rPr lang="en-IN" sz="2400" dirty="0"/>
              <a:t> HPLC machines procured and supplied to </a:t>
            </a:r>
            <a:r>
              <a:rPr lang="en-US" sz="2400" dirty="0"/>
              <a:t>14</a:t>
            </a:r>
            <a:r>
              <a:rPr lang="en-IN" sz="2400" dirty="0"/>
              <a:t> districts. </a:t>
            </a: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266700" algn="l"/>
              </a:tabLst>
            </a:pPr>
            <a:r>
              <a:rPr lang="en-IN" sz="2400" dirty="0"/>
              <a:t>Committees formed - State level -1 , district level- 14 &amp; Block/PHC level-128</a:t>
            </a: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266700" algn="l"/>
              </a:tabLst>
            </a:pPr>
            <a:r>
              <a:rPr lang="en-IN" sz="2400" dirty="0"/>
              <a:t>SCD negative certificates of 2,352 distributed on launching day. </a:t>
            </a: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266700" algn="l"/>
              </a:tabLst>
            </a:pPr>
            <a:r>
              <a:rPr lang="en-IN" sz="2400" dirty="0"/>
              <a:t>After screening, positive samples are sent to the nearest T-Diagnostic Hub for HPLC test confirmation.</a:t>
            </a: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266700" algn="l"/>
              </a:tabLst>
            </a:pPr>
            <a:r>
              <a:rPr lang="en-IN" sz="2400" dirty="0"/>
              <a:t>Genetic ID counselling cards will be issued to all beneficiaries of screened people. </a:t>
            </a: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266700" algn="l"/>
              </a:tabLst>
            </a:pPr>
            <a:r>
              <a:rPr lang="en-IN" sz="2400" dirty="0"/>
              <a:t>4,00,000 Genetic counselling cards PO have been issued to vendor on 05.08.2024 for printing. </a:t>
            </a: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266700" algn="l"/>
              </a:tabLst>
            </a:pPr>
            <a:r>
              <a:rPr lang="en-IN" sz="2400" dirty="0"/>
              <a:t>Printing of the cards is through TSMSIDC</a:t>
            </a: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266700" algn="l"/>
              </a:tabLst>
            </a:pPr>
            <a:r>
              <a:rPr lang="en-IN" sz="2400" dirty="0"/>
              <a:t>ABHA Ids created to 2,22,504 beneficiaries.</a:t>
            </a:r>
          </a:p>
          <a:p>
            <a:pPr algn="just"/>
            <a:endParaRPr lang="en-IN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F23C1EC-B4B7-DB1E-30E2-1031D6F564F6}"/>
              </a:ext>
            </a:extLst>
          </p:cNvPr>
          <p:cNvSpPr/>
          <p:nvPr/>
        </p:nvSpPr>
        <p:spPr>
          <a:xfrm>
            <a:off x="43815" y="67310"/>
            <a:ext cx="12192000" cy="6858000"/>
          </a:xfrm>
          <a:prstGeom prst="rect">
            <a:avLst/>
          </a:prstGeom>
          <a:noFill/>
          <a:ln w="2159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60"/>
          </a:p>
        </p:txBody>
      </p:sp>
    </p:spTree>
    <p:extLst>
      <p:ext uri="{BB962C8B-B14F-4D97-AF65-F5344CB8AC3E}">
        <p14:creationId xmlns:p14="http://schemas.microsoft.com/office/powerpoint/2010/main" val="4041281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8AF28-3FA3-242A-357A-04473BD8A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147" y="206505"/>
            <a:ext cx="10515600" cy="1325563"/>
          </a:xfrm>
        </p:spPr>
        <p:txBody>
          <a:bodyPr/>
          <a:lstStyle/>
          <a:p>
            <a:r>
              <a:rPr lang="en-IN" b="1" u="sng" kern="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SICKLE CELL ANEMIA PROGRAM STATUS AS ON 22nd OCTOBER 2024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FE8BE90-CE4E-51C0-99E2-5E08D9E0B3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99" r="2034" b="19789"/>
          <a:stretch/>
        </p:blipFill>
        <p:spPr>
          <a:xfrm>
            <a:off x="285203" y="1625374"/>
            <a:ext cx="11776307" cy="4784757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0AB8A87-6388-CCBE-A228-E5EB7DE44A76}"/>
              </a:ext>
            </a:extLst>
          </p:cNvPr>
          <p:cNvSpPr/>
          <p:nvPr/>
        </p:nvSpPr>
        <p:spPr>
          <a:xfrm>
            <a:off x="43815" y="67310"/>
            <a:ext cx="12192000" cy="6858000"/>
          </a:xfrm>
          <a:prstGeom prst="rect">
            <a:avLst/>
          </a:prstGeom>
          <a:noFill/>
          <a:ln w="2159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60"/>
          </a:p>
        </p:txBody>
      </p:sp>
    </p:spTree>
    <p:extLst>
      <p:ext uri="{BB962C8B-B14F-4D97-AF65-F5344CB8AC3E}">
        <p14:creationId xmlns:p14="http://schemas.microsoft.com/office/powerpoint/2010/main" val="3128252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0609B-4A4B-F43E-C42F-4BC25EC56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99577"/>
          </a:xfrm>
        </p:spPr>
        <p:txBody>
          <a:bodyPr>
            <a:normAutofit fontScale="90000"/>
          </a:bodyPr>
          <a:lstStyle/>
          <a:p>
            <a:pPr marL="228600" indent="-226695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u="sng" kern="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Kits procurement status in Telangana:</a:t>
            </a:r>
            <a:br>
              <a:rPr lang="en-US" b="1" u="sng" kern="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US" b="1" u="sng" kern="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200" b="1" kern="100" dirty="0">
                <a:latin typeface="Calibri" panose="020F0502020204030204" pitchFamily="34" charset="0"/>
                <a:ea typeface="Calibri" panose="020F0502020204030204" pitchFamily="34" charset="0"/>
              </a:rPr>
              <a:t>2024-2025 year kits will be distributed to districts by the end of the October. Screenings will resume from November 1</a:t>
            </a:r>
            <a:r>
              <a:rPr lang="en-US" sz="2200" b="1" kern="100" baseline="30000" dirty="0">
                <a:latin typeface="Calibri" panose="020F0502020204030204" pitchFamily="34" charset="0"/>
                <a:ea typeface="Calibri" panose="020F0502020204030204" pitchFamily="34" charset="0"/>
              </a:rPr>
              <a:t>st</a:t>
            </a:r>
            <a:r>
              <a:rPr lang="en-US" sz="2200" b="1" kern="100" dirty="0">
                <a:latin typeface="Calibri" panose="020F0502020204030204" pitchFamily="34" charset="0"/>
                <a:ea typeface="Calibri" panose="020F0502020204030204" pitchFamily="34" charset="0"/>
              </a:rPr>
              <a:t> week.</a:t>
            </a:r>
            <a:endParaRPr lang="en-IN" b="1" kern="1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5156B27A-BD54-8DC9-C43F-15F788EF59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883748"/>
              </p:ext>
            </p:extLst>
          </p:nvPr>
        </p:nvGraphicFramePr>
        <p:xfrm>
          <a:off x="683466" y="2525421"/>
          <a:ext cx="10601133" cy="3259070"/>
        </p:xfrm>
        <a:graphic>
          <a:graphicData uri="http://schemas.openxmlformats.org/drawingml/2006/table">
            <a:tbl>
              <a:tblPr firstRow="1" firstCol="1" bandRow="1"/>
              <a:tblGrid>
                <a:gridCol w="846754">
                  <a:extLst>
                    <a:ext uri="{9D8B030D-6E8A-4147-A177-3AD203B41FA5}">
                      <a16:colId xmlns:a16="http://schemas.microsoft.com/office/drawing/2014/main" val="4159936912"/>
                    </a:ext>
                  </a:extLst>
                </a:gridCol>
                <a:gridCol w="2115380">
                  <a:extLst>
                    <a:ext uri="{9D8B030D-6E8A-4147-A177-3AD203B41FA5}">
                      <a16:colId xmlns:a16="http://schemas.microsoft.com/office/drawing/2014/main" val="3917882088"/>
                    </a:ext>
                  </a:extLst>
                </a:gridCol>
                <a:gridCol w="2773861">
                  <a:extLst>
                    <a:ext uri="{9D8B030D-6E8A-4147-A177-3AD203B41FA5}">
                      <a16:colId xmlns:a16="http://schemas.microsoft.com/office/drawing/2014/main" val="4008821950"/>
                    </a:ext>
                  </a:extLst>
                </a:gridCol>
                <a:gridCol w="2304932">
                  <a:extLst>
                    <a:ext uri="{9D8B030D-6E8A-4147-A177-3AD203B41FA5}">
                      <a16:colId xmlns:a16="http://schemas.microsoft.com/office/drawing/2014/main" val="1403843425"/>
                    </a:ext>
                  </a:extLst>
                </a:gridCol>
                <a:gridCol w="2560206">
                  <a:extLst>
                    <a:ext uri="{9D8B030D-6E8A-4147-A177-3AD203B41FA5}">
                      <a16:colId xmlns:a16="http://schemas.microsoft.com/office/drawing/2014/main" val="12894324"/>
                    </a:ext>
                  </a:extLst>
                </a:gridCol>
              </a:tblGrid>
              <a:tr h="439315">
                <a:tc>
                  <a:txBody>
                    <a:bodyPr/>
                    <a:lstStyle/>
                    <a:p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Sl.No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Indent submitted date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PO released by TSMSIDC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Total Kits 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9028369"/>
                  </a:ext>
                </a:extLst>
              </a:tr>
              <a:tr h="610507">
                <a:tc>
                  <a:txBody>
                    <a:bodyPr/>
                    <a:lstStyle/>
                    <a:p>
                      <a:pPr marL="457200" indent="-226695" algn="ctr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IN" sz="1800" kern="10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226695" algn="ctr">
                        <a:lnSpc>
                          <a:spcPct val="115000"/>
                        </a:lnSpc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17.11.2023</a:t>
                      </a:r>
                      <a:endParaRPr lang="en-IN" sz="1800" kern="100" dirty="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226695"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09.02.2023</a:t>
                      </a:r>
                      <a:endParaRPr lang="en-IN" sz="1800" kern="100" dirty="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1,10,780</a:t>
                      </a:r>
                      <a:endParaRPr lang="en-IN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en-IN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2023-2024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818033"/>
                  </a:ext>
                </a:extLst>
              </a:tr>
              <a:tr h="610507">
                <a:tc>
                  <a:txBody>
                    <a:bodyPr/>
                    <a:lstStyle/>
                    <a:p>
                      <a:pPr marL="457200" indent="-226695" algn="ctr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IN" sz="1800" kern="10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226695" algn="ctr">
                        <a:lnSpc>
                          <a:spcPct val="115000"/>
                        </a:lnSpc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27.07.2023</a:t>
                      </a:r>
                      <a:endParaRPr lang="en-IN" sz="1800" kern="100" dirty="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226695"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12.12.2023</a:t>
                      </a:r>
                      <a:endParaRPr lang="en-IN" sz="1800" kern="100" dirty="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1,00,000</a:t>
                      </a:r>
                      <a:endParaRPr lang="en-IN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IN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5269645"/>
                  </a:ext>
                </a:extLst>
              </a:tr>
              <a:tr h="663662">
                <a:tc>
                  <a:txBody>
                    <a:bodyPr/>
                    <a:lstStyle/>
                    <a:p>
                      <a:pPr marL="457200" indent="-226695" algn="ctr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IN" sz="1800" kern="10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226695" algn="ctr">
                        <a:lnSpc>
                          <a:spcPct val="115000"/>
                        </a:lnSpc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22.01.2024</a:t>
                      </a:r>
                      <a:endParaRPr lang="en-IN" sz="1800" kern="100" dirty="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226695"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02.03.2024</a:t>
                      </a:r>
                      <a:endParaRPr lang="en-IN" sz="1800" kern="100" dirty="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2,26,000</a:t>
                      </a:r>
                      <a:endParaRPr lang="en-IN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IN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3810900"/>
                  </a:ext>
                </a:extLst>
              </a:tr>
              <a:tr h="720965">
                <a:tc>
                  <a:txBody>
                    <a:bodyPr/>
                    <a:lstStyle/>
                    <a:p>
                      <a:pPr marL="457200" indent="-226695" algn="ctr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n-IN" sz="1800" kern="100" dirty="0">
                          <a:effectLst/>
                          <a:latin typeface="+mn-lt"/>
                          <a:ea typeface="Calibri" panose="020F0502020204030204" pitchFamily="34" charset="0"/>
                          <a:cs typeface="Gautami" panose="020B0502040204020203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226695" algn="ctr">
                        <a:lnSpc>
                          <a:spcPct val="115000"/>
                        </a:lnSpc>
                      </a:pPr>
                      <a:r>
                        <a:rPr lang="en-IN" sz="1800" kern="100" dirty="0">
                          <a:effectLst/>
                          <a:latin typeface="+mn-lt"/>
                          <a:ea typeface="Calibri" panose="020F0502020204030204" pitchFamily="34" charset="0"/>
                          <a:cs typeface="Gautami" panose="020B0502040204020203" pitchFamily="34" charset="0"/>
                        </a:rPr>
                        <a:t>14.05.2024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226695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00" dirty="0">
                          <a:effectLst/>
                          <a:latin typeface="+mn-lt"/>
                          <a:ea typeface="Calibri" panose="020F0502020204030204" pitchFamily="34" charset="0"/>
                          <a:cs typeface="Gautami" panose="020B0502040204020203" pitchFamily="34" charset="0"/>
                        </a:rPr>
                        <a:t>23.09.2024</a:t>
                      </a:r>
                    </a:p>
                    <a:p>
                      <a:pPr marL="457200" indent="-226695"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n-IN" sz="1800" kern="100" dirty="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3,80,065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2024-2025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8141158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D7899939-4AE1-0B73-67D3-DA8869E1AFD0}"/>
              </a:ext>
            </a:extLst>
          </p:cNvPr>
          <p:cNvSpPr/>
          <p:nvPr/>
        </p:nvSpPr>
        <p:spPr>
          <a:xfrm>
            <a:off x="43815" y="67310"/>
            <a:ext cx="12192000" cy="6858000"/>
          </a:xfrm>
          <a:prstGeom prst="rect">
            <a:avLst/>
          </a:prstGeom>
          <a:noFill/>
          <a:ln w="2159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60"/>
          </a:p>
        </p:txBody>
      </p:sp>
    </p:spTree>
    <p:extLst>
      <p:ext uri="{BB962C8B-B14F-4D97-AF65-F5344CB8AC3E}">
        <p14:creationId xmlns:p14="http://schemas.microsoft.com/office/powerpoint/2010/main" val="1770114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027F14-98A8-A38F-570B-D92A53B92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20214" y="195232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en-IN" sz="6000" b="1" dirty="0"/>
            </a:br>
            <a:r>
              <a:rPr lang="en-IN" sz="6000" b="1" dirty="0"/>
              <a:t>THANK YOU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CF4728-0011-6DE9-0239-B654FDD67F94}"/>
              </a:ext>
            </a:extLst>
          </p:cNvPr>
          <p:cNvSpPr/>
          <p:nvPr/>
        </p:nvSpPr>
        <p:spPr>
          <a:xfrm>
            <a:off x="43815" y="67310"/>
            <a:ext cx="12192000" cy="6858000"/>
          </a:xfrm>
          <a:prstGeom prst="rect">
            <a:avLst/>
          </a:prstGeom>
          <a:noFill/>
          <a:ln w="2159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60"/>
          </a:p>
        </p:txBody>
      </p:sp>
      <p:pic>
        <p:nvPicPr>
          <p:cNvPr id="3074" name="Picture 2" descr="Order Fresh Flower Bouquets Online ...">
            <a:extLst>
              <a:ext uri="{FF2B5EF4-FFF2-40B4-BE49-F238E27FC236}">
                <a16:creationId xmlns:a16="http://schemas.microsoft.com/office/drawing/2014/main" id="{A30B15DE-5086-DE36-B45C-D218AC14D1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1530" y="1524887"/>
            <a:ext cx="3020805" cy="3020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825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331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Sickle Cell Anaemia Control Programme in Telangana</vt:lpstr>
      <vt:lpstr>Sickle Cell Anaemia Control Programme in Telangana</vt:lpstr>
      <vt:lpstr>SICKLE CELL ANEMIA PROGRAM STATUS AS ON 22nd OCTOBER 2024</vt:lpstr>
      <vt:lpstr>Kits procurement status in Telangana:  2024-2025 year kits will be distributed to districts by the end of the October. Screenings will resume from November 1st week.</vt:lpstr>
      <vt:lpstr> 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Jahnavi Simhadri</dc:creator>
  <cp:lastModifiedBy>sahifa anjum</cp:lastModifiedBy>
  <cp:revision>65</cp:revision>
  <dcterms:created xsi:type="dcterms:W3CDTF">2024-01-28T10:34:00Z</dcterms:created>
  <dcterms:modified xsi:type="dcterms:W3CDTF">2024-10-22T15:03:55Z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04EA910CAD954EF681259E4E56EE81D3_13</vt:lpwstr>
  </property>
  <property fmtid="{D5CDD505-2E9C-101B-9397-08002B2CF9AE}" pid="3" name="KSOProductBuildVer">
    <vt:lpwstr>1033-12.2.0.13489</vt:lpwstr>
  </property>
</Properties>
</file>