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7" r:id="rId4"/>
    <p:sldId id="266" r:id="rId5"/>
    <p:sldId id="288" r:id="rId6"/>
    <p:sldId id="367" r:id="rId7"/>
    <p:sldId id="268" r:id="rId8"/>
    <p:sldId id="269" r:id="rId9"/>
    <p:sldId id="270" r:id="rId10"/>
    <p:sldId id="258" r:id="rId11"/>
    <p:sldId id="259" r:id="rId12"/>
    <p:sldId id="289" r:id="rId13"/>
    <p:sldId id="271" r:id="rId14"/>
    <p:sldId id="273" r:id="rId15"/>
    <p:sldId id="290" r:id="rId16"/>
    <p:sldId id="272" r:id="rId17"/>
    <p:sldId id="260" r:id="rId18"/>
    <p:sldId id="274" r:id="rId19"/>
    <p:sldId id="291" r:id="rId20"/>
    <p:sldId id="275" r:id="rId21"/>
    <p:sldId id="276" r:id="rId22"/>
    <p:sldId id="278" r:id="rId23"/>
    <p:sldId id="280" r:id="rId24"/>
    <p:sldId id="282" r:id="rId25"/>
    <p:sldId id="283" r:id="rId26"/>
    <p:sldId id="284" r:id="rId27"/>
    <p:sldId id="267" r:id="rId28"/>
    <p:sldId id="368" r:id="rId29"/>
    <p:sldId id="369" r:id="rId30"/>
    <p:sldId id="36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F057C-EA91-4E5D-9360-A5AA50480706}" type="doc">
      <dgm:prSet loTypeId="urn:microsoft.com/office/officeart/2005/8/layout/hierarchy1" loCatId="hierarchy" qsTypeId="urn:microsoft.com/office/officeart/2005/8/quickstyle/simple1#3" qsCatId="simple" csTypeId="urn:microsoft.com/office/officeart/2005/8/colors/accent1_2#3" csCatId="accent1" phldr="1"/>
      <dgm:spPr/>
      <dgm:t>
        <a:bodyPr/>
        <a:lstStyle/>
        <a:p>
          <a:endParaRPr lang="en-US"/>
        </a:p>
      </dgm:t>
    </dgm:pt>
    <dgm:pt modelId="{5322CC0F-43B9-4FC3-A132-3A3F1B87BD37}">
      <dgm:prSet phldrT="[Text]"/>
      <dgm:spPr/>
      <dgm:t>
        <a:bodyPr/>
        <a:lstStyle/>
        <a:p>
          <a:r>
            <a:rPr lang="en-US" dirty="0">
              <a:solidFill>
                <a:schemeClr val="tx1"/>
              </a:solidFill>
            </a:rPr>
            <a:t>Hemoglobin</a:t>
          </a:r>
        </a:p>
      </dgm:t>
    </dgm:pt>
    <dgm:pt modelId="{B6D01A0C-CC3B-4447-86EE-5F2ABC1FFD6D}" type="parTrans" cxnId="{74C86589-9A3A-4A23-AE9E-E908A2AAE08C}">
      <dgm:prSet/>
      <dgm:spPr/>
      <dgm:t>
        <a:bodyPr/>
        <a:lstStyle/>
        <a:p>
          <a:endParaRPr lang="en-US">
            <a:solidFill>
              <a:schemeClr val="tx1"/>
            </a:solidFill>
          </a:endParaRPr>
        </a:p>
      </dgm:t>
    </dgm:pt>
    <dgm:pt modelId="{E05CEBC0-94F0-48D6-9E28-BA16645BB70A}" type="sibTrans" cxnId="{74C86589-9A3A-4A23-AE9E-E908A2AAE08C}">
      <dgm:prSet/>
      <dgm:spPr/>
      <dgm:t>
        <a:bodyPr/>
        <a:lstStyle/>
        <a:p>
          <a:endParaRPr lang="en-US">
            <a:solidFill>
              <a:schemeClr val="tx1"/>
            </a:solidFill>
          </a:endParaRPr>
        </a:p>
      </dgm:t>
    </dgm:pt>
    <dgm:pt modelId="{E46A7247-BA0D-44DB-A1A9-99E3021642F4}">
      <dgm:prSet phldrT="[Text]"/>
      <dgm:spPr/>
      <dgm:t>
        <a:bodyPr/>
        <a:lstStyle/>
        <a:p>
          <a:r>
            <a:rPr lang="en-US" dirty="0">
              <a:solidFill>
                <a:schemeClr val="tx1"/>
              </a:solidFill>
            </a:rPr>
            <a:t>Alpha </a:t>
          </a:r>
        </a:p>
      </dgm:t>
    </dgm:pt>
    <dgm:pt modelId="{EA0E0D84-3263-4F5D-95D9-ECB8ADDA54E1}" type="parTrans" cxnId="{E4F1A49C-3890-41E5-95C8-5E498598B66E}">
      <dgm:prSet/>
      <dgm:spPr/>
      <dgm:t>
        <a:bodyPr/>
        <a:lstStyle/>
        <a:p>
          <a:endParaRPr lang="en-US">
            <a:solidFill>
              <a:schemeClr val="tx1"/>
            </a:solidFill>
          </a:endParaRPr>
        </a:p>
      </dgm:t>
    </dgm:pt>
    <dgm:pt modelId="{92389EC9-8FFD-4C62-B212-DE7252ECD6C3}" type="sibTrans" cxnId="{E4F1A49C-3890-41E5-95C8-5E498598B66E}">
      <dgm:prSet/>
      <dgm:spPr/>
      <dgm:t>
        <a:bodyPr/>
        <a:lstStyle/>
        <a:p>
          <a:endParaRPr lang="en-US">
            <a:solidFill>
              <a:schemeClr val="tx1"/>
            </a:solidFill>
          </a:endParaRPr>
        </a:p>
      </dgm:t>
    </dgm:pt>
    <dgm:pt modelId="{967FA763-03E3-47E7-9065-D8D1D77AD6AC}">
      <dgm:prSet phldrT="[Text]"/>
      <dgm:spPr/>
      <dgm:t>
        <a:bodyPr/>
        <a:lstStyle/>
        <a:p>
          <a:r>
            <a:rPr lang="en-US" dirty="0">
              <a:solidFill>
                <a:schemeClr val="tx1"/>
              </a:solidFill>
            </a:rPr>
            <a:t>Alpha	</a:t>
          </a:r>
        </a:p>
      </dgm:t>
    </dgm:pt>
    <dgm:pt modelId="{E10DCE4A-FAC7-4F62-838F-4B0C47451C53}" type="parTrans" cxnId="{B8C93FFF-4872-4DD8-BC5D-66F3E4230CCA}">
      <dgm:prSet/>
      <dgm:spPr/>
      <dgm:t>
        <a:bodyPr/>
        <a:lstStyle/>
        <a:p>
          <a:endParaRPr lang="en-US">
            <a:solidFill>
              <a:schemeClr val="tx1"/>
            </a:solidFill>
          </a:endParaRPr>
        </a:p>
      </dgm:t>
    </dgm:pt>
    <dgm:pt modelId="{F89CDC47-59E0-491C-B315-759E7D40AB63}" type="sibTrans" cxnId="{B8C93FFF-4872-4DD8-BC5D-66F3E4230CCA}">
      <dgm:prSet/>
      <dgm:spPr/>
      <dgm:t>
        <a:bodyPr/>
        <a:lstStyle/>
        <a:p>
          <a:endParaRPr lang="en-US">
            <a:solidFill>
              <a:schemeClr val="tx1"/>
            </a:solidFill>
          </a:endParaRPr>
        </a:p>
      </dgm:t>
    </dgm:pt>
    <dgm:pt modelId="{35A1861B-98AD-4F42-A1E6-9AC379C4AFDF}">
      <dgm:prSet/>
      <dgm:spPr/>
      <dgm:t>
        <a:bodyPr/>
        <a:lstStyle/>
        <a:p>
          <a:r>
            <a:rPr lang="en-US" dirty="0">
              <a:solidFill>
                <a:schemeClr val="tx1"/>
              </a:solidFill>
            </a:rPr>
            <a:t>Beta </a:t>
          </a:r>
        </a:p>
      </dgm:t>
    </dgm:pt>
    <dgm:pt modelId="{376C39BC-B7D6-4FB4-BEB4-9055BA4ECA6D}" type="parTrans" cxnId="{A156BC59-FB20-4D3E-9848-E8E7E18D60A4}">
      <dgm:prSet/>
      <dgm:spPr/>
      <dgm:t>
        <a:bodyPr/>
        <a:lstStyle/>
        <a:p>
          <a:endParaRPr lang="en-US">
            <a:solidFill>
              <a:schemeClr val="tx1"/>
            </a:solidFill>
          </a:endParaRPr>
        </a:p>
      </dgm:t>
    </dgm:pt>
    <dgm:pt modelId="{3BD3528D-00F0-4403-99E5-65290DCCCCB6}" type="sibTrans" cxnId="{A156BC59-FB20-4D3E-9848-E8E7E18D60A4}">
      <dgm:prSet/>
      <dgm:spPr/>
      <dgm:t>
        <a:bodyPr/>
        <a:lstStyle/>
        <a:p>
          <a:endParaRPr lang="en-US">
            <a:solidFill>
              <a:schemeClr val="tx1"/>
            </a:solidFill>
          </a:endParaRPr>
        </a:p>
      </dgm:t>
    </dgm:pt>
    <dgm:pt modelId="{837784DB-8642-47E5-AFB8-F4580097A2F1}">
      <dgm:prSet/>
      <dgm:spPr/>
      <dgm:t>
        <a:bodyPr/>
        <a:lstStyle/>
        <a:p>
          <a:r>
            <a:rPr lang="en-US" dirty="0">
              <a:solidFill>
                <a:schemeClr val="tx1"/>
              </a:solidFill>
            </a:rPr>
            <a:t>Beta S</a:t>
          </a:r>
        </a:p>
      </dgm:t>
    </dgm:pt>
    <dgm:pt modelId="{2CACAADD-53D8-4A11-8DB8-EF1A4C8F3B29}" type="parTrans" cxnId="{956C77F2-B5EB-4428-B55A-DF494E8C5E90}">
      <dgm:prSet/>
      <dgm:spPr/>
      <dgm:t>
        <a:bodyPr/>
        <a:lstStyle/>
        <a:p>
          <a:endParaRPr lang="en-US">
            <a:solidFill>
              <a:schemeClr val="tx1"/>
            </a:solidFill>
          </a:endParaRPr>
        </a:p>
      </dgm:t>
    </dgm:pt>
    <dgm:pt modelId="{19C78F74-B5B0-4461-910D-826D4E8E6E89}" type="sibTrans" cxnId="{956C77F2-B5EB-4428-B55A-DF494E8C5E90}">
      <dgm:prSet/>
      <dgm:spPr/>
      <dgm:t>
        <a:bodyPr/>
        <a:lstStyle/>
        <a:p>
          <a:endParaRPr lang="en-US">
            <a:solidFill>
              <a:schemeClr val="tx1"/>
            </a:solidFill>
          </a:endParaRPr>
        </a:p>
      </dgm:t>
    </dgm:pt>
    <dgm:pt modelId="{3C492C90-5DDF-43FC-AD07-5D4A3E66C6D3}" type="pres">
      <dgm:prSet presAssocID="{CF0F057C-EA91-4E5D-9360-A5AA50480706}" presName="hierChild1" presStyleCnt="0">
        <dgm:presLayoutVars>
          <dgm:chPref val="1"/>
          <dgm:dir/>
          <dgm:animOne val="branch"/>
          <dgm:animLvl val="lvl"/>
          <dgm:resizeHandles/>
        </dgm:presLayoutVars>
      </dgm:prSet>
      <dgm:spPr/>
    </dgm:pt>
    <dgm:pt modelId="{5DEAF667-AA28-4ABB-BA23-621D1E9B1DD4}" type="pres">
      <dgm:prSet presAssocID="{5322CC0F-43B9-4FC3-A132-3A3F1B87BD37}" presName="hierRoot1" presStyleCnt="0"/>
      <dgm:spPr/>
    </dgm:pt>
    <dgm:pt modelId="{AF72C8E4-AA49-401A-BB2D-A4309F87DD1B}" type="pres">
      <dgm:prSet presAssocID="{5322CC0F-43B9-4FC3-A132-3A3F1B87BD37}" presName="composite" presStyleCnt="0"/>
      <dgm:spPr/>
    </dgm:pt>
    <dgm:pt modelId="{FF268F3D-76E6-4307-A523-155C9C3508F1}" type="pres">
      <dgm:prSet presAssocID="{5322CC0F-43B9-4FC3-A132-3A3F1B87BD37}" presName="background" presStyleLbl="node0" presStyleIdx="0" presStyleCnt="1"/>
      <dgm:spPr/>
    </dgm:pt>
    <dgm:pt modelId="{818A7DC3-F2FA-4AD9-B75D-8B617AE8DB01}" type="pres">
      <dgm:prSet presAssocID="{5322CC0F-43B9-4FC3-A132-3A3F1B87BD37}" presName="text" presStyleLbl="fgAcc0" presStyleIdx="0" presStyleCnt="1" custLinFactNeighborX="-15313" custLinFactNeighborY="-38333">
        <dgm:presLayoutVars>
          <dgm:chPref val="3"/>
        </dgm:presLayoutVars>
      </dgm:prSet>
      <dgm:spPr/>
    </dgm:pt>
    <dgm:pt modelId="{A3FFF4F2-5F74-4E72-980F-1242B218F9A0}" type="pres">
      <dgm:prSet presAssocID="{5322CC0F-43B9-4FC3-A132-3A3F1B87BD37}" presName="hierChild2" presStyleCnt="0"/>
      <dgm:spPr/>
    </dgm:pt>
    <dgm:pt modelId="{04C39AA8-B354-49C9-AE74-6AAABEB5064C}" type="pres">
      <dgm:prSet presAssocID="{EA0E0D84-3263-4F5D-95D9-ECB8ADDA54E1}" presName="Name10" presStyleLbl="parChTrans1D2" presStyleIdx="0" presStyleCnt="4"/>
      <dgm:spPr/>
    </dgm:pt>
    <dgm:pt modelId="{67D68D47-3C2F-4F7D-A00D-BFB2D2A776EE}" type="pres">
      <dgm:prSet presAssocID="{E46A7247-BA0D-44DB-A1A9-99E3021642F4}" presName="hierRoot2" presStyleCnt="0"/>
      <dgm:spPr/>
    </dgm:pt>
    <dgm:pt modelId="{232D1D90-6BDE-42AC-80C8-22DF53023428}" type="pres">
      <dgm:prSet presAssocID="{E46A7247-BA0D-44DB-A1A9-99E3021642F4}" presName="composite2" presStyleCnt="0"/>
      <dgm:spPr/>
    </dgm:pt>
    <dgm:pt modelId="{FACF5210-80F0-423C-B715-4B3EB489D34C}" type="pres">
      <dgm:prSet presAssocID="{E46A7247-BA0D-44DB-A1A9-99E3021642F4}" presName="background2" presStyleLbl="node2" presStyleIdx="0" presStyleCnt="4"/>
      <dgm:spPr/>
    </dgm:pt>
    <dgm:pt modelId="{59FC0A6A-59E4-4A2C-8710-068FE7E9AA1D}" type="pres">
      <dgm:prSet presAssocID="{E46A7247-BA0D-44DB-A1A9-99E3021642F4}" presName="text2" presStyleLbl="fgAcc2" presStyleIdx="0" presStyleCnt="4" custLinFactNeighborX="3688" custLinFactNeighborY="4078">
        <dgm:presLayoutVars>
          <dgm:chPref val="3"/>
        </dgm:presLayoutVars>
      </dgm:prSet>
      <dgm:spPr/>
    </dgm:pt>
    <dgm:pt modelId="{BFF33ED1-DDC2-4417-BEA2-9BB80C60BDA3}" type="pres">
      <dgm:prSet presAssocID="{E46A7247-BA0D-44DB-A1A9-99E3021642F4}" presName="hierChild3" presStyleCnt="0"/>
      <dgm:spPr/>
    </dgm:pt>
    <dgm:pt modelId="{2F4C1C3A-4047-4A7D-9A5B-7E9F5495E189}" type="pres">
      <dgm:prSet presAssocID="{E10DCE4A-FAC7-4F62-838F-4B0C47451C53}" presName="Name10" presStyleLbl="parChTrans1D2" presStyleIdx="1" presStyleCnt="4"/>
      <dgm:spPr/>
    </dgm:pt>
    <dgm:pt modelId="{460A4DFC-6597-415E-826F-FCF066FBFAD5}" type="pres">
      <dgm:prSet presAssocID="{967FA763-03E3-47E7-9065-D8D1D77AD6AC}" presName="hierRoot2" presStyleCnt="0"/>
      <dgm:spPr/>
    </dgm:pt>
    <dgm:pt modelId="{BAB085C4-A21F-4B16-8F42-5C0FD61EBD7A}" type="pres">
      <dgm:prSet presAssocID="{967FA763-03E3-47E7-9065-D8D1D77AD6AC}" presName="composite2" presStyleCnt="0"/>
      <dgm:spPr/>
    </dgm:pt>
    <dgm:pt modelId="{7237026C-9663-46FF-AB5D-5FCE7298BAED}" type="pres">
      <dgm:prSet presAssocID="{967FA763-03E3-47E7-9065-D8D1D77AD6AC}" presName="background2" presStyleLbl="node2" presStyleIdx="1" presStyleCnt="4"/>
      <dgm:spPr/>
    </dgm:pt>
    <dgm:pt modelId="{468DD16A-D8F8-4B90-95ED-33CBE6FDC443}" type="pres">
      <dgm:prSet presAssocID="{967FA763-03E3-47E7-9065-D8D1D77AD6AC}" presName="text2" presStyleLbl="fgAcc2" presStyleIdx="1" presStyleCnt="4" custLinFactNeighborX="3968" custLinFactNeighborY="6431">
        <dgm:presLayoutVars>
          <dgm:chPref val="3"/>
        </dgm:presLayoutVars>
      </dgm:prSet>
      <dgm:spPr/>
    </dgm:pt>
    <dgm:pt modelId="{7B8C2E98-30C7-4DA5-8098-DD410429983E}" type="pres">
      <dgm:prSet presAssocID="{967FA763-03E3-47E7-9065-D8D1D77AD6AC}" presName="hierChild3" presStyleCnt="0"/>
      <dgm:spPr/>
    </dgm:pt>
    <dgm:pt modelId="{4999CEE6-1652-4FF6-A36A-E1308DBBB09F}" type="pres">
      <dgm:prSet presAssocID="{376C39BC-B7D6-4FB4-BEB4-9055BA4ECA6D}" presName="Name10" presStyleLbl="parChTrans1D2" presStyleIdx="2" presStyleCnt="4"/>
      <dgm:spPr/>
    </dgm:pt>
    <dgm:pt modelId="{1D5522D4-3817-4466-AE1F-A9DC3748372B}" type="pres">
      <dgm:prSet presAssocID="{35A1861B-98AD-4F42-A1E6-9AC379C4AFDF}" presName="hierRoot2" presStyleCnt="0"/>
      <dgm:spPr/>
    </dgm:pt>
    <dgm:pt modelId="{CBC3106B-FD37-4C75-8DD0-6F405DF0BBA8}" type="pres">
      <dgm:prSet presAssocID="{35A1861B-98AD-4F42-A1E6-9AC379C4AFDF}" presName="composite2" presStyleCnt="0"/>
      <dgm:spPr/>
    </dgm:pt>
    <dgm:pt modelId="{4523FCA0-2A9E-4D16-A0D8-6B4DD3055D21}" type="pres">
      <dgm:prSet presAssocID="{35A1861B-98AD-4F42-A1E6-9AC379C4AFDF}" presName="background2" presStyleLbl="node2" presStyleIdx="2" presStyleCnt="4"/>
      <dgm:spPr/>
    </dgm:pt>
    <dgm:pt modelId="{A7A4EDED-0F90-4750-915C-D5E6F4B5859B}" type="pres">
      <dgm:prSet presAssocID="{35A1861B-98AD-4F42-A1E6-9AC379C4AFDF}" presName="text2" presStyleLbl="fgAcc2" presStyleIdx="2" presStyleCnt="4" custLinFactNeighborX="-1727" custLinFactNeighborY="4078">
        <dgm:presLayoutVars>
          <dgm:chPref val="3"/>
        </dgm:presLayoutVars>
      </dgm:prSet>
      <dgm:spPr/>
    </dgm:pt>
    <dgm:pt modelId="{77D94E0B-8B08-4610-8669-CB64BC19803C}" type="pres">
      <dgm:prSet presAssocID="{35A1861B-98AD-4F42-A1E6-9AC379C4AFDF}" presName="hierChild3" presStyleCnt="0"/>
      <dgm:spPr/>
    </dgm:pt>
    <dgm:pt modelId="{972F0457-DE92-48F5-873F-12D039C7C617}" type="pres">
      <dgm:prSet presAssocID="{2CACAADD-53D8-4A11-8DB8-EF1A4C8F3B29}" presName="Name10" presStyleLbl="parChTrans1D2" presStyleIdx="3" presStyleCnt="4"/>
      <dgm:spPr/>
    </dgm:pt>
    <dgm:pt modelId="{BDB14AD7-9983-4FD3-A298-F265A805B0C8}" type="pres">
      <dgm:prSet presAssocID="{837784DB-8642-47E5-AFB8-F4580097A2F1}" presName="hierRoot2" presStyleCnt="0"/>
      <dgm:spPr/>
    </dgm:pt>
    <dgm:pt modelId="{6941B613-13B2-4D86-AA42-C2ACB97C522B}" type="pres">
      <dgm:prSet presAssocID="{837784DB-8642-47E5-AFB8-F4580097A2F1}" presName="composite2" presStyleCnt="0"/>
      <dgm:spPr/>
    </dgm:pt>
    <dgm:pt modelId="{0AE54D1E-BDB1-4EBC-86DC-4C9FD24BABDB}" type="pres">
      <dgm:prSet presAssocID="{837784DB-8642-47E5-AFB8-F4580097A2F1}" presName="background2" presStyleLbl="node2" presStyleIdx="3" presStyleCnt="4"/>
      <dgm:spPr/>
    </dgm:pt>
    <dgm:pt modelId="{81907A53-37BA-4540-AE76-601651734F6F}" type="pres">
      <dgm:prSet presAssocID="{837784DB-8642-47E5-AFB8-F4580097A2F1}" presName="text2" presStyleLbl="fgAcc2" presStyleIdx="3" presStyleCnt="4" custLinFactNeighborX="-4435" custLinFactNeighborY="4078">
        <dgm:presLayoutVars>
          <dgm:chPref val="3"/>
        </dgm:presLayoutVars>
      </dgm:prSet>
      <dgm:spPr/>
    </dgm:pt>
    <dgm:pt modelId="{A5A53BFE-E68B-40DC-920B-903C41F67C0F}" type="pres">
      <dgm:prSet presAssocID="{837784DB-8642-47E5-AFB8-F4580097A2F1}" presName="hierChild3" presStyleCnt="0"/>
      <dgm:spPr/>
    </dgm:pt>
  </dgm:ptLst>
  <dgm:cxnLst>
    <dgm:cxn modelId="{8DA95810-007B-4C43-945C-F3D22B4559AF}" type="presOf" srcId="{967FA763-03E3-47E7-9065-D8D1D77AD6AC}" destId="{468DD16A-D8F8-4B90-95ED-33CBE6FDC443}" srcOrd="0" destOrd="0" presId="urn:microsoft.com/office/officeart/2005/8/layout/hierarchy1"/>
    <dgm:cxn modelId="{3C8E8932-DB0A-4CE0-8899-31580C5D687C}" type="presOf" srcId="{376C39BC-B7D6-4FB4-BEB4-9055BA4ECA6D}" destId="{4999CEE6-1652-4FF6-A36A-E1308DBBB09F}" srcOrd="0" destOrd="0" presId="urn:microsoft.com/office/officeart/2005/8/layout/hierarchy1"/>
    <dgm:cxn modelId="{884B9734-2ACF-4F7D-A7C5-B1CE00D12463}" type="presOf" srcId="{2CACAADD-53D8-4A11-8DB8-EF1A4C8F3B29}" destId="{972F0457-DE92-48F5-873F-12D039C7C617}" srcOrd="0" destOrd="0" presId="urn:microsoft.com/office/officeart/2005/8/layout/hierarchy1"/>
    <dgm:cxn modelId="{4EC19D42-F17F-4819-B352-BD3609EA0CF4}" type="presOf" srcId="{E10DCE4A-FAC7-4F62-838F-4B0C47451C53}" destId="{2F4C1C3A-4047-4A7D-9A5B-7E9F5495E189}" srcOrd="0" destOrd="0" presId="urn:microsoft.com/office/officeart/2005/8/layout/hierarchy1"/>
    <dgm:cxn modelId="{3EFF6670-CD01-4A1D-AAFF-035E2A5DB2C1}" type="presOf" srcId="{35A1861B-98AD-4F42-A1E6-9AC379C4AFDF}" destId="{A7A4EDED-0F90-4750-915C-D5E6F4B5859B}" srcOrd="0" destOrd="0" presId="urn:microsoft.com/office/officeart/2005/8/layout/hierarchy1"/>
    <dgm:cxn modelId="{D6676573-D3C6-4296-9351-4D34E3668A1E}" type="presOf" srcId="{E46A7247-BA0D-44DB-A1A9-99E3021642F4}" destId="{59FC0A6A-59E4-4A2C-8710-068FE7E9AA1D}" srcOrd="0" destOrd="0" presId="urn:microsoft.com/office/officeart/2005/8/layout/hierarchy1"/>
    <dgm:cxn modelId="{A156BC59-FB20-4D3E-9848-E8E7E18D60A4}" srcId="{5322CC0F-43B9-4FC3-A132-3A3F1B87BD37}" destId="{35A1861B-98AD-4F42-A1E6-9AC379C4AFDF}" srcOrd="2" destOrd="0" parTransId="{376C39BC-B7D6-4FB4-BEB4-9055BA4ECA6D}" sibTransId="{3BD3528D-00F0-4403-99E5-65290DCCCCB6}"/>
    <dgm:cxn modelId="{74C86589-9A3A-4A23-AE9E-E908A2AAE08C}" srcId="{CF0F057C-EA91-4E5D-9360-A5AA50480706}" destId="{5322CC0F-43B9-4FC3-A132-3A3F1B87BD37}" srcOrd="0" destOrd="0" parTransId="{B6D01A0C-CC3B-4447-86EE-5F2ABC1FFD6D}" sibTransId="{E05CEBC0-94F0-48D6-9E28-BA16645BB70A}"/>
    <dgm:cxn modelId="{E4F1A49C-3890-41E5-95C8-5E498598B66E}" srcId="{5322CC0F-43B9-4FC3-A132-3A3F1B87BD37}" destId="{E46A7247-BA0D-44DB-A1A9-99E3021642F4}" srcOrd="0" destOrd="0" parTransId="{EA0E0D84-3263-4F5D-95D9-ECB8ADDA54E1}" sibTransId="{92389EC9-8FFD-4C62-B212-DE7252ECD6C3}"/>
    <dgm:cxn modelId="{131C63AF-6EC8-4814-90DB-4A8DAE6E4B4B}" type="presOf" srcId="{5322CC0F-43B9-4FC3-A132-3A3F1B87BD37}" destId="{818A7DC3-F2FA-4AD9-B75D-8B617AE8DB01}" srcOrd="0" destOrd="0" presId="urn:microsoft.com/office/officeart/2005/8/layout/hierarchy1"/>
    <dgm:cxn modelId="{D4CC9EC7-18B8-4AC4-932E-E6268CC5FCB9}" type="presOf" srcId="{837784DB-8642-47E5-AFB8-F4580097A2F1}" destId="{81907A53-37BA-4540-AE76-601651734F6F}" srcOrd="0" destOrd="0" presId="urn:microsoft.com/office/officeart/2005/8/layout/hierarchy1"/>
    <dgm:cxn modelId="{9E8DBBD6-483D-4358-B029-8D51EB82E3F7}" type="presOf" srcId="{EA0E0D84-3263-4F5D-95D9-ECB8ADDA54E1}" destId="{04C39AA8-B354-49C9-AE74-6AAABEB5064C}" srcOrd="0" destOrd="0" presId="urn:microsoft.com/office/officeart/2005/8/layout/hierarchy1"/>
    <dgm:cxn modelId="{1D84A9E1-FAF4-47A3-839B-5607F4D48EC1}" type="presOf" srcId="{CF0F057C-EA91-4E5D-9360-A5AA50480706}" destId="{3C492C90-5DDF-43FC-AD07-5D4A3E66C6D3}" srcOrd="0" destOrd="0" presId="urn:microsoft.com/office/officeart/2005/8/layout/hierarchy1"/>
    <dgm:cxn modelId="{956C77F2-B5EB-4428-B55A-DF494E8C5E90}" srcId="{5322CC0F-43B9-4FC3-A132-3A3F1B87BD37}" destId="{837784DB-8642-47E5-AFB8-F4580097A2F1}" srcOrd="3" destOrd="0" parTransId="{2CACAADD-53D8-4A11-8DB8-EF1A4C8F3B29}" sibTransId="{19C78F74-B5B0-4461-910D-826D4E8E6E89}"/>
    <dgm:cxn modelId="{B8C93FFF-4872-4DD8-BC5D-66F3E4230CCA}" srcId="{5322CC0F-43B9-4FC3-A132-3A3F1B87BD37}" destId="{967FA763-03E3-47E7-9065-D8D1D77AD6AC}" srcOrd="1" destOrd="0" parTransId="{E10DCE4A-FAC7-4F62-838F-4B0C47451C53}" sibTransId="{F89CDC47-59E0-491C-B315-759E7D40AB63}"/>
    <dgm:cxn modelId="{A182475D-1C3C-45E9-97C7-A879E93C5CDD}" type="presParOf" srcId="{3C492C90-5DDF-43FC-AD07-5D4A3E66C6D3}" destId="{5DEAF667-AA28-4ABB-BA23-621D1E9B1DD4}" srcOrd="0" destOrd="0" presId="urn:microsoft.com/office/officeart/2005/8/layout/hierarchy1"/>
    <dgm:cxn modelId="{C16614D8-70E2-4184-B61F-B2A698B1533A}" type="presParOf" srcId="{5DEAF667-AA28-4ABB-BA23-621D1E9B1DD4}" destId="{AF72C8E4-AA49-401A-BB2D-A4309F87DD1B}" srcOrd="0" destOrd="0" presId="urn:microsoft.com/office/officeart/2005/8/layout/hierarchy1"/>
    <dgm:cxn modelId="{B993776A-96E7-4BE4-8E43-9CFB08F1CB2B}" type="presParOf" srcId="{AF72C8E4-AA49-401A-BB2D-A4309F87DD1B}" destId="{FF268F3D-76E6-4307-A523-155C9C3508F1}" srcOrd="0" destOrd="0" presId="urn:microsoft.com/office/officeart/2005/8/layout/hierarchy1"/>
    <dgm:cxn modelId="{CF51B3CB-50A8-48B8-9D28-FC52F84DF9AB}" type="presParOf" srcId="{AF72C8E4-AA49-401A-BB2D-A4309F87DD1B}" destId="{818A7DC3-F2FA-4AD9-B75D-8B617AE8DB01}" srcOrd="1" destOrd="0" presId="urn:microsoft.com/office/officeart/2005/8/layout/hierarchy1"/>
    <dgm:cxn modelId="{5426BC5A-ACBD-4400-A4D0-3FEE0ADE5590}" type="presParOf" srcId="{5DEAF667-AA28-4ABB-BA23-621D1E9B1DD4}" destId="{A3FFF4F2-5F74-4E72-980F-1242B218F9A0}" srcOrd="1" destOrd="0" presId="urn:microsoft.com/office/officeart/2005/8/layout/hierarchy1"/>
    <dgm:cxn modelId="{4E6CB6A9-6A59-4C98-B67C-5D8B47BD05B0}" type="presParOf" srcId="{A3FFF4F2-5F74-4E72-980F-1242B218F9A0}" destId="{04C39AA8-B354-49C9-AE74-6AAABEB5064C}" srcOrd="0" destOrd="0" presId="urn:microsoft.com/office/officeart/2005/8/layout/hierarchy1"/>
    <dgm:cxn modelId="{26D9241A-AF4E-418A-A0FF-D8B4CB244001}" type="presParOf" srcId="{A3FFF4F2-5F74-4E72-980F-1242B218F9A0}" destId="{67D68D47-3C2F-4F7D-A00D-BFB2D2A776EE}" srcOrd="1" destOrd="0" presId="urn:microsoft.com/office/officeart/2005/8/layout/hierarchy1"/>
    <dgm:cxn modelId="{1AB0A56A-2635-495C-8542-99CC237CDAE2}" type="presParOf" srcId="{67D68D47-3C2F-4F7D-A00D-BFB2D2A776EE}" destId="{232D1D90-6BDE-42AC-80C8-22DF53023428}" srcOrd="0" destOrd="0" presId="urn:microsoft.com/office/officeart/2005/8/layout/hierarchy1"/>
    <dgm:cxn modelId="{616DAA46-4DC6-4767-9EB7-21785C52CE13}" type="presParOf" srcId="{232D1D90-6BDE-42AC-80C8-22DF53023428}" destId="{FACF5210-80F0-423C-B715-4B3EB489D34C}" srcOrd="0" destOrd="0" presId="urn:microsoft.com/office/officeart/2005/8/layout/hierarchy1"/>
    <dgm:cxn modelId="{757B43E3-4B46-4B0B-B482-F5F51A177FA3}" type="presParOf" srcId="{232D1D90-6BDE-42AC-80C8-22DF53023428}" destId="{59FC0A6A-59E4-4A2C-8710-068FE7E9AA1D}" srcOrd="1" destOrd="0" presId="urn:microsoft.com/office/officeart/2005/8/layout/hierarchy1"/>
    <dgm:cxn modelId="{FAB640C0-DA20-4EB1-8FE2-3B3C17041171}" type="presParOf" srcId="{67D68D47-3C2F-4F7D-A00D-BFB2D2A776EE}" destId="{BFF33ED1-DDC2-4417-BEA2-9BB80C60BDA3}" srcOrd="1" destOrd="0" presId="urn:microsoft.com/office/officeart/2005/8/layout/hierarchy1"/>
    <dgm:cxn modelId="{1A6A55F5-FD3B-48EE-A856-0C41E07F054D}" type="presParOf" srcId="{A3FFF4F2-5F74-4E72-980F-1242B218F9A0}" destId="{2F4C1C3A-4047-4A7D-9A5B-7E9F5495E189}" srcOrd="2" destOrd="0" presId="urn:microsoft.com/office/officeart/2005/8/layout/hierarchy1"/>
    <dgm:cxn modelId="{B9EFDAF6-1EC1-49B0-9400-ABA348D7594E}" type="presParOf" srcId="{A3FFF4F2-5F74-4E72-980F-1242B218F9A0}" destId="{460A4DFC-6597-415E-826F-FCF066FBFAD5}" srcOrd="3" destOrd="0" presId="urn:microsoft.com/office/officeart/2005/8/layout/hierarchy1"/>
    <dgm:cxn modelId="{ED1EB86A-550B-42C0-A151-91A182F1EA3A}" type="presParOf" srcId="{460A4DFC-6597-415E-826F-FCF066FBFAD5}" destId="{BAB085C4-A21F-4B16-8F42-5C0FD61EBD7A}" srcOrd="0" destOrd="0" presId="urn:microsoft.com/office/officeart/2005/8/layout/hierarchy1"/>
    <dgm:cxn modelId="{777A53E0-54D2-43CC-B3CC-A39F1DC0CA36}" type="presParOf" srcId="{BAB085C4-A21F-4B16-8F42-5C0FD61EBD7A}" destId="{7237026C-9663-46FF-AB5D-5FCE7298BAED}" srcOrd="0" destOrd="0" presId="urn:microsoft.com/office/officeart/2005/8/layout/hierarchy1"/>
    <dgm:cxn modelId="{9CB5CB3C-D067-4D9D-9599-2296CCC6C609}" type="presParOf" srcId="{BAB085C4-A21F-4B16-8F42-5C0FD61EBD7A}" destId="{468DD16A-D8F8-4B90-95ED-33CBE6FDC443}" srcOrd="1" destOrd="0" presId="urn:microsoft.com/office/officeart/2005/8/layout/hierarchy1"/>
    <dgm:cxn modelId="{4E3DFB40-BD39-474E-9527-C5B6FF734440}" type="presParOf" srcId="{460A4DFC-6597-415E-826F-FCF066FBFAD5}" destId="{7B8C2E98-30C7-4DA5-8098-DD410429983E}" srcOrd="1" destOrd="0" presId="urn:microsoft.com/office/officeart/2005/8/layout/hierarchy1"/>
    <dgm:cxn modelId="{8600521F-8EE9-4F18-9F3A-DA6D4B6E61EA}" type="presParOf" srcId="{A3FFF4F2-5F74-4E72-980F-1242B218F9A0}" destId="{4999CEE6-1652-4FF6-A36A-E1308DBBB09F}" srcOrd="4" destOrd="0" presId="urn:microsoft.com/office/officeart/2005/8/layout/hierarchy1"/>
    <dgm:cxn modelId="{9A48779E-6154-4AFC-AC20-7E2A3EB1683B}" type="presParOf" srcId="{A3FFF4F2-5F74-4E72-980F-1242B218F9A0}" destId="{1D5522D4-3817-4466-AE1F-A9DC3748372B}" srcOrd="5" destOrd="0" presId="urn:microsoft.com/office/officeart/2005/8/layout/hierarchy1"/>
    <dgm:cxn modelId="{BA51F16A-BB1B-4931-A38C-E2C8EE73CA6A}" type="presParOf" srcId="{1D5522D4-3817-4466-AE1F-A9DC3748372B}" destId="{CBC3106B-FD37-4C75-8DD0-6F405DF0BBA8}" srcOrd="0" destOrd="0" presId="urn:microsoft.com/office/officeart/2005/8/layout/hierarchy1"/>
    <dgm:cxn modelId="{1E85ADF0-1AC6-426F-8D0C-9FC9E125BD51}" type="presParOf" srcId="{CBC3106B-FD37-4C75-8DD0-6F405DF0BBA8}" destId="{4523FCA0-2A9E-4D16-A0D8-6B4DD3055D21}" srcOrd="0" destOrd="0" presId="urn:microsoft.com/office/officeart/2005/8/layout/hierarchy1"/>
    <dgm:cxn modelId="{AABA0614-B674-4C87-BF25-DF7E0D080D19}" type="presParOf" srcId="{CBC3106B-FD37-4C75-8DD0-6F405DF0BBA8}" destId="{A7A4EDED-0F90-4750-915C-D5E6F4B5859B}" srcOrd="1" destOrd="0" presId="urn:microsoft.com/office/officeart/2005/8/layout/hierarchy1"/>
    <dgm:cxn modelId="{2DEF00F9-9DA9-4F40-AC24-50F709090559}" type="presParOf" srcId="{1D5522D4-3817-4466-AE1F-A9DC3748372B}" destId="{77D94E0B-8B08-4610-8669-CB64BC19803C}" srcOrd="1" destOrd="0" presId="urn:microsoft.com/office/officeart/2005/8/layout/hierarchy1"/>
    <dgm:cxn modelId="{BB1E4E81-BDAB-49FE-8E9A-11713DAE36ED}" type="presParOf" srcId="{A3FFF4F2-5F74-4E72-980F-1242B218F9A0}" destId="{972F0457-DE92-48F5-873F-12D039C7C617}" srcOrd="6" destOrd="0" presId="urn:microsoft.com/office/officeart/2005/8/layout/hierarchy1"/>
    <dgm:cxn modelId="{0A4DB811-6968-4443-AF28-76CEAE80997C}" type="presParOf" srcId="{A3FFF4F2-5F74-4E72-980F-1242B218F9A0}" destId="{BDB14AD7-9983-4FD3-A298-F265A805B0C8}" srcOrd="7" destOrd="0" presId="urn:microsoft.com/office/officeart/2005/8/layout/hierarchy1"/>
    <dgm:cxn modelId="{064D6FBC-575F-43A1-84FE-9A2C6CAB95E6}" type="presParOf" srcId="{BDB14AD7-9983-4FD3-A298-F265A805B0C8}" destId="{6941B613-13B2-4D86-AA42-C2ACB97C522B}" srcOrd="0" destOrd="0" presId="urn:microsoft.com/office/officeart/2005/8/layout/hierarchy1"/>
    <dgm:cxn modelId="{9D385242-C6FF-4AFC-9671-33DFDB1200A5}" type="presParOf" srcId="{6941B613-13B2-4D86-AA42-C2ACB97C522B}" destId="{0AE54D1E-BDB1-4EBC-86DC-4C9FD24BABDB}" srcOrd="0" destOrd="0" presId="urn:microsoft.com/office/officeart/2005/8/layout/hierarchy1"/>
    <dgm:cxn modelId="{59EE817A-949A-4E0A-9E68-B0B3EF8E53B7}" type="presParOf" srcId="{6941B613-13B2-4D86-AA42-C2ACB97C522B}" destId="{81907A53-37BA-4540-AE76-601651734F6F}" srcOrd="1" destOrd="0" presId="urn:microsoft.com/office/officeart/2005/8/layout/hierarchy1"/>
    <dgm:cxn modelId="{6D6DFAF2-1172-4544-B896-8709B85B85ED}" type="presParOf" srcId="{BDB14AD7-9983-4FD3-A298-F265A805B0C8}" destId="{A5A53BFE-E68B-40DC-920B-903C41F67C0F}" srcOrd="1" destOrd="0" presId="urn:microsoft.com/office/officeart/2005/8/layout/hierarchy1"/>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F057C-EA91-4E5D-9360-A5AA50480706}" type="doc">
      <dgm:prSet loTypeId="urn:microsoft.com/office/officeart/2005/8/layout/hierarchy1" loCatId="hierarchy" qsTypeId="urn:microsoft.com/office/officeart/2005/8/quickstyle/simple1#3" qsCatId="simple" csTypeId="urn:microsoft.com/office/officeart/2005/8/colors/accent1_2#3" csCatId="accent1" phldr="1"/>
      <dgm:spPr/>
      <dgm:t>
        <a:bodyPr/>
        <a:lstStyle/>
        <a:p>
          <a:endParaRPr lang="en-US"/>
        </a:p>
      </dgm:t>
    </dgm:pt>
    <dgm:pt modelId="{5322CC0F-43B9-4FC3-A132-3A3F1B87BD37}">
      <dgm:prSet phldrT="[Text]"/>
      <dgm:spPr/>
      <dgm:t>
        <a:bodyPr/>
        <a:lstStyle/>
        <a:p>
          <a:r>
            <a:rPr lang="en-US" dirty="0">
              <a:solidFill>
                <a:schemeClr val="tx1"/>
              </a:solidFill>
            </a:rPr>
            <a:t>Hemoglobin</a:t>
          </a:r>
        </a:p>
      </dgm:t>
    </dgm:pt>
    <dgm:pt modelId="{B6D01A0C-CC3B-4447-86EE-5F2ABC1FFD6D}" type="parTrans" cxnId="{74C86589-9A3A-4A23-AE9E-E908A2AAE08C}">
      <dgm:prSet/>
      <dgm:spPr/>
      <dgm:t>
        <a:bodyPr/>
        <a:lstStyle/>
        <a:p>
          <a:endParaRPr lang="en-US">
            <a:solidFill>
              <a:schemeClr val="tx1"/>
            </a:solidFill>
          </a:endParaRPr>
        </a:p>
      </dgm:t>
    </dgm:pt>
    <dgm:pt modelId="{E05CEBC0-94F0-48D6-9E28-BA16645BB70A}" type="sibTrans" cxnId="{74C86589-9A3A-4A23-AE9E-E908A2AAE08C}">
      <dgm:prSet/>
      <dgm:spPr/>
      <dgm:t>
        <a:bodyPr/>
        <a:lstStyle/>
        <a:p>
          <a:endParaRPr lang="en-US">
            <a:solidFill>
              <a:schemeClr val="tx1"/>
            </a:solidFill>
          </a:endParaRPr>
        </a:p>
      </dgm:t>
    </dgm:pt>
    <dgm:pt modelId="{E46A7247-BA0D-44DB-A1A9-99E3021642F4}">
      <dgm:prSet phldrT="[Text]"/>
      <dgm:spPr/>
      <dgm:t>
        <a:bodyPr/>
        <a:lstStyle/>
        <a:p>
          <a:r>
            <a:rPr lang="en-US" dirty="0">
              <a:solidFill>
                <a:schemeClr val="tx1"/>
              </a:solidFill>
            </a:rPr>
            <a:t>Alpha </a:t>
          </a:r>
        </a:p>
      </dgm:t>
    </dgm:pt>
    <dgm:pt modelId="{EA0E0D84-3263-4F5D-95D9-ECB8ADDA54E1}" type="parTrans" cxnId="{E4F1A49C-3890-41E5-95C8-5E498598B66E}">
      <dgm:prSet/>
      <dgm:spPr/>
      <dgm:t>
        <a:bodyPr/>
        <a:lstStyle/>
        <a:p>
          <a:endParaRPr lang="en-US">
            <a:solidFill>
              <a:schemeClr val="tx1"/>
            </a:solidFill>
          </a:endParaRPr>
        </a:p>
      </dgm:t>
    </dgm:pt>
    <dgm:pt modelId="{92389EC9-8FFD-4C62-B212-DE7252ECD6C3}" type="sibTrans" cxnId="{E4F1A49C-3890-41E5-95C8-5E498598B66E}">
      <dgm:prSet/>
      <dgm:spPr/>
      <dgm:t>
        <a:bodyPr/>
        <a:lstStyle/>
        <a:p>
          <a:endParaRPr lang="en-US">
            <a:solidFill>
              <a:schemeClr val="tx1"/>
            </a:solidFill>
          </a:endParaRPr>
        </a:p>
      </dgm:t>
    </dgm:pt>
    <dgm:pt modelId="{967FA763-03E3-47E7-9065-D8D1D77AD6AC}">
      <dgm:prSet phldrT="[Text]"/>
      <dgm:spPr/>
      <dgm:t>
        <a:bodyPr/>
        <a:lstStyle/>
        <a:p>
          <a:r>
            <a:rPr lang="en-US" dirty="0">
              <a:solidFill>
                <a:schemeClr val="tx1"/>
              </a:solidFill>
            </a:rPr>
            <a:t>Alpha	</a:t>
          </a:r>
        </a:p>
      </dgm:t>
    </dgm:pt>
    <dgm:pt modelId="{E10DCE4A-FAC7-4F62-838F-4B0C47451C53}" type="parTrans" cxnId="{B8C93FFF-4872-4DD8-BC5D-66F3E4230CCA}">
      <dgm:prSet/>
      <dgm:spPr/>
      <dgm:t>
        <a:bodyPr/>
        <a:lstStyle/>
        <a:p>
          <a:endParaRPr lang="en-US">
            <a:solidFill>
              <a:schemeClr val="tx1"/>
            </a:solidFill>
          </a:endParaRPr>
        </a:p>
      </dgm:t>
    </dgm:pt>
    <dgm:pt modelId="{F89CDC47-59E0-491C-B315-759E7D40AB63}" type="sibTrans" cxnId="{B8C93FFF-4872-4DD8-BC5D-66F3E4230CCA}">
      <dgm:prSet/>
      <dgm:spPr/>
      <dgm:t>
        <a:bodyPr/>
        <a:lstStyle/>
        <a:p>
          <a:endParaRPr lang="en-US">
            <a:solidFill>
              <a:schemeClr val="tx1"/>
            </a:solidFill>
          </a:endParaRPr>
        </a:p>
      </dgm:t>
    </dgm:pt>
    <dgm:pt modelId="{35A1861B-98AD-4F42-A1E6-9AC379C4AFDF}">
      <dgm:prSet/>
      <dgm:spPr/>
      <dgm:t>
        <a:bodyPr/>
        <a:lstStyle/>
        <a:p>
          <a:r>
            <a:rPr lang="en-US" dirty="0">
              <a:solidFill>
                <a:schemeClr val="tx1"/>
              </a:solidFill>
            </a:rPr>
            <a:t>Beta S</a:t>
          </a:r>
        </a:p>
      </dgm:t>
    </dgm:pt>
    <dgm:pt modelId="{376C39BC-B7D6-4FB4-BEB4-9055BA4ECA6D}" type="parTrans" cxnId="{A156BC59-FB20-4D3E-9848-E8E7E18D60A4}">
      <dgm:prSet/>
      <dgm:spPr/>
      <dgm:t>
        <a:bodyPr/>
        <a:lstStyle/>
        <a:p>
          <a:endParaRPr lang="en-US">
            <a:solidFill>
              <a:schemeClr val="tx1"/>
            </a:solidFill>
          </a:endParaRPr>
        </a:p>
      </dgm:t>
    </dgm:pt>
    <dgm:pt modelId="{3BD3528D-00F0-4403-99E5-65290DCCCCB6}" type="sibTrans" cxnId="{A156BC59-FB20-4D3E-9848-E8E7E18D60A4}">
      <dgm:prSet/>
      <dgm:spPr/>
      <dgm:t>
        <a:bodyPr/>
        <a:lstStyle/>
        <a:p>
          <a:endParaRPr lang="en-US">
            <a:solidFill>
              <a:schemeClr val="tx1"/>
            </a:solidFill>
          </a:endParaRPr>
        </a:p>
      </dgm:t>
    </dgm:pt>
    <dgm:pt modelId="{837784DB-8642-47E5-AFB8-F4580097A2F1}">
      <dgm:prSet/>
      <dgm:spPr/>
      <dgm:t>
        <a:bodyPr/>
        <a:lstStyle/>
        <a:p>
          <a:r>
            <a:rPr lang="en-US" dirty="0">
              <a:solidFill>
                <a:schemeClr val="tx1"/>
              </a:solidFill>
            </a:rPr>
            <a:t>Beta S</a:t>
          </a:r>
        </a:p>
      </dgm:t>
    </dgm:pt>
    <dgm:pt modelId="{2CACAADD-53D8-4A11-8DB8-EF1A4C8F3B29}" type="parTrans" cxnId="{956C77F2-B5EB-4428-B55A-DF494E8C5E90}">
      <dgm:prSet/>
      <dgm:spPr/>
      <dgm:t>
        <a:bodyPr/>
        <a:lstStyle/>
        <a:p>
          <a:endParaRPr lang="en-US">
            <a:solidFill>
              <a:schemeClr val="tx1"/>
            </a:solidFill>
          </a:endParaRPr>
        </a:p>
      </dgm:t>
    </dgm:pt>
    <dgm:pt modelId="{19C78F74-B5B0-4461-910D-826D4E8E6E89}" type="sibTrans" cxnId="{956C77F2-B5EB-4428-B55A-DF494E8C5E90}">
      <dgm:prSet/>
      <dgm:spPr/>
      <dgm:t>
        <a:bodyPr/>
        <a:lstStyle/>
        <a:p>
          <a:endParaRPr lang="en-US">
            <a:solidFill>
              <a:schemeClr val="tx1"/>
            </a:solidFill>
          </a:endParaRPr>
        </a:p>
      </dgm:t>
    </dgm:pt>
    <dgm:pt modelId="{3C492C90-5DDF-43FC-AD07-5D4A3E66C6D3}" type="pres">
      <dgm:prSet presAssocID="{CF0F057C-EA91-4E5D-9360-A5AA50480706}" presName="hierChild1" presStyleCnt="0">
        <dgm:presLayoutVars>
          <dgm:chPref val="1"/>
          <dgm:dir/>
          <dgm:animOne val="branch"/>
          <dgm:animLvl val="lvl"/>
          <dgm:resizeHandles/>
        </dgm:presLayoutVars>
      </dgm:prSet>
      <dgm:spPr/>
    </dgm:pt>
    <dgm:pt modelId="{5DEAF667-AA28-4ABB-BA23-621D1E9B1DD4}" type="pres">
      <dgm:prSet presAssocID="{5322CC0F-43B9-4FC3-A132-3A3F1B87BD37}" presName="hierRoot1" presStyleCnt="0"/>
      <dgm:spPr/>
    </dgm:pt>
    <dgm:pt modelId="{AF72C8E4-AA49-401A-BB2D-A4309F87DD1B}" type="pres">
      <dgm:prSet presAssocID="{5322CC0F-43B9-4FC3-A132-3A3F1B87BD37}" presName="composite" presStyleCnt="0"/>
      <dgm:spPr/>
    </dgm:pt>
    <dgm:pt modelId="{FF268F3D-76E6-4307-A523-155C9C3508F1}" type="pres">
      <dgm:prSet presAssocID="{5322CC0F-43B9-4FC3-A132-3A3F1B87BD37}" presName="background" presStyleLbl="node0" presStyleIdx="0" presStyleCnt="1"/>
      <dgm:spPr/>
    </dgm:pt>
    <dgm:pt modelId="{818A7DC3-F2FA-4AD9-B75D-8B617AE8DB01}" type="pres">
      <dgm:prSet presAssocID="{5322CC0F-43B9-4FC3-A132-3A3F1B87BD37}" presName="text" presStyleLbl="fgAcc0" presStyleIdx="0" presStyleCnt="1" custLinFactNeighborX="-15313" custLinFactNeighborY="-38333">
        <dgm:presLayoutVars>
          <dgm:chPref val="3"/>
        </dgm:presLayoutVars>
      </dgm:prSet>
      <dgm:spPr/>
    </dgm:pt>
    <dgm:pt modelId="{A3FFF4F2-5F74-4E72-980F-1242B218F9A0}" type="pres">
      <dgm:prSet presAssocID="{5322CC0F-43B9-4FC3-A132-3A3F1B87BD37}" presName="hierChild2" presStyleCnt="0"/>
      <dgm:spPr/>
    </dgm:pt>
    <dgm:pt modelId="{04C39AA8-B354-49C9-AE74-6AAABEB5064C}" type="pres">
      <dgm:prSet presAssocID="{EA0E0D84-3263-4F5D-95D9-ECB8ADDA54E1}" presName="Name10" presStyleLbl="parChTrans1D2" presStyleIdx="0" presStyleCnt="4"/>
      <dgm:spPr/>
    </dgm:pt>
    <dgm:pt modelId="{67D68D47-3C2F-4F7D-A00D-BFB2D2A776EE}" type="pres">
      <dgm:prSet presAssocID="{E46A7247-BA0D-44DB-A1A9-99E3021642F4}" presName="hierRoot2" presStyleCnt="0"/>
      <dgm:spPr/>
    </dgm:pt>
    <dgm:pt modelId="{232D1D90-6BDE-42AC-80C8-22DF53023428}" type="pres">
      <dgm:prSet presAssocID="{E46A7247-BA0D-44DB-A1A9-99E3021642F4}" presName="composite2" presStyleCnt="0"/>
      <dgm:spPr/>
    </dgm:pt>
    <dgm:pt modelId="{FACF5210-80F0-423C-B715-4B3EB489D34C}" type="pres">
      <dgm:prSet presAssocID="{E46A7247-BA0D-44DB-A1A9-99E3021642F4}" presName="background2" presStyleLbl="node2" presStyleIdx="0" presStyleCnt="4"/>
      <dgm:spPr/>
    </dgm:pt>
    <dgm:pt modelId="{59FC0A6A-59E4-4A2C-8710-068FE7E9AA1D}" type="pres">
      <dgm:prSet presAssocID="{E46A7247-BA0D-44DB-A1A9-99E3021642F4}" presName="text2" presStyleLbl="fgAcc2" presStyleIdx="0" presStyleCnt="4" custLinFactNeighborX="3688" custLinFactNeighborY="4078">
        <dgm:presLayoutVars>
          <dgm:chPref val="3"/>
        </dgm:presLayoutVars>
      </dgm:prSet>
      <dgm:spPr/>
    </dgm:pt>
    <dgm:pt modelId="{BFF33ED1-DDC2-4417-BEA2-9BB80C60BDA3}" type="pres">
      <dgm:prSet presAssocID="{E46A7247-BA0D-44DB-A1A9-99E3021642F4}" presName="hierChild3" presStyleCnt="0"/>
      <dgm:spPr/>
    </dgm:pt>
    <dgm:pt modelId="{2F4C1C3A-4047-4A7D-9A5B-7E9F5495E189}" type="pres">
      <dgm:prSet presAssocID="{E10DCE4A-FAC7-4F62-838F-4B0C47451C53}" presName="Name10" presStyleLbl="parChTrans1D2" presStyleIdx="1" presStyleCnt="4"/>
      <dgm:spPr/>
    </dgm:pt>
    <dgm:pt modelId="{460A4DFC-6597-415E-826F-FCF066FBFAD5}" type="pres">
      <dgm:prSet presAssocID="{967FA763-03E3-47E7-9065-D8D1D77AD6AC}" presName="hierRoot2" presStyleCnt="0"/>
      <dgm:spPr/>
    </dgm:pt>
    <dgm:pt modelId="{BAB085C4-A21F-4B16-8F42-5C0FD61EBD7A}" type="pres">
      <dgm:prSet presAssocID="{967FA763-03E3-47E7-9065-D8D1D77AD6AC}" presName="composite2" presStyleCnt="0"/>
      <dgm:spPr/>
    </dgm:pt>
    <dgm:pt modelId="{7237026C-9663-46FF-AB5D-5FCE7298BAED}" type="pres">
      <dgm:prSet presAssocID="{967FA763-03E3-47E7-9065-D8D1D77AD6AC}" presName="background2" presStyleLbl="node2" presStyleIdx="1" presStyleCnt="4"/>
      <dgm:spPr/>
    </dgm:pt>
    <dgm:pt modelId="{468DD16A-D8F8-4B90-95ED-33CBE6FDC443}" type="pres">
      <dgm:prSet presAssocID="{967FA763-03E3-47E7-9065-D8D1D77AD6AC}" presName="text2" presStyleLbl="fgAcc2" presStyleIdx="1" presStyleCnt="4" custLinFactNeighborX="3968" custLinFactNeighborY="6431">
        <dgm:presLayoutVars>
          <dgm:chPref val="3"/>
        </dgm:presLayoutVars>
      </dgm:prSet>
      <dgm:spPr/>
    </dgm:pt>
    <dgm:pt modelId="{7B8C2E98-30C7-4DA5-8098-DD410429983E}" type="pres">
      <dgm:prSet presAssocID="{967FA763-03E3-47E7-9065-D8D1D77AD6AC}" presName="hierChild3" presStyleCnt="0"/>
      <dgm:spPr/>
    </dgm:pt>
    <dgm:pt modelId="{4999CEE6-1652-4FF6-A36A-E1308DBBB09F}" type="pres">
      <dgm:prSet presAssocID="{376C39BC-B7D6-4FB4-BEB4-9055BA4ECA6D}" presName="Name10" presStyleLbl="parChTrans1D2" presStyleIdx="2" presStyleCnt="4"/>
      <dgm:spPr/>
    </dgm:pt>
    <dgm:pt modelId="{1D5522D4-3817-4466-AE1F-A9DC3748372B}" type="pres">
      <dgm:prSet presAssocID="{35A1861B-98AD-4F42-A1E6-9AC379C4AFDF}" presName="hierRoot2" presStyleCnt="0"/>
      <dgm:spPr/>
    </dgm:pt>
    <dgm:pt modelId="{CBC3106B-FD37-4C75-8DD0-6F405DF0BBA8}" type="pres">
      <dgm:prSet presAssocID="{35A1861B-98AD-4F42-A1E6-9AC379C4AFDF}" presName="composite2" presStyleCnt="0"/>
      <dgm:spPr/>
    </dgm:pt>
    <dgm:pt modelId="{4523FCA0-2A9E-4D16-A0D8-6B4DD3055D21}" type="pres">
      <dgm:prSet presAssocID="{35A1861B-98AD-4F42-A1E6-9AC379C4AFDF}" presName="background2" presStyleLbl="node2" presStyleIdx="2" presStyleCnt="4"/>
      <dgm:spPr/>
    </dgm:pt>
    <dgm:pt modelId="{A7A4EDED-0F90-4750-915C-D5E6F4B5859B}" type="pres">
      <dgm:prSet presAssocID="{35A1861B-98AD-4F42-A1E6-9AC379C4AFDF}" presName="text2" presStyleLbl="fgAcc2" presStyleIdx="2" presStyleCnt="4" custLinFactNeighborX="-1727" custLinFactNeighborY="4078">
        <dgm:presLayoutVars>
          <dgm:chPref val="3"/>
        </dgm:presLayoutVars>
      </dgm:prSet>
      <dgm:spPr/>
    </dgm:pt>
    <dgm:pt modelId="{77D94E0B-8B08-4610-8669-CB64BC19803C}" type="pres">
      <dgm:prSet presAssocID="{35A1861B-98AD-4F42-A1E6-9AC379C4AFDF}" presName="hierChild3" presStyleCnt="0"/>
      <dgm:spPr/>
    </dgm:pt>
    <dgm:pt modelId="{972F0457-DE92-48F5-873F-12D039C7C617}" type="pres">
      <dgm:prSet presAssocID="{2CACAADD-53D8-4A11-8DB8-EF1A4C8F3B29}" presName="Name10" presStyleLbl="parChTrans1D2" presStyleIdx="3" presStyleCnt="4"/>
      <dgm:spPr/>
    </dgm:pt>
    <dgm:pt modelId="{BDB14AD7-9983-4FD3-A298-F265A805B0C8}" type="pres">
      <dgm:prSet presAssocID="{837784DB-8642-47E5-AFB8-F4580097A2F1}" presName="hierRoot2" presStyleCnt="0"/>
      <dgm:spPr/>
    </dgm:pt>
    <dgm:pt modelId="{6941B613-13B2-4D86-AA42-C2ACB97C522B}" type="pres">
      <dgm:prSet presAssocID="{837784DB-8642-47E5-AFB8-F4580097A2F1}" presName="composite2" presStyleCnt="0"/>
      <dgm:spPr/>
    </dgm:pt>
    <dgm:pt modelId="{0AE54D1E-BDB1-4EBC-86DC-4C9FD24BABDB}" type="pres">
      <dgm:prSet presAssocID="{837784DB-8642-47E5-AFB8-F4580097A2F1}" presName="background2" presStyleLbl="node2" presStyleIdx="3" presStyleCnt="4"/>
      <dgm:spPr/>
    </dgm:pt>
    <dgm:pt modelId="{81907A53-37BA-4540-AE76-601651734F6F}" type="pres">
      <dgm:prSet presAssocID="{837784DB-8642-47E5-AFB8-F4580097A2F1}" presName="text2" presStyleLbl="fgAcc2" presStyleIdx="3" presStyleCnt="4" custLinFactNeighborX="-4435" custLinFactNeighborY="4078">
        <dgm:presLayoutVars>
          <dgm:chPref val="3"/>
        </dgm:presLayoutVars>
      </dgm:prSet>
      <dgm:spPr/>
    </dgm:pt>
    <dgm:pt modelId="{A5A53BFE-E68B-40DC-920B-903C41F67C0F}" type="pres">
      <dgm:prSet presAssocID="{837784DB-8642-47E5-AFB8-F4580097A2F1}" presName="hierChild3" presStyleCnt="0"/>
      <dgm:spPr/>
    </dgm:pt>
  </dgm:ptLst>
  <dgm:cxnLst>
    <dgm:cxn modelId="{8DA95810-007B-4C43-945C-F3D22B4559AF}" type="presOf" srcId="{967FA763-03E3-47E7-9065-D8D1D77AD6AC}" destId="{468DD16A-D8F8-4B90-95ED-33CBE6FDC443}" srcOrd="0" destOrd="0" presId="urn:microsoft.com/office/officeart/2005/8/layout/hierarchy1"/>
    <dgm:cxn modelId="{3C8E8932-DB0A-4CE0-8899-31580C5D687C}" type="presOf" srcId="{376C39BC-B7D6-4FB4-BEB4-9055BA4ECA6D}" destId="{4999CEE6-1652-4FF6-A36A-E1308DBBB09F}" srcOrd="0" destOrd="0" presId="urn:microsoft.com/office/officeart/2005/8/layout/hierarchy1"/>
    <dgm:cxn modelId="{884B9734-2ACF-4F7D-A7C5-B1CE00D12463}" type="presOf" srcId="{2CACAADD-53D8-4A11-8DB8-EF1A4C8F3B29}" destId="{972F0457-DE92-48F5-873F-12D039C7C617}" srcOrd="0" destOrd="0" presId="urn:microsoft.com/office/officeart/2005/8/layout/hierarchy1"/>
    <dgm:cxn modelId="{4EC19D42-F17F-4819-B352-BD3609EA0CF4}" type="presOf" srcId="{E10DCE4A-FAC7-4F62-838F-4B0C47451C53}" destId="{2F4C1C3A-4047-4A7D-9A5B-7E9F5495E189}" srcOrd="0" destOrd="0" presId="urn:microsoft.com/office/officeart/2005/8/layout/hierarchy1"/>
    <dgm:cxn modelId="{3EFF6670-CD01-4A1D-AAFF-035E2A5DB2C1}" type="presOf" srcId="{35A1861B-98AD-4F42-A1E6-9AC379C4AFDF}" destId="{A7A4EDED-0F90-4750-915C-D5E6F4B5859B}" srcOrd="0" destOrd="0" presId="urn:microsoft.com/office/officeart/2005/8/layout/hierarchy1"/>
    <dgm:cxn modelId="{D6676573-D3C6-4296-9351-4D34E3668A1E}" type="presOf" srcId="{E46A7247-BA0D-44DB-A1A9-99E3021642F4}" destId="{59FC0A6A-59E4-4A2C-8710-068FE7E9AA1D}" srcOrd="0" destOrd="0" presId="urn:microsoft.com/office/officeart/2005/8/layout/hierarchy1"/>
    <dgm:cxn modelId="{A156BC59-FB20-4D3E-9848-E8E7E18D60A4}" srcId="{5322CC0F-43B9-4FC3-A132-3A3F1B87BD37}" destId="{35A1861B-98AD-4F42-A1E6-9AC379C4AFDF}" srcOrd="2" destOrd="0" parTransId="{376C39BC-B7D6-4FB4-BEB4-9055BA4ECA6D}" sibTransId="{3BD3528D-00F0-4403-99E5-65290DCCCCB6}"/>
    <dgm:cxn modelId="{74C86589-9A3A-4A23-AE9E-E908A2AAE08C}" srcId="{CF0F057C-EA91-4E5D-9360-A5AA50480706}" destId="{5322CC0F-43B9-4FC3-A132-3A3F1B87BD37}" srcOrd="0" destOrd="0" parTransId="{B6D01A0C-CC3B-4447-86EE-5F2ABC1FFD6D}" sibTransId="{E05CEBC0-94F0-48D6-9E28-BA16645BB70A}"/>
    <dgm:cxn modelId="{E4F1A49C-3890-41E5-95C8-5E498598B66E}" srcId="{5322CC0F-43B9-4FC3-A132-3A3F1B87BD37}" destId="{E46A7247-BA0D-44DB-A1A9-99E3021642F4}" srcOrd="0" destOrd="0" parTransId="{EA0E0D84-3263-4F5D-95D9-ECB8ADDA54E1}" sibTransId="{92389EC9-8FFD-4C62-B212-DE7252ECD6C3}"/>
    <dgm:cxn modelId="{131C63AF-6EC8-4814-90DB-4A8DAE6E4B4B}" type="presOf" srcId="{5322CC0F-43B9-4FC3-A132-3A3F1B87BD37}" destId="{818A7DC3-F2FA-4AD9-B75D-8B617AE8DB01}" srcOrd="0" destOrd="0" presId="urn:microsoft.com/office/officeart/2005/8/layout/hierarchy1"/>
    <dgm:cxn modelId="{D4CC9EC7-18B8-4AC4-932E-E6268CC5FCB9}" type="presOf" srcId="{837784DB-8642-47E5-AFB8-F4580097A2F1}" destId="{81907A53-37BA-4540-AE76-601651734F6F}" srcOrd="0" destOrd="0" presId="urn:microsoft.com/office/officeart/2005/8/layout/hierarchy1"/>
    <dgm:cxn modelId="{9E8DBBD6-483D-4358-B029-8D51EB82E3F7}" type="presOf" srcId="{EA0E0D84-3263-4F5D-95D9-ECB8ADDA54E1}" destId="{04C39AA8-B354-49C9-AE74-6AAABEB5064C}" srcOrd="0" destOrd="0" presId="urn:microsoft.com/office/officeart/2005/8/layout/hierarchy1"/>
    <dgm:cxn modelId="{1D84A9E1-FAF4-47A3-839B-5607F4D48EC1}" type="presOf" srcId="{CF0F057C-EA91-4E5D-9360-A5AA50480706}" destId="{3C492C90-5DDF-43FC-AD07-5D4A3E66C6D3}" srcOrd="0" destOrd="0" presId="urn:microsoft.com/office/officeart/2005/8/layout/hierarchy1"/>
    <dgm:cxn modelId="{956C77F2-B5EB-4428-B55A-DF494E8C5E90}" srcId="{5322CC0F-43B9-4FC3-A132-3A3F1B87BD37}" destId="{837784DB-8642-47E5-AFB8-F4580097A2F1}" srcOrd="3" destOrd="0" parTransId="{2CACAADD-53D8-4A11-8DB8-EF1A4C8F3B29}" sibTransId="{19C78F74-B5B0-4461-910D-826D4E8E6E89}"/>
    <dgm:cxn modelId="{B8C93FFF-4872-4DD8-BC5D-66F3E4230CCA}" srcId="{5322CC0F-43B9-4FC3-A132-3A3F1B87BD37}" destId="{967FA763-03E3-47E7-9065-D8D1D77AD6AC}" srcOrd="1" destOrd="0" parTransId="{E10DCE4A-FAC7-4F62-838F-4B0C47451C53}" sibTransId="{F89CDC47-59E0-491C-B315-759E7D40AB63}"/>
    <dgm:cxn modelId="{A182475D-1C3C-45E9-97C7-A879E93C5CDD}" type="presParOf" srcId="{3C492C90-5DDF-43FC-AD07-5D4A3E66C6D3}" destId="{5DEAF667-AA28-4ABB-BA23-621D1E9B1DD4}" srcOrd="0" destOrd="0" presId="urn:microsoft.com/office/officeart/2005/8/layout/hierarchy1"/>
    <dgm:cxn modelId="{C16614D8-70E2-4184-B61F-B2A698B1533A}" type="presParOf" srcId="{5DEAF667-AA28-4ABB-BA23-621D1E9B1DD4}" destId="{AF72C8E4-AA49-401A-BB2D-A4309F87DD1B}" srcOrd="0" destOrd="0" presId="urn:microsoft.com/office/officeart/2005/8/layout/hierarchy1"/>
    <dgm:cxn modelId="{B993776A-96E7-4BE4-8E43-9CFB08F1CB2B}" type="presParOf" srcId="{AF72C8E4-AA49-401A-BB2D-A4309F87DD1B}" destId="{FF268F3D-76E6-4307-A523-155C9C3508F1}" srcOrd="0" destOrd="0" presId="urn:microsoft.com/office/officeart/2005/8/layout/hierarchy1"/>
    <dgm:cxn modelId="{CF51B3CB-50A8-48B8-9D28-FC52F84DF9AB}" type="presParOf" srcId="{AF72C8E4-AA49-401A-BB2D-A4309F87DD1B}" destId="{818A7DC3-F2FA-4AD9-B75D-8B617AE8DB01}" srcOrd="1" destOrd="0" presId="urn:microsoft.com/office/officeart/2005/8/layout/hierarchy1"/>
    <dgm:cxn modelId="{5426BC5A-ACBD-4400-A4D0-3FEE0ADE5590}" type="presParOf" srcId="{5DEAF667-AA28-4ABB-BA23-621D1E9B1DD4}" destId="{A3FFF4F2-5F74-4E72-980F-1242B218F9A0}" srcOrd="1" destOrd="0" presId="urn:microsoft.com/office/officeart/2005/8/layout/hierarchy1"/>
    <dgm:cxn modelId="{4E6CB6A9-6A59-4C98-B67C-5D8B47BD05B0}" type="presParOf" srcId="{A3FFF4F2-5F74-4E72-980F-1242B218F9A0}" destId="{04C39AA8-B354-49C9-AE74-6AAABEB5064C}" srcOrd="0" destOrd="0" presId="urn:microsoft.com/office/officeart/2005/8/layout/hierarchy1"/>
    <dgm:cxn modelId="{26D9241A-AF4E-418A-A0FF-D8B4CB244001}" type="presParOf" srcId="{A3FFF4F2-5F74-4E72-980F-1242B218F9A0}" destId="{67D68D47-3C2F-4F7D-A00D-BFB2D2A776EE}" srcOrd="1" destOrd="0" presId="urn:microsoft.com/office/officeart/2005/8/layout/hierarchy1"/>
    <dgm:cxn modelId="{1AB0A56A-2635-495C-8542-99CC237CDAE2}" type="presParOf" srcId="{67D68D47-3C2F-4F7D-A00D-BFB2D2A776EE}" destId="{232D1D90-6BDE-42AC-80C8-22DF53023428}" srcOrd="0" destOrd="0" presId="urn:microsoft.com/office/officeart/2005/8/layout/hierarchy1"/>
    <dgm:cxn modelId="{616DAA46-4DC6-4767-9EB7-21785C52CE13}" type="presParOf" srcId="{232D1D90-6BDE-42AC-80C8-22DF53023428}" destId="{FACF5210-80F0-423C-B715-4B3EB489D34C}" srcOrd="0" destOrd="0" presId="urn:microsoft.com/office/officeart/2005/8/layout/hierarchy1"/>
    <dgm:cxn modelId="{757B43E3-4B46-4B0B-B482-F5F51A177FA3}" type="presParOf" srcId="{232D1D90-6BDE-42AC-80C8-22DF53023428}" destId="{59FC0A6A-59E4-4A2C-8710-068FE7E9AA1D}" srcOrd="1" destOrd="0" presId="urn:microsoft.com/office/officeart/2005/8/layout/hierarchy1"/>
    <dgm:cxn modelId="{FAB640C0-DA20-4EB1-8FE2-3B3C17041171}" type="presParOf" srcId="{67D68D47-3C2F-4F7D-A00D-BFB2D2A776EE}" destId="{BFF33ED1-DDC2-4417-BEA2-9BB80C60BDA3}" srcOrd="1" destOrd="0" presId="urn:microsoft.com/office/officeart/2005/8/layout/hierarchy1"/>
    <dgm:cxn modelId="{1A6A55F5-FD3B-48EE-A856-0C41E07F054D}" type="presParOf" srcId="{A3FFF4F2-5F74-4E72-980F-1242B218F9A0}" destId="{2F4C1C3A-4047-4A7D-9A5B-7E9F5495E189}" srcOrd="2" destOrd="0" presId="urn:microsoft.com/office/officeart/2005/8/layout/hierarchy1"/>
    <dgm:cxn modelId="{B9EFDAF6-1EC1-49B0-9400-ABA348D7594E}" type="presParOf" srcId="{A3FFF4F2-5F74-4E72-980F-1242B218F9A0}" destId="{460A4DFC-6597-415E-826F-FCF066FBFAD5}" srcOrd="3" destOrd="0" presId="urn:microsoft.com/office/officeart/2005/8/layout/hierarchy1"/>
    <dgm:cxn modelId="{ED1EB86A-550B-42C0-A151-91A182F1EA3A}" type="presParOf" srcId="{460A4DFC-6597-415E-826F-FCF066FBFAD5}" destId="{BAB085C4-A21F-4B16-8F42-5C0FD61EBD7A}" srcOrd="0" destOrd="0" presId="urn:microsoft.com/office/officeart/2005/8/layout/hierarchy1"/>
    <dgm:cxn modelId="{777A53E0-54D2-43CC-B3CC-A39F1DC0CA36}" type="presParOf" srcId="{BAB085C4-A21F-4B16-8F42-5C0FD61EBD7A}" destId="{7237026C-9663-46FF-AB5D-5FCE7298BAED}" srcOrd="0" destOrd="0" presId="urn:microsoft.com/office/officeart/2005/8/layout/hierarchy1"/>
    <dgm:cxn modelId="{9CB5CB3C-D067-4D9D-9599-2296CCC6C609}" type="presParOf" srcId="{BAB085C4-A21F-4B16-8F42-5C0FD61EBD7A}" destId="{468DD16A-D8F8-4B90-95ED-33CBE6FDC443}" srcOrd="1" destOrd="0" presId="urn:microsoft.com/office/officeart/2005/8/layout/hierarchy1"/>
    <dgm:cxn modelId="{4E3DFB40-BD39-474E-9527-C5B6FF734440}" type="presParOf" srcId="{460A4DFC-6597-415E-826F-FCF066FBFAD5}" destId="{7B8C2E98-30C7-4DA5-8098-DD410429983E}" srcOrd="1" destOrd="0" presId="urn:microsoft.com/office/officeart/2005/8/layout/hierarchy1"/>
    <dgm:cxn modelId="{8600521F-8EE9-4F18-9F3A-DA6D4B6E61EA}" type="presParOf" srcId="{A3FFF4F2-5F74-4E72-980F-1242B218F9A0}" destId="{4999CEE6-1652-4FF6-A36A-E1308DBBB09F}" srcOrd="4" destOrd="0" presId="urn:microsoft.com/office/officeart/2005/8/layout/hierarchy1"/>
    <dgm:cxn modelId="{9A48779E-6154-4AFC-AC20-7E2A3EB1683B}" type="presParOf" srcId="{A3FFF4F2-5F74-4E72-980F-1242B218F9A0}" destId="{1D5522D4-3817-4466-AE1F-A9DC3748372B}" srcOrd="5" destOrd="0" presId="urn:microsoft.com/office/officeart/2005/8/layout/hierarchy1"/>
    <dgm:cxn modelId="{BA51F16A-BB1B-4931-A38C-E2C8EE73CA6A}" type="presParOf" srcId="{1D5522D4-3817-4466-AE1F-A9DC3748372B}" destId="{CBC3106B-FD37-4C75-8DD0-6F405DF0BBA8}" srcOrd="0" destOrd="0" presId="urn:microsoft.com/office/officeart/2005/8/layout/hierarchy1"/>
    <dgm:cxn modelId="{1E85ADF0-1AC6-426F-8D0C-9FC9E125BD51}" type="presParOf" srcId="{CBC3106B-FD37-4C75-8DD0-6F405DF0BBA8}" destId="{4523FCA0-2A9E-4D16-A0D8-6B4DD3055D21}" srcOrd="0" destOrd="0" presId="urn:microsoft.com/office/officeart/2005/8/layout/hierarchy1"/>
    <dgm:cxn modelId="{AABA0614-B674-4C87-BF25-DF7E0D080D19}" type="presParOf" srcId="{CBC3106B-FD37-4C75-8DD0-6F405DF0BBA8}" destId="{A7A4EDED-0F90-4750-915C-D5E6F4B5859B}" srcOrd="1" destOrd="0" presId="urn:microsoft.com/office/officeart/2005/8/layout/hierarchy1"/>
    <dgm:cxn modelId="{2DEF00F9-9DA9-4F40-AC24-50F709090559}" type="presParOf" srcId="{1D5522D4-3817-4466-AE1F-A9DC3748372B}" destId="{77D94E0B-8B08-4610-8669-CB64BC19803C}" srcOrd="1" destOrd="0" presId="urn:microsoft.com/office/officeart/2005/8/layout/hierarchy1"/>
    <dgm:cxn modelId="{BB1E4E81-BDAB-49FE-8E9A-11713DAE36ED}" type="presParOf" srcId="{A3FFF4F2-5F74-4E72-980F-1242B218F9A0}" destId="{972F0457-DE92-48F5-873F-12D039C7C617}" srcOrd="6" destOrd="0" presId="urn:microsoft.com/office/officeart/2005/8/layout/hierarchy1"/>
    <dgm:cxn modelId="{0A4DB811-6968-4443-AF28-76CEAE80997C}" type="presParOf" srcId="{A3FFF4F2-5F74-4E72-980F-1242B218F9A0}" destId="{BDB14AD7-9983-4FD3-A298-F265A805B0C8}" srcOrd="7" destOrd="0" presId="urn:microsoft.com/office/officeart/2005/8/layout/hierarchy1"/>
    <dgm:cxn modelId="{064D6FBC-575F-43A1-84FE-9A2C6CAB95E6}" type="presParOf" srcId="{BDB14AD7-9983-4FD3-A298-F265A805B0C8}" destId="{6941B613-13B2-4D86-AA42-C2ACB97C522B}" srcOrd="0" destOrd="0" presId="urn:microsoft.com/office/officeart/2005/8/layout/hierarchy1"/>
    <dgm:cxn modelId="{9D385242-C6FF-4AFC-9671-33DFDB1200A5}" type="presParOf" srcId="{6941B613-13B2-4D86-AA42-C2ACB97C522B}" destId="{0AE54D1E-BDB1-4EBC-86DC-4C9FD24BABDB}" srcOrd="0" destOrd="0" presId="urn:microsoft.com/office/officeart/2005/8/layout/hierarchy1"/>
    <dgm:cxn modelId="{59EE817A-949A-4E0A-9E68-B0B3EF8E53B7}" type="presParOf" srcId="{6941B613-13B2-4D86-AA42-C2ACB97C522B}" destId="{81907A53-37BA-4540-AE76-601651734F6F}" srcOrd="1" destOrd="0" presId="urn:microsoft.com/office/officeart/2005/8/layout/hierarchy1"/>
    <dgm:cxn modelId="{6D6DFAF2-1172-4544-B896-8709B85B85ED}" type="presParOf" srcId="{BDB14AD7-9983-4FD3-A298-F265A805B0C8}" destId="{A5A53BFE-E68B-40DC-920B-903C41F67C0F}" srcOrd="1" destOrd="0" presId="urn:microsoft.com/office/officeart/2005/8/layout/hierarchy1"/>
  </dgm:cxnLst>
  <dgm:bg>
    <a:solidFill>
      <a:schemeClr val="accent1">
        <a:lumMod val="40000"/>
        <a:lumOff val="6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24E8B7-388B-4B8F-900B-CF7CA017537A}" type="doc">
      <dgm:prSet loTypeId="urn:microsoft.com/office/officeart/2005/8/layout/default" loCatId="list" qsTypeId="urn:microsoft.com/office/officeart/2005/8/quickstyle/3d1" qsCatId="3D" csTypeId="urn:microsoft.com/office/officeart/2005/8/colors/colorful1#1" csCatId="colorful" phldr="1"/>
      <dgm:spPr/>
      <dgm:t>
        <a:bodyPr/>
        <a:lstStyle/>
        <a:p>
          <a:endParaRPr lang="en-US"/>
        </a:p>
      </dgm:t>
    </dgm:pt>
    <dgm:pt modelId="{8A3D13B0-69CA-454C-A24B-00F1167D3322}">
      <dgm:prSet custT="1"/>
      <dgm:spPr/>
      <dgm:t>
        <a:bodyPr/>
        <a:lstStyle/>
        <a:p>
          <a:pPr rtl="0"/>
          <a:r>
            <a:rPr lang="en-US" sz="2000" dirty="0">
              <a:solidFill>
                <a:schemeClr val="tx1"/>
              </a:solidFill>
              <a:latin typeface="Book Antiqua" pitchFamily="18" charset="0"/>
            </a:rPr>
            <a:t>Delayed growth and puberty in children</a:t>
          </a:r>
        </a:p>
      </dgm:t>
    </dgm:pt>
    <dgm:pt modelId="{C595F295-3CDA-43DD-B552-F0451369681E}" type="parTrans" cxnId="{DC33A79C-C2EB-4CF4-8ECB-28DF7E36A1C6}">
      <dgm:prSet/>
      <dgm:spPr/>
      <dgm:t>
        <a:bodyPr/>
        <a:lstStyle/>
        <a:p>
          <a:endParaRPr lang="en-US" sz="2000">
            <a:solidFill>
              <a:schemeClr val="tx1"/>
            </a:solidFill>
            <a:latin typeface="Book Antiqua" pitchFamily="18" charset="0"/>
          </a:endParaRPr>
        </a:p>
      </dgm:t>
    </dgm:pt>
    <dgm:pt modelId="{3ABF0B2D-F26D-4FFA-B3DE-1DAE6926FB8A}" type="sibTrans" cxnId="{DC33A79C-C2EB-4CF4-8ECB-28DF7E36A1C6}">
      <dgm:prSet/>
      <dgm:spPr/>
      <dgm:t>
        <a:bodyPr/>
        <a:lstStyle/>
        <a:p>
          <a:endParaRPr lang="en-US" sz="2000">
            <a:solidFill>
              <a:schemeClr val="tx1"/>
            </a:solidFill>
            <a:latin typeface="Book Antiqua" pitchFamily="18" charset="0"/>
          </a:endParaRPr>
        </a:p>
      </dgm:t>
    </dgm:pt>
    <dgm:pt modelId="{84DB652F-17F3-442A-8286-93352E3592B7}">
      <dgm:prSet custT="1"/>
      <dgm:spPr/>
      <dgm:t>
        <a:bodyPr/>
        <a:lstStyle/>
        <a:p>
          <a:pPr rtl="0"/>
          <a:r>
            <a:rPr lang="en-US" sz="2000" dirty="0">
              <a:solidFill>
                <a:schemeClr val="tx1"/>
              </a:solidFill>
              <a:latin typeface="Book Antiqua" pitchFamily="18" charset="0"/>
            </a:rPr>
            <a:t>Anemia/ Infections</a:t>
          </a:r>
        </a:p>
      </dgm:t>
    </dgm:pt>
    <dgm:pt modelId="{FBC472B8-FD18-4694-B6F4-F63C24978629}" type="parTrans" cxnId="{ACCD2B6B-A006-47B5-ACDC-E99E84C0F994}">
      <dgm:prSet/>
      <dgm:spPr/>
      <dgm:t>
        <a:bodyPr/>
        <a:lstStyle/>
        <a:p>
          <a:endParaRPr lang="en-US" sz="2000">
            <a:solidFill>
              <a:schemeClr val="tx1"/>
            </a:solidFill>
            <a:latin typeface="Book Antiqua" pitchFamily="18" charset="0"/>
          </a:endParaRPr>
        </a:p>
      </dgm:t>
    </dgm:pt>
    <dgm:pt modelId="{FFEB2B19-A611-43E4-B5ED-9C6C68FB07ED}" type="sibTrans" cxnId="{ACCD2B6B-A006-47B5-ACDC-E99E84C0F994}">
      <dgm:prSet/>
      <dgm:spPr/>
      <dgm:t>
        <a:bodyPr/>
        <a:lstStyle/>
        <a:p>
          <a:endParaRPr lang="en-US" sz="2000">
            <a:solidFill>
              <a:schemeClr val="tx1"/>
            </a:solidFill>
            <a:latin typeface="Book Antiqua" pitchFamily="18" charset="0"/>
          </a:endParaRPr>
        </a:p>
      </dgm:t>
    </dgm:pt>
    <dgm:pt modelId="{2B8252CB-F023-43EA-BA50-4004933F6977}">
      <dgm:prSet custT="1"/>
      <dgm:spPr/>
      <dgm:t>
        <a:bodyPr/>
        <a:lstStyle/>
        <a:p>
          <a:pPr rtl="0"/>
          <a:r>
            <a:rPr lang="en-US" sz="2000" dirty="0">
              <a:solidFill>
                <a:schemeClr val="tx1"/>
              </a:solidFill>
              <a:latin typeface="Book Antiqua" pitchFamily="18" charset="0"/>
            </a:rPr>
            <a:t>Acute Chest Syndrome/ Stroke  </a:t>
          </a:r>
        </a:p>
      </dgm:t>
    </dgm:pt>
    <dgm:pt modelId="{1DDA8B42-C990-4C6A-B8CC-DCA07DD6F73F}" type="parTrans" cxnId="{0D10AEEE-84A1-4CE8-AD8D-97422E927EB6}">
      <dgm:prSet/>
      <dgm:spPr/>
      <dgm:t>
        <a:bodyPr/>
        <a:lstStyle/>
        <a:p>
          <a:endParaRPr lang="en-US" sz="2000">
            <a:solidFill>
              <a:schemeClr val="tx1"/>
            </a:solidFill>
            <a:latin typeface="Book Antiqua" pitchFamily="18" charset="0"/>
          </a:endParaRPr>
        </a:p>
      </dgm:t>
    </dgm:pt>
    <dgm:pt modelId="{14D62F13-704B-4BC9-AA49-5EF932FE4ED6}" type="sibTrans" cxnId="{0D10AEEE-84A1-4CE8-AD8D-97422E927EB6}">
      <dgm:prSet/>
      <dgm:spPr/>
      <dgm:t>
        <a:bodyPr/>
        <a:lstStyle/>
        <a:p>
          <a:endParaRPr lang="en-US" sz="2000">
            <a:solidFill>
              <a:schemeClr val="tx1"/>
            </a:solidFill>
            <a:latin typeface="Book Antiqua" pitchFamily="18" charset="0"/>
          </a:endParaRPr>
        </a:p>
      </dgm:t>
    </dgm:pt>
    <dgm:pt modelId="{24E8FD82-67F8-4EB1-8574-7644C8A56C5A}">
      <dgm:prSet custT="1"/>
      <dgm:spPr/>
      <dgm:t>
        <a:bodyPr/>
        <a:lstStyle/>
        <a:p>
          <a:r>
            <a:rPr lang="en-US" sz="2000" dirty="0">
              <a:solidFill>
                <a:schemeClr val="tx1"/>
              </a:solidFill>
              <a:latin typeface="Book Antiqua" pitchFamily="18" charset="0"/>
            </a:rPr>
            <a:t>Organ damage/ Splenic crises</a:t>
          </a:r>
        </a:p>
      </dgm:t>
    </dgm:pt>
    <dgm:pt modelId="{0848AC9A-B827-412A-826F-130001850CBD}" type="parTrans" cxnId="{91AECC7E-CB91-470A-A66E-CA832490B204}">
      <dgm:prSet/>
      <dgm:spPr/>
      <dgm:t>
        <a:bodyPr/>
        <a:lstStyle/>
        <a:p>
          <a:endParaRPr lang="en-US" sz="2000">
            <a:solidFill>
              <a:schemeClr val="tx1"/>
            </a:solidFill>
            <a:latin typeface="Book Antiqua" pitchFamily="18" charset="0"/>
          </a:endParaRPr>
        </a:p>
      </dgm:t>
    </dgm:pt>
    <dgm:pt modelId="{8E352D43-14C3-4AFD-B139-C0BDDB719AC3}" type="sibTrans" cxnId="{91AECC7E-CB91-470A-A66E-CA832490B204}">
      <dgm:prSet/>
      <dgm:spPr/>
      <dgm:t>
        <a:bodyPr/>
        <a:lstStyle/>
        <a:p>
          <a:endParaRPr lang="en-US" sz="2000">
            <a:solidFill>
              <a:schemeClr val="tx1"/>
            </a:solidFill>
            <a:latin typeface="Book Antiqua" pitchFamily="18" charset="0"/>
          </a:endParaRPr>
        </a:p>
      </dgm:t>
    </dgm:pt>
    <dgm:pt modelId="{7BD0815A-35D3-4AD4-8F8C-CC40A774814A}">
      <dgm:prSet custT="1"/>
      <dgm:spPr/>
      <dgm:t>
        <a:bodyPr/>
        <a:lstStyle/>
        <a:p>
          <a:pPr rtl="0"/>
          <a:r>
            <a:rPr lang="en-US" sz="2000" dirty="0">
              <a:solidFill>
                <a:schemeClr val="tx1"/>
              </a:solidFill>
              <a:latin typeface="Book Antiqua" pitchFamily="18" charset="0"/>
            </a:rPr>
            <a:t>Renal complications</a:t>
          </a:r>
        </a:p>
      </dgm:t>
    </dgm:pt>
    <dgm:pt modelId="{BA6FED87-4BC9-4975-8967-D53F913F6EC2}" type="parTrans" cxnId="{EEE40CAF-BD46-4A1F-8C75-90EA71C7F326}">
      <dgm:prSet/>
      <dgm:spPr/>
      <dgm:t>
        <a:bodyPr/>
        <a:lstStyle/>
        <a:p>
          <a:endParaRPr lang="en-US" sz="2000">
            <a:solidFill>
              <a:schemeClr val="tx1"/>
            </a:solidFill>
            <a:latin typeface="Book Antiqua" pitchFamily="18" charset="0"/>
          </a:endParaRPr>
        </a:p>
      </dgm:t>
    </dgm:pt>
    <dgm:pt modelId="{A1222E24-D43B-425E-ABDB-E1412951B307}" type="sibTrans" cxnId="{EEE40CAF-BD46-4A1F-8C75-90EA71C7F326}">
      <dgm:prSet/>
      <dgm:spPr/>
      <dgm:t>
        <a:bodyPr/>
        <a:lstStyle/>
        <a:p>
          <a:endParaRPr lang="en-US" sz="2000">
            <a:solidFill>
              <a:schemeClr val="tx1"/>
            </a:solidFill>
            <a:latin typeface="Book Antiqua" pitchFamily="18" charset="0"/>
          </a:endParaRPr>
        </a:p>
      </dgm:t>
    </dgm:pt>
    <dgm:pt modelId="{7921AF4B-0615-4AF1-AC90-04541563592E}">
      <dgm:prSet custT="1"/>
      <dgm:spPr/>
      <dgm:t>
        <a:bodyPr/>
        <a:lstStyle/>
        <a:p>
          <a:pPr rtl="0"/>
          <a:r>
            <a:rPr lang="en-US" sz="2000" dirty="0">
              <a:solidFill>
                <a:schemeClr val="tx1"/>
              </a:solidFill>
              <a:latin typeface="Book Antiqua" pitchFamily="18" charset="0"/>
            </a:rPr>
            <a:t>Slow growth/ Priapism</a:t>
          </a:r>
        </a:p>
      </dgm:t>
    </dgm:pt>
    <dgm:pt modelId="{3155C93D-0E3F-42E7-88B1-F6EB52A7E3D4}" type="parTrans" cxnId="{DDC5F2BA-37E2-46D3-9C47-767D4AD3E138}">
      <dgm:prSet/>
      <dgm:spPr/>
      <dgm:t>
        <a:bodyPr/>
        <a:lstStyle/>
        <a:p>
          <a:endParaRPr lang="en-US" sz="2000">
            <a:solidFill>
              <a:schemeClr val="tx1"/>
            </a:solidFill>
          </a:endParaRPr>
        </a:p>
      </dgm:t>
    </dgm:pt>
    <dgm:pt modelId="{325752E0-4C87-4592-8D51-6F874443CC04}" type="sibTrans" cxnId="{DDC5F2BA-37E2-46D3-9C47-767D4AD3E138}">
      <dgm:prSet/>
      <dgm:spPr/>
      <dgm:t>
        <a:bodyPr/>
        <a:lstStyle/>
        <a:p>
          <a:endParaRPr lang="en-US" sz="2000">
            <a:solidFill>
              <a:schemeClr val="tx1"/>
            </a:solidFill>
          </a:endParaRPr>
        </a:p>
      </dgm:t>
    </dgm:pt>
    <dgm:pt modelId="{7CBB4453-50F8-4716-8A24-93F129F04CE1}">
      <dgm:prSet custT="1"/>
      <dgm:spPr/>
      <dgm:t>
        <a:bodyPr/>
        <a:lstStyle/>
        <a:p>
          <a:pPr rtl="0"/>
          <a:r>
            <a:rPr lang="en-US" sz="2000" dirty="0">
              <a:solidFill>
                <a:schemeClr val="tx1"/>
              </a:solidFill>
              <a:latin typeface="Book Antiqua" pitchFamily="18" charset="0"/>
            </a:rPr>
            <a:t>Gallstone</a:t>
          </a:r>
        </a:p>
      </dgm:t>
    </dgm:pt>
    <dgm:pt modelId="{B78B08E3-04F3-4134-9F32-AB551D06C113}" type="parTrans" cxnId="{CBD07DE8-19AF-4385-AADD-2AE33B2EECE5}">
      <dgm:prSet/>
      <dgm:spPr/>
      <dgm:t>
        <a:bodyPr/>
        <a:lstStyle/>
        <a:p>
          <a:endParaRPr lang="en-US" sz="2000">
            <a:solidFill>
              <a:schemeClr val="tx1"/>
            </a:solidFill>
          </a:endParaRPr>
        </a:p>
      </dgm:t>
    </dgm:pt>
    <dgm:pt modelId="{0CBB9679-F878-4D16-84F4-D10F2B101AD6}" type="sibTrans" cxnId="{CBD07DE8-19AF-4385-AADD-2AE33B2EECE5}">
      <dgm:prSet/>
      <dgm:spPr/>
      <dgm:t>
        <a:bodyPr/>
        <a:lstStyle/>
        <a:p>
          <a:endParaRPr lang="en-US" sz="2000">
            <a:solidFill>
              <a:schemeClr val="tx1"/>
            </a:solidFill>
          </a:endParaRPr>
        </a:p>
      </dgm:t>
    </dgm:pt>
    <dgm:pt modelId="{196F1582-2813-436C-8501-A565E1EE389D}">
      <dgm:prSet custT="1"/>
      <dgm:spPr/>
      <dgm:t>
        <a:bodyPr/>
        <a:lstStyle/>
        <a:p>
          <a:pPr rtl="0"/>
          <a:r>
            <a:rPr lang="en-US" sz="2000" dirty="0">
              <a:solidFill>
                <a:schemeClr val="tx1"/>
              </a:solidFill>
              <a:latin typeface="Book Antiqua" pitchFamily="18" charset="0"/>
            </a:rPr>
            <a:t>Ulcers on the legs/Joint problems</a:t>
          </a:r>
        </a:p>
      </dgm:t>
    </dgm:pt>
    <dgm:pt modelId="{05B54E1B-5BF9-4D35-823F-837A401245EA}" type="parTrans" cxnId="{8BA49CAF-1179-4EF5-812F-679A27A790C4}">
      <dgm:prSet/>
      <dgm:spPr/>
      <dgm:t>
        <a:bodyPr/>
        <a:lstStyle/>
        <a:p>
          <a:endParaRPr lang="en-US" sz="2000">
            <a:solidFill>
              <a:schemeClr val="tx1"/>
            </a:solidFill>
          </a:endParaRPr>
        </a:p>
      </dgm:t>
    </dgm:pt>
    <dgm:pt modelId="{28E6B067-41A4-4FFB-8F86-C9C9D7F82637}" type="sibTrans" cxnId="{8BA49CAF-1179-4EF5-812F-679A27A790C4}">
      <dgm:prSet/>
      <dgm:spPr/>
      <dgm:t>
        <a:bodyPr/>
        <a:lstStyle/>
        <a:p>
          <a:endParaRPr lang="en-US" sz="2000">
            <a:solidFill>
              <a:schemeClr val="tx1"/>
            </a:solidFill>
          </a:endParaRPr>
        </a:p>
      </dgm:t>
    </dgm:pt>
    <dgm:pt modelId="{7C7F350B-4849-4ED9-AEA8-85343648F199}">
      <dgm:prSet custT="1"/>
      <dgm:spPr/>
      <dgm:t>
        <a:bodyPr/>
        <a:lstStyle/>
        <a:p>
          <a:pPr rtl="0"/>
          <a:r>
            <a:rPr lang="en-US" sz="2000" dirty="0">
              <a:solidFill>
                <a:schemeClr val="tx1"/>
              </a:solidFill>
              <a:latin typeface="Book Antiqua" pitchFamily="18" charset="0"/>
            </a:rPr>
            <a:t>Pulmonary Arterial Hypertension</a:t>
          </a:r>
        </a:p>
      </dgm:t>
    </dgm:pt>
    <dgm:pt modelId="{6155B4C8-4145-479F-A448-EABC17F857FE}" type="parTrans" cxnId="{FC12810B-54EE-41EF-9A93-05E44D16F9A0}">
      <dgm:prSet/>
      <dgm:spPr/>
      <dgm:t>
        <a:bodyPr/>
        <a:lstStyle/>
        <a:p>
          <a:endParaRPr lang="en-US" sz="2000">
            <a:solidFill>
              <a:schemeClr val="tx1"/>
            </a:solidFill>
          </a:endParaRPr>
        </a:p>
      </dgm:t>
    </dgm:pt>
    <dgm:pt modelId="{425D1517-0607-4451-A346-0CC89149E314}" type="sibTrans" cxnId="{FC12810B-54EE-41EF-9A93-05E44D16F9A0}">
      <dgm:prSet/>
      <dgm:spPr/>
      <dgm:t>
        <a:bodyPr/>
        <a:lstStyle/>
        <a:p>
          <a:endParaRPr lang="en-US" sz="2000">
            <a:solidFill>
              <a:schemeClr val="tx1"/>
            </a:solidFill>
          </a:endParaRPr>
        </a:p>
      </dgm:t>
    </dgm:pt>
    <dgm:pt modelId="{44A81DE1-39F6-48E1-916F-C06ED6C840B6}">
      <dgm:prSet custT="1"/>
      <dgm:spPr/>
      <dgm:t>
        <a:bodyPr/>
        <a:lstStyle/>
        <a:p>
          <a:pPr rtl="0"/>
          <a:r>
            <a:rPr lang="en-US" sz="2000" dirty="0">
              <a:solidFill>
                <a:schemeClr val="tx1"/>
              </a:solidFill>
              <a:latin typeface="Book Antiqua" pitchFamily="18" charset="0"/>
            </a:rPr>
            <a:t>Multiple Organ Failure</a:t>
          </a:r>
        </a:p>
      </dgm:t>
    </dgm:pt>
    <dgm:pt modelId="{49E12BDB-998C-43A2-A273-015A03C89208}" type="parTrans" cxnId="{FE79136E-1166-47D0-94A3-2A055386CE9C}">
      <dgm:prSet/>
      <dgm:spPr/>
      <dgm:t>
        <a:bodyPr/>
        <a:lstStyle/>
        <a:p>
          <a:endParaRPr lang="en-US" sz="2000">
            <a:solidFill>
              <a:schemeClr val="tx1"/>
            </a:solidFill>
          </a:endParaRPr>
        </a:p>
      </dgm:t>
    </dgm:pt>
    <dgm:pt modelId="{439D5172-83D3-447D-9D78-0DB76B0BA1DF}" type="sibTrans" cxnId="{FE79136E-1166-47D0-94A3-2A055386CE9C}">
      <dgm:prSet/>
      <dgm:spPr/>
      <dgm:t>
        <a:bodyPr/>
        <a:lstStyle/>
        <a:p>
          <a:endParaRPr lang="en-US" sz="2000">
            <a:solidFill>
              <a:schemeClr val="tx1"/>
            </a:solidFill>
          </a:endParaRPr>
        </a:p>
      </dgm:t>
    </dgm:pt>
    <dgm:pt modelId="{CCB1CB73-176F-447D-9D40-AD89C6BA470A}">
      <dgm:prSet custT="1"/>
      <dgm:spPr/>
      <dgm:t>
        <a:bodyPr/>
        <a:lstStyle/>
        <a:p>
          <a:pPr rtl="0"/>
          <a:r>
            <a:rPr lang="en-US" sz="2000" dirty="0">
              <a:solidFill>
                <a:schemeClr val="tx1"/>
              </a:solidFill>
              <a:latin typeface="Book Antiqua" pitchFamily="18" charset="0"/>
            </a:rPr>
            <a:t>Hand-Foot Syndrome </a:t>
          </a:r>
          <a:r>
            <a:rPr lang="en-US" sz="2000" b="0" i="0" dirty="0">
              <a:solidFill>
                <a:schemeClr val="tx1"/>
              </a:solidFill>
              <a:latin typeface="Book Antiqua" pitchFamily="18" charset="0"/>
            </a:rPr>
            <a:t>/</a:t>
          </a:r>
          <a:r>
            <a:rPr lang="en-US" sz="2000" b="1" i="0" dirty="0">
              <a:solidFill>
                <a:schemeClr val="tx1"/>
              </a:solidFill>
              <a:latin typeface="Book Antiqua" pitchFamily="18" charset="0"/>
            </a:rPr>
            <a:t> </a:t>
          </a:r>
          <a:r>
            <a:rPr lang="en-US" sz="2000" dirty="0">
              <a:solidFill>
                <a:schemeClr val="tx1"/>
              </a:solidFill>
              <a:latin typeface="Book Antiqua" pitchFamily="18" charset="0"/>
            </a:rPr>
            <a:t>Eye problem</a:t>
          </a:r>
        </a:p>
      </dgm:t>
    </dgm:pt>
    <dgm:pt modelId="{CE3D4168-0409-46C3-8F6F-1D265CE5E718}" type="parTrans" cxnId="{8FF4CED3-41DB-40DB-A972-ABD700891E02}">
      <dgm:prSet/>
      <dgm:spPr/>
      <dgm:t>
        <a:bodyPr/>
        <a:lstStyle/>
        <a:p>
          <a:endParaRPr lang="en-US" sz="2000">
            <a:solidFill>
              <a:schemeClr val="tx1"/>
            </a:solidFill>
          </a:endParaRPr>
        </a:p>
      </dgm:t>
    </dgm:pt>
    <dgm:pt modelId="{383B871C-2DA0-4012-AEC5-F52578958711}" type="sibTrans" cxnId="{8FF4CED3-41DB-40DB-A972-ABD700891E02}">
      <dgm:prSet/>
      <dgm:spPr/>
      <dgm:t>
        <a:bodyPr/>
        <a:lstStyle/>
        <a:p>
          <a:endParaRPr lang="en-US" sz="2000">
            <a:solidFill>
              <a:schemeClr val="tx1"/>
            </a:solidFill>
          </a:endParaRPr>
        </a:p>
      </dgm:t>
    </dgm:pt>
    <dgm:pt modelId="{AF2BFA3C-7994-488F-AE33-27B0D092A7CD}">
      <dgm:prSet custT="1"/>
      <dgm:spPr/>
      <dgm:t>
        <a:bodyPr/>
        <a:lstStyle/>
        <a:p>
          <a:r>
            <a:rPr lang="en-US" sz="2000" dirty="0">
              <a:solidFill>
                <a:schemeClr val="tx1"/>
              </a:solidFill>
              <a:latin typeface="Book Antiqua" pitchFamily="18" charset="0"/>
            </a:rPr>
            <a:t>Pain episodes/Vaso-occlusion</a:t>
          </a:r>
        </a:p>
      </dgm:t>
    </dgm:pt>
    <dgm:pt modelId="{D7592D4E-8BE3-4018-B151-2E0F1C431BAF}" type="sibTrans" cxnId="{55175DFB-1227-4485-93C1-705BDEED9FD5}">
      <dgm:prSet/>
      <dgm:spPr/>
      <dgm:t>
        <a:bodyPr/>
        <a:lstStyle/>
        <a:p>
          <a:endParaRPr lang="en-US" sz="2000">
            <a:solidFill>
              <a:schemeClr val="tx1"/>
            </a:solidFill>
            <a:latin typeface="Book Antiqua" pitchFamily="18" charset="0"/>
          </a:endParaRPr>
        </a:p>
      </dgm:t>
    </dgm:pt>
    <dgm:pt modelId="{8DB664B2-1C02-4B9F-9481-AABBBF7B8E32}" type="parTrans" cxnId="{55175DFB-1227-4485-93C1-705BDEED9FD5}">
      <dgm:prSet/>
      <dgm:spPr/>
      <dgm:t>
        <a:bodyPr/>
        <a:lstStyle/>
        <a:p>
          <a:endParaRPr lang="en-US" sz="2000">
            <a:solidFill>
              <a:schemeClr val="tx1"/>
            </a:solidFill>
            <a:latin typeface="Book Antiqua" pitchFamily="18" charset="0"/>
          </a:endParaRPr>
        </a:p>
      </dgm:t>
    </dgm:pt>
    <dgm:pt modelId="{0489ABDB-8B43-449A-AAE7-B8824D4C1A81}" type="pres">
      <dgm:prSet presAssocID="{4624E8B7-388B-4B8F-900B-CF7CA017537A}" presName="diagram" presStyleCnt="0">
        <dgm:presLayoutVars>
          <dgm:dir/>
          <dgm:resizeHandles val="exact"/>
        </dgm:presLayoutVars>
      </dgm:prSet>
      <dgm:spPr/>
    </dgm:pt>
    <dgm:pt modelId="{BBB0CA40-0AD3-4FB6-BF60-85511D9F62C5}" type="pres">
      <dgm:prSet presAssocID="{8A3D13B0-69CA-454C-A24B-00F1167D3322}" presName="node" presStyleLbl="node1" presStyleIdx="0" presStyleCnt="12">
        <dgm:presLayoutVars>
          <dgm:bulletEnabled val="1"/>
        </dgm:presLayoutVars>
      </dgm:prSet>
      <dgm:spPr/>
    </dgm:pt>
    <dgm:pt modelId="{63690AD6-0B33-4BBD-9C3E-11C5045E03FD}" type="pres">
      <dgm:prSet presAssocID="{3ABF0B2D-F26D-4FFA-B3DE-1DAE6926FB8A}" presName="sibTrans" presStyleCnt="0"/>
      <dgm:spPr/>
    </dgm:pt>
    <dgm:pt modelId="{FB20BA94-E43E-45AA-9E10-D0CABA582D79}" type="pres">
      <dgm:prSet presAssocID="{84DB652F-17F3-442A-8286-93352E3592B7}" presName="node" presStyleLbl="node1" presStyleIdx="1" presStyleCnt="12">
        <dgm:presLayoutVars>
          <dgm:bulletEnabled val="1"/>
        </dgm:presLayoutVars>
      </dgm:prSet>
      <dgm:spPr/>
    </dgm:pt>
    <dgm:pt modelId="{775F5353-D9C9-4FBC-96E1-E475A261D0FB}" type="pres">
      <dgm:prSet presAssocID="{FFEB2B19-A611-43E4-B5ED-9C6C68FB07ED}" presName="sibTrans" presStyleCnt="0"/>
      <dgm:spPr/>
    </dgm:pt>
    <dgm:pt modelId="{79BAD014-1365-4083-A717-1A6168217A5D}" type="pres">
      <dgm:prSet presAssocID="{AF2BFA3C-7994-488F-AE33-27B0D092A7CD}" presName="node" presStyleLbl="node1" presStyleIdx="2" presStyleCnt="12">
        <dgm:presLayoutVars>
          <dgm:bulletEnabled val="1"/>
        </dgm:presLayoutVars>
      </dgm:prSet>
      <dgm:spPr/>
    </dgm:pt>
    <dgm:pt modelId="{1CF4D3AC-8344-4ED0-82A8-DC432D3B5A16}" type="pres">
      <dgm:prSet presAssocID="{D7592D4E-8BE3-4018-B151-2E0F1C431BAF}" presName="sibTrans" presStyleCnt="0"/>
      <dgm:spPr/>
    </dgm:pt>
    <dgm:pt modelId="{3CC82A17-EFD9-4B39-887C-FD17EDBFBACB}" type="pres">
      <dgm:prSet presAssocID="{2B8252CB-F023-43EA-BA50-4004933F6977}" presName="node" presStyleLbl="node1" presStyleIdx="3" presStyleCnt="12">
        <dgm:presLayoutVars>
          <dgm:bulletEnabled val="1"/>
        </dgm:presLayoutVars>
      </dgm:prSet>
      <dgm:spPr/>
    </dgm:pt>
    <dgm:pt modelId="{B736F8F4-EA31-4CA2-900C-CDC83C76BE64}" type="pres">
      <dgm:prSet presAssocID="{14D62F13-704B-4BC9-AA49-5EF932FE4ED6}" presName="sibTrans" presStyleCnt="0"/>
      <dgm:spPr/>
    </dgm:pt>
    <dgm:pt modelId="{232ACE5E-F044-4604-BB27-1EF0E26F4E3F}" type="pres">
      <dgm:prSet presAssocID="{24E8FD82-67F8-4EB1-8574-7644C8A56C5A}" presName="node" presStyleLbl="node1" presStyleIdx="4" presStyleCnt="12">
        <dgm:presLayoutVars>
          <dgm:bulletEnabled val="1"/>
        </dgm:presLayoutVars>
      </dgm:prSet>
      <dgm:spPr/>
    </dgm:pt>
    <dgm:pt modelId="{848ECFFC-EB69-4AA5-9737-B511A160F322}" type="pres">
      <dgm:prSet presAssocID="{8E352D43-14C3-4AFD-B139-C0BDDB719AC3}" presName="sibTrans" presStyleCnt="0"/>
      <dgm:spPr/>
    </dgm:pt>
    <dgm:pt modelId="{A4837CD0-4F64-4EEA-99F9-00F8928BD8AC}" type="pres">
      <dgm:prSet presAssocID="{7BD0815A-35D3-4AD4-8F8C-CC40A774814A}" presName="node" presStyleLbl="node1" presStyleIdx="5" presStyleCnt="12">
        <dgm:presLayoutVars>
          <dgm:bulletEnabled val="1"/>
        </dgm:presLayoutVars>
      </dgm:prSet>
      <dgm:spPr/>
    </dgm:pt>
    <dgm:pt modelId="{08D2E7C8-0490-4A77-A4F0-93586B8144F3}" type="pres">
      <dgm:prSet presAssocID="{A1222E24-D43B-425E-ABDB-E1412951B307}" presName="sibTrans" presStyleCnt="0"/>
      <dgm:spPr/>
    </dgm:pt>
    <dgm:pt modelId="{0DC9EDFA-5A98-4D80-B9C8-481EB0447DDB}" type="pres">
      <dgm:prSet presAssocID="{7921AF4B-0615-4AF1-AC90-04541563592E}" presName="node" presStyleLbl="node1" presStyleIdx="6" presStyleCnt="12">
        <dgm:presLayoutVars>
          <dgm:bulletEnabled val="1"/>
        </dgm:presLayoutVars>
      </dgm:prSet>
      <dgm:spPr/>
    </dgm:pt>
    <dgm:pt modelId="{F98225CB-1317-40FC-A3E2-919066553E88}" type="pres">
      <dgm:prSet presAssocID="{325752E0-4C87-4592-8D51-6F874443CC04}" presName="sibTrans" presStyleCnt="0"/>
      <dgm:spPr/>
    </dgm:pt>
    <dgm:pt modelId="{F107EA26-ED2B-44C0-8A50-F5055171D30B}" type="pres">
      <dgm:prSet presAssocID="{7CBB4453-50F8-4716-8A24-93F129F04CE1}" presName="node" presStyleLbl="node1" presStyleIdx="7" presStyleCnt="12">
        <dgm:presLayoutVars>
          <dgm:bulletEnabled val="1"/>
        </dgm:presLayoutVars>
      </dgm:prSet>
      <dgm:spPr/>
    </dgm:pt>
    <dgm:pt modelId="{6E4DF501-572D-412B-AED1-5966C9E80241}" type="pres">
      <dgm:prSet presAssocID="{0CBB9679-F878-4D16-84F4-D10F2B101AD6}" presName="sibTrans" presStyleCnt="0"/>
      <dgm:spPr/>
    </dgm:pt>
    <dgm:pt modelId="{ACE14CBA-637A-4E69-91F6-46140355C373}" type="pres">
      <dgm:prSet presAssocID="{196F1582-2813-436C-8501-A565E1EE389D}" presName="node" presStyleLbl="node1" presStyleIdx="8" presStyleCnt="12">
        <dgm:presLayoutVars>
          <dgm:bulletEnabled val="1"/>
        </dgm:presLayoutVars>
      </dgm:prSet>
      <dgm:spPr/>
    </dgm:pt>
    <dgm:pt modelId="{E9892783-0F1D-4AE1-BCBC-644565B90F84}" type="pres">
      <dgm:prSet presAssocID="{28E6B067-41A4-4FFB-8F86-C9C9D7F82637}" presName="sibTrans" presStyleCnt="0"/>
      <dgm:spPr/>
    </dgm:pt>
    <dgm:pt modelId="{DBB6E982-44D2-4E3F-99C1-584122DF95CE}" type="pres">
      <dgm:prSet presAssocID="{7C7F350B-4849-4ED9-AEA8-85343648F199}" presName="node" presStyleLbl="node1" presStyleIdx="9" presStyleCnt="12">
        <dgm:presLayoutVars>
          <dgm:bulletEnabled val="1"/>
        </dgm:presLayoutVars>
      </dgm:prSet>
      <dgm:spPr/>
    </dgm:pt>
    <dgm:pt modelId="{A22868F7-ED56-4098-AF58-F31B468C2136}" type="pres">
      <dgm:prSet presAssocID="{425D1517-0607-4451-A346-0CC89149E314}" presName="sibTrans" presStyleCnt="0"/>
      <dgm:spPr/>
    </dgm:pt>
    <dgm:pt modelId="{10A5291C-DF96-438A-A1EC-A652E551512D}" type="pres">
      <dgm:prSet presAssocID="{44A81DE1-39F6-48E1-916F-C06ED6C840B6}" presName="node" presStyleLbl="node1" presStyleIdx="10" presStyleCnt="12">
        <dgm:presLayoutVars>
          <dgm:bulletEnabled val="1"/>
        </dgm:presLayoutVars>
      </dgm:prSet>
      <dgm:spPr/>
    </dgm:pt>
    <dgm:pt modelId="{5F9A2BBC-DB6A-47BC-9B05-72BC23DF059E}" type="pres">
      <dgm:prSet presAssocID="{439D5172-83D3-447D-9D78-0DB76B0BA1DF}" presName="sibTrans" presStyleCnt="0"/>
      <dgm:spPr/>
    </dgm:pt>
    <dgm:pt modelId="{1A6C8E1D-F775-4307-B4C9-0939E67D9080}" type="pres">
      <dgm:prSet presAssocID="{CCB1CB73-176F-447D-9D40-AD89C6BA470A}" presName="node" presStyleLbl="node1" presStyleIdx="11" presStyleCnt="12">
        <dgm:presLayoutVars>
          <dgm:bulletEnabled val="1"/>
        </dgm:presLayoutVars>
      </dgm:prSet>
      <dgm:spPr/>
    </dgm:pt>
  </dgm:ptLst>
  <dgm:cxnLst>
    <dgm:cxn modelId="{AD4F120A-5594-4EC5-AC16-74BAC366F053}" type="presOf" srcId="{44A81DE1-39F6-48E1-916F-C06ED6C840B6}" destId="{10A5291C-DF96-438A-A1EC-A652E551512D}" srcOrd="0" destOrd="0" presId="urn:microsoft.com/office/officeart/2005/8/layout/default"/>
    <dgm:cxn modelId="{FC12810B-54EE-41EF-9A93-05E44D16F9A0}" srcId="{4624E8B7-388B-4B8F-900B-CF7CA017537A}" destId="{7C7F350B-4849-4ED9-AEA8-85343648F199}" srcOrd="9" destOrd="0" parTransId="{6155B4C8-4145-479F-A448-EABC17F857FE}" sibTransId="{425D1517-0607-4451-A346-0CC89149E314}"/>
    <dgm:cxn modelId="{A328C92B-94F7-40A8-9CD7-4412F7AB7681}" type="presOf" srcId="{7921AF4B-0615-4AF1-AC90-04541563592E}" destId="{0DC9EDFA-5A98-4D80-B9C8-481EB0447DDB}" srcOrd="0" destOrd="0" presId="urn:microsoft.com/office/officeart/2005/8/layout/default"/>
    <dgm:cxn modelId="{9AD8BB44-4131-4A49-B77D-D96CF33C7AE2}" type="presOf" srcId="{2B8252CB-F023-43EA-BA50-4004933F6977}" destId="{3CC82A17-EFD9-4B39-887C-FD17EDBFBACB}" srcOrd="0" destOrd="0" presId="urn:microsoft.com/office/officeart/2005/8/layout/default"/>
    <dgm:cxn modelId="{ACCD2B6B-A006-47B5-ACDC-E99E84C0F994}" srcId="{4624E8B7-388B-4B8F-900B-CF7CA017537A}" destId="{84DB652F-17F3-442A-8286-93352E3592B7}" srcOrd="1" destOrd="0" parTransId="{FBC472B8-FD18-4694-B6F4-F63C24978629}" sibTransId="{FFEB2B19-A611-43E4-B5ED-9C6C68FB07ED}"/>
    <dgm:cxn modelId="{6470E56B-2D99-4020-89A6-0FCA2811E3C8}" type="presOf" srcId="{CCB1CB73-176F-447D-9D40-AD89C6BA470A}" destId="{1A6C8E1D-F775-4307-B4C9-0939E67D9080}" srcOrd="0" destOrd="0" presId="urn:microsoft.com/office/officeart/2005/8/layout/default"/>
    <dgm:cxn modelId="{5929876C-EC0A-4F26-9928-28CB79B53A32}" type="presOf" srcId="{196F1582-2813-436C-8501-A565E1EE389D}" destId="{ACE14CBA-637A-4E69-91F6-46140355C373}" srcOrd="0" destOrd="0" presId="urn:microsoft.com/office/officeart/2005/8/layout/default"/>
    <dgm:cxn modelId="{FE79136E-1166-47D0-94A3-2A055386CE9C}" srcId="{4624E8B7-388B-4B8F-900B-CF7CA017537A}" destId="{44A81DE1-39F6-48E1-916F-C06ED6C840B6}" srcOrd="10" destOrd="0" parTransId="{49E12BDB-998C-43A2-A273-015A03C89208}" sibTransId="{439D5172-83D3-447D-9D78-0DB76B0BA1DF}"/>
    <dgm:cxn modelId="{814F986F-4F2C-4326-BC97-7B82BF11F60F}" type="presOf" srcId="{AF2BFA3C-7994-488F-AE33-27B0D092A7CD}" destId="{79BAD014-1365-4083-A717-1A6168217A5D}" srcOrd="0" destOrd="0" presId="urn:microsoft.com/office/officeart/2005/8/layout/default"/>
    <dgm:cxn modelId="{BA14CB57-E427-4AB9-9CCB-A610AA4D18BA}" type="presOf" srcId="{7CBB4453-50F8-4716-8A24-93F129F04CE1}" destId="{F107EA26-ED2B-44C0-8A50-F5055171D30B}" srcOrd="0" destOrd="0" presId="urn:microsoft.com/office/officeart/2005/8/layout/default"/>
    <dgm:cxn modelId="{91AECC7E-CB91-470A-A66E-CA832490B204}" srcId="{4624E8B7-388B-4B8F-900B-CF7CA017537A}" destId="{24E8FD82-67F8-4EB1-8574-7644C8A56C5A}" srcOrd="4" destOrd="0" parTransId="{0848AC9A-B827-412A-826F-130001850CBD}" sibTransId="{8E352D43-14C3-4AFD-B139-C0BDDB719AC3}"/>
    <dgm:cxn modelId="{1E279F80-4C78-4864-8C9F-CEA356BD4B0F}" type="presOf" srcId="{84DB652F-17F3-442A-8286-93352E3592B7}" destId="{FB20BA94-E43E-45AA-9E10-D0CABA582D79}" srcOrd="0" destOrd="0" presId="urn:microsoft.com/office/officeart/2005/8/layout/default"/>
    <dgm:cxn modelId="{7C6E088A-04AF-4A17-9F88-C27EB75FBD83}" type="presOf" srcId="{8A3D13B0-69CA-454C-A24B-00F1167D3322}" destId="{BBB0CA40-0AD3-4FB6-BF60-85511D9F62C5}" srcOrd="0" destOrd="0" presId="urn:microsoft.com/office/officeart/2005/8/layout/default"/>
    <dgm:cxn modelId="{3AB4328A-3FA9-430F-BF7B-627583EAED17}" type="presOf" srcId="{24E8FD82-67F8-4EB1-8574-7644C8A56C5A}" destId="{232ACE5E-F044-4604-BB27-1EF0E26F4E3F}" srcOrd="0" destOrd="0" presId="urn:microsoft.com/office/officeart/2005/8/layout/default"/>
    <dgm:cxn modelId="{DC33A79C-C2EB-4CF4-8ECB-28DF7E36A1C6}" srcId="{4624E8B7-388B-4B8F-900B-CF7CA017537A}" destId="{8A3D13B0-69CA-454C-A24B-00F1167D3322}" srcOrd="0" destOrd="0" parTransId="{C595F295-3CDA-43DD-B552-F0451369681E}" sibTransId="{3ABF0B2D-F26D-4FFA-B3DE-1DAE6926FB8A}"/>
    <dgm:cxn modelId="{EEE40CAF-BD46-4A1F-8C75-90EA71C7F326}" srcId="{4624E8B7-388B-4B8F-900B-CF7CA017537A}" destId="{7BD0815A-35D3-4AD4-8F8C-CC40A774814A}" srcOrd="5" destOrd="0" parTransId="{BA6FED87-4BC9-4975-8967-D53F913F6EC2}" sibTransId="{A1222E24-D43B-425E-ABDB-E1412951B307}"/>
    <dgm:cxn modelId="{8BA49CAF-1179-4EF5-812F-679A27A790C4}" srcId="{4624E8B7-388B-4B8F-900B-CF7CA017537A}" destId="{196F1582-2813-436C-8501-A565E1EE389D}" srcOrd="8" destOrd="0" parTransId="{05B54E1B-5BF9-4D35-823F-837A401245EA}" sibTransId="{28E6B067-41A4-4FFB-8F86-C9C9D7F82637}"/>
    <dgm:cxn modelId="{DDC5F2BA-37E2-46D3-9C47-767D4AD3E138}" srcId="{4624E8B7-388B-4B8F-900B-CF7CA017537A}" destId="{7921AF4B-0615-4AF1-AC90-04541563592E}" srcOrd="6" destOrd="0" parTransId="{3155C93D-0E3F-42E7-88B1-F6EB52A7E3D4}" sibTransId="{325752E0-4C87-4592-8D51-6F874443CC04}"/>
    <dgm:cxn modelId="{8FF4CED3-41DB-40DB-A972-ABD700891E02}" srcId="{4624E8B7-388B-4B8F-900B-CF7CA017537A}" destId="{CCB1CB73-176F-447D-9D40-AD89C6BA470A}" srcOrd="11" destOrd="0" parTransId="{CE3D4168-0409-46C3-8F6F-1D265CE5E718}" sibTransId="{383B871C-2DA0-4012-AEC5-F52578958711}"/>
    <dgm:cxn modelId="{E724D6D6-DA8F-41CB-98EE-CEC45387A518}" type="presOf" srcId="{4624E8B7-388B-4B8F-900B-CF7CA017537A}" destId="{0489ABDB-8B43-449A-AAE7-B8824D4C1A81}" srcOrd="0" destOrd="0" presId="urn:microsoft.com/office/officeart/2005/8/layout/default"/>
    <dgm:cxn modelId="{B36A56DA-566D-4A5C-A2A3-C57437C3DEF3}" type="presOf" srcId="{7BD0815A-35D3-4AD4-8F8C-CC40A774814A}" destId="{A4837CD0-4F64-4EEA-99F9-00F8928BD8AC}" srcOrd="0" destOrd="0" presId="urn:microsoft.com/office/officeart/2005/8/layout/default"/>
    <dgm:cxn modelId="{CBD07DE8-19AF-4385-AADD-2AE33B2EECE5}" srcId="{4624E8B7-388B-4B8F-900B-CF7CA017537A}" destId="{7CBB4453-50F8-4716-8A24-93F129F04CE1}" srcOrd="7" destOrd="0" parTransId="{B78B08E3-04F3-4134-9F32-AB551D06C113}" sibTransId="{0CBB9679-F878-4D16-84F4-D10F2B101AD6}"/>
    <dgm:cxn modelId="{0D10AEEE-84A1-4CE8-AD8D-97422E927EB6}" srcId="{4624E8B7-388B-4B8F-900B-CF7CA017537A}" destId="{2B8252CB-F023-43EA-BA50-4004933F6977}" srcOrd="3" destOrd="0" parTransId="{1DDA8B42-C990-4C6A-B8CC-DCA07DD6F73F}" sibTransId="{14D62F13-704B-4BC9-AA49-5EF932FE4ED6}"/>
    <dgm:cxn modelId="{B33EA8F3-9DB8-4794-B446-AE0BB58E6E7D}" type="presOf" srcId="{7C7F350B-4849-4ED9-AEA8-85343648F199}" destId="{DBB6E982-44D2-4E3F-99C1-584122DF95CE}" srcOrd="0" destOrd="0" presId="urn:microsoft.com/office/officeart/2005/8/layout/default"/>
    <dgm:cxn modelId="{55175DFB-1227-4485-93C1-705BDEED9FD5}" srcId="{4624E8B7-388B-4B8F-900B-CF7CA017537A}" destId="{AF2BFA3C-7994-488F-AE33-27B0D092A7CD}" srcOrd="2" destOrd="0" parTransId="{8DB664B2-1C02-4B9F-9481-AABBBF7B8E32}" sibTransId="{D7592D4E-8BE3-4018-B151-2E0F1C431BAF}"/>
    <dgm:cxn modelId="{183F06C4-145C-491B-ACB7-22D416A146CB}" type="presParOf" srcId="{0489ABDB-8B43-449A-AAE7-B8824D4C1A81}" destId="{BBB0CA40-0AD3-4FB6-BF60-85511D9F62C5}" srcOrd="0" destOrd="0" presId="urn:microsoft.com/office/officeart/2005/8/layout/default"/>
    <dgm:cxn modelId="{127BBDAA-3711-4679-A027-37E3D7CB274B}" type="presParOf" srcId="{0489ABDB-8B43-449A-AAE7-B8824D4C1A81}" destId="{63690AD6-0B33-4BBD-9C3E-11C5045E03FD}" srcOrd="1" destOrd="0" presId="urn:microsoft.com/office/officeart/2005/8/layout/default"/>
    <dgm:cxn modelId="{13A0CBA7-D1B4-4DF4-800B-83C2F7A6652D}" type="presParOf" srcId="{0489ABDB-8B43-449A-AAE7-B8824D4C1A81}" destId="{FB20BA94-E43E-45AA-9E10-D0CABA582D79}" srcOrd="2" destOrd="0" presId="urn:microsoft.com/office/officeart/2005/8/layout/default"/>
    <dgm:cxn modelId="{F11FC2D5-26E0-45EA-849F-48C97EDD48B8}" type="presParOf" srcId="{0489ABDB-8B43-449A-AAE7-B8824D4C1A81}" destId="{775F5353-D9C9-4FBC-96E1-E475A261D0FB}" srcOrd="3" destOrd="0" presId="urn:microsoft.com/office/officeart/2005/8/layout/default"/>
    <dgm:cxn modelId="{96D9E767-D00B-4485-BE00-211CEBDBAE10}" type="presParOf" srcId="{0489ABDB-8B43-449A-AAE7-B8824D4C1A81}" destId="{79BAD014-1365-4083-A717-1A6168217A5D}" srcOrd="4" destOrd="0" presId="urn:microsoft.com/office/officeart/2005/8/layout/default"/>
    <dgm:cxn modelId="{27A50D6B-2624-4F41-8BB8-F6D2439BEA92}" type="presParOf" srcId="{0489ABDB-8B43-449A-AAE7-B8824D4C1A81}" destId="{1CF4D3AC-8344-4ED0-82A8-DC432D3B5A16}" srcOrd="5" destOrd="0" presId="urn:microsoft.com/office/officeart/2005/8/layout/default"/>
    <dgm:cxn modelId="{886CA53E-F6D2-4C8C-ABC8-46311DA2AD10}" type="presParOf" srcId="{0489ABDB-8B43-449A-AAE7-B8824D4C1A81}" destId="{3CC82A17-EFD9-4B39-887C-FD17EDBFBACB}" srcOrd="6" destOrd="0" presId="urn:microsoft.com/office/officeart/2005/8/layout/default"/>
    <dgm:cxn modelId="{BF8BD722-2074-497D-BAA7-B543770AA9E5}" type="presParOf" srcId="{0489ABDB-8B43-449A-AAE7-B8824D4C1A81}" destId="{B736F8F4-EA31-4CA2-900C-CDC83C76BE64}" srcOrd="7" destOrd="0" presId="urn:microsoft.com/office/officeart/2005/8/layout/default"/>
    <dgm:cxn modelId="{5F913137-E5A0-4021-A526-73F1BD2F59E0}" type="presParOf" srcId="{0489ABDB-8B43-449A-AAE7-B8824D4C1A81}" destId="{232ACE5E-F044-4604-BB27-1EF0E26F4E3F}" srcOrd="8" destOrd="0" presId="urn:microsoft.com/office/officeart/2005/8/layout/default"/>
    <dgm:cxn modelId="{C6DBAD02-9D93-4DB0-9F75-4A5B9FC0C5BE}" type="presParOf" srcId="{0489ABDB-8B43-449A-AAE7-B8824D4C1A81}" destId="{848ECFFC-EB69-4AA5-9737-B511A160F322}" srcOrd="9" destOrd="0" presId="urn:microsoft.com/office/officeart/2005/8/layout/default"/>
    <dgm:cxn modelId="{EF7E3457-0CC3-43CE-8741-D33EEAE350E8}" type="presParOf" srcId="{0489ABDB-8B43-449A-AAE7-B8824D4C1A81}" destId="{A4837CD0-4F64-4EEA-99F9-00F8928BD8AC}" srcOrd="10" destOrd="0" presId="urn:microsoft.com/office/officeart/2005/8/layout/default"/>
    <dgm:cxn modelId="{448ECFE9-698B-490B-AB75-CEF861F33273}" type="presParOf" srcId="{0489ABDB-8B43-449A-AAE7-B8824D4C1A81}" destId="{08D2E7C8-0490-4A77-A4F0-93586B8144F3}" srcOrd="11" destOrd="0" presId="urn:microsoft.com/office/officeart/2005/8/layout/default"/>
    <dgm:cxn modelId="{52B01FF0-F2AD-4670-AEBA-A42D41D3BE12}" type="presParOf" srcId="{0489ABDB-8B43-449A-AAE7-B8824D4C1A81}" destId="{0DC9EDFA-5A98-4D80-B9C8-481EB0447DDB}" srcOrd="12" destOrd="0" presId="urn:microsoft.com/office/officeart/2005/8/layout/default"/>
    <dgm:cxn modelId="{4B4C0A73-594F-4851-AFD0-9C5F07BC3BA0}" type="presParOf" srcId="{0489ABDB-8B43-449A-AAE7-B8824D4C1A81}" destId="{F98225CB-1317-40FC-A3E2-919066553E88}" srcOrd="13" destOrd="0" presId="urn:microsoft.com/office/officeart/2005/8/layout/default"/>
    <dgm:cxn modelId="{9F958D03-AF07-4835-8F7D-91EC76228ACC}" type="presParOf" srcId="{0489ABDB-8B43-449A-AAE7-B8824D4C1A81}" destId="{F107EA26-ED2B-44C0-8A50-F5055171D30B}" srcOrd="14" destOrd="0" presId="urn:microsoft.com/office/officeart/2005/8/layout/default"/>
    <dgm:cxn modelId="{9D6D294C-5034-44A3-8EA2-9FFFF75E0F08}" type="presParOf" srcId="{0489ABDB-8B43-449A-AAE7-B8824D4C1A81}" destId="{6E4DF501-572D-412B-AED1-5966C9E80241}" srcOrd="15" destOrd="0" presId="urn:microsoft.com/office/officeart/2005/8/layout/default"/>
    <dgm:cxn modelId="{F61C900E-EED0-464E-BEDB-7B6A83E1B5D4}" type="presParOf" srcId="{0489ABDB-8B43-449A-AAE7-B8824D4C1A81}" destId="{ACE14CBA-637A-4E69-91F6-46140355C373}" srcOrd="16" destOrd="0" presId="urn:microsoft.com/office/officeart/2005/8/layout/default"/>
    <dgm:cxn modelId="{9FCB54A0-1CE0-4BE9-AC9B-8CADEE1D223B}" type="presParOf" srcId="{0489ABDB-8B43-449A-AAE7-B8824D4C1A81}" destId="{E9892783-0F1D-4AE1-BCBC-644565B90F84}" srcOrd="17" destOrd="0" presId="urn:microsoft.com/office/officeart/2005/8/layout/default"/>
    <dgm:cxn modelId="{FCE27C92-1250-45EA-9AB1-85CF6E7B2F00}" type="presParOf" srcId="{0489ABDB-8B43-449A-AAE7-B8824D4C1A81}" destId="{DBB6E982-44D2-4E3F-99C1-584122DF95CE}" srcOrd="18" destOrd="0" presId="urn:microsoft.com/office/officeart/2005/8/layout/default"/>
    <dgm:cxn modelId="{D5104A69-B2C8-45D3-875A-B27F58035BCE}" type="presParOf" srcId="{0489ABDB-8B43-449A-AAE7-B8824D4C1A81}" destId="{A22868F7-ED56-4098-AF58-F31B468C2136}" srcOrd="19" destOrd="0" presId="urn:microsoft.com/office/officeart/2005/8/layout/default"/>
    <dgm:cxn modelId="{1F0806D1-74EB-41EB-ABF3-49D3852F9B36}" type="presParOf" srcId="{0489ABDB-8B43-449A-AAE7-B8824D4C1A81}" destId="{10A5291C-DF96-438A-A1EC-A652E551512D}" srcOrd="20" destOrd="0" presId="urn:microsoft.com/office/officeart/2005/8/layout/default"/>
    <dgm:cxn modelId="{4966E40A-758F-4BED-924E-AD76D1190C8B}" type="presParOf" srcId="{0489ABDB-8B43-449A-AAE7-B8824D4C1A81}" destId="{5F9A2BBC-DB6A-47BC-9B05-72BC23DF059E}" srcOrd="21" destOrd="0" presId="urn:microsoft.com/office/officeart/2005/8/layout/default"/>
    <dgm:cxn modelId="{74666D19-16B3-40D8-9F70-4797017E3731}" type="presParOf" srcId="{0489ABDB-8B43-449A-AAE7-B8824D4C1A81}" destId="{1A6C8E1D-F775-4307-B4C9-0939E67D908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F0457-DE92-48F5-873F-12D039C7C617}">
      <dsp:nvSpPr>
        <dsp:cNvPr id="0" name=""/>
        <dsp:cNvSpPr/>
      </dsp:nvSpPr>
      <dsp:spPr>
        <a:xfrm>
          <a:off x="1867078" y="780493"/>
          <a:ext cx="1662115" cy="479386"/>
        </a:xfrm>
        <a:custGeom>
          <a:avLst/>
          <a:gdLst/>
          <a:ahLst/>
          <a:cxnLst/>
          <a:rect l="0" t="0" r="0" b="0"/>
          <a:pathLst>
            <a:path>
              <a:moveTo>
                <a:pt x="0" y="0"/>
              </a:moveTo>
              <a:lnTo>
                <a:pt x="0" y="400103"/>
              </a:lnTo>
              <a:lnTo>
                <a:pt x="1662115" y="400103"/>
              </a:lnTo>
              <a:lnTo>
                <a:pt x="1662115" y="479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9CEE6-1652-4FF6-A36A-E1308DBBB09F}">
      <dsp:nvSpPr>
        <dsp:cNvPr id="0" name=""/>
        <dsp:cNvSpPr/>
      </dsp:nvSpPr>
      <dsp:spPr>
        <a:xfrm>
          <a:off x="1867078" y="780493"/>
          <a:ext cx="639278" cy="479386"/>
        </a:xfrm>
        <a:custGeom>
          <a:avLst/>
          <a:gdLst/>
          <a:ahLst/>
          <a:cxnLst/>
          <a:rect l="0" t="0" r="0" b="0"/>
          <a:pathLst>
            <a:path>
              <a:moveTo>
                <a:pt x="0" y="0"/>
              </a:moveTo>
              <a:lnTo>
                <a:pt x="0" y="400103"/>
              </a:lnTo>
              <a:lnTo>
                <a:pt x="639278" y="400103"/>
              </a:lnTo>
              <a:lnTo>
                <a:pt x="639278" y="479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C1C3A-4047-4A7D-9A5B-7E9F5495E189}">
      <dsp:nvSpPr>
        <dsp:cNvPr id="0" name=""/>
        <dsp:cNvSpPr/>
      </dsp:nvSpPr>
      <dsp:spPr>
        <a:xfrm>
          <a:off x="1509084" y="780493"/>
          <a:ext cx="357993" cy="492173"/>
        </a:xfrm>
        <a:custGeom>
          <a:avLst/>
          <a:gdLst/>
          <a:ahLst/>
          <a:cxnLst/>
          <a:rect l="0" t="0" r="0" b="0"/>
          <a:pathLst>
            <a:path>
              <a:moveTo>
                <a:pt x="357993" y="0"/>
              </a:moveTo>
              <a:lnTo>
                <a:pt x="357993" y="412890"/>
              </a:lnTo>
              <a:lnTo>
                <a:pt x="0" y="412890"/>
              </a:lnTo>
              <a:lnTo>
                <a:pt x="0" y="4921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C39AA8-B354-49C9-AE74-6AAABEB5064C}">
      <dsp:nvSpPr>
        <dsp:cNvPr id="0" name=""/>
        <dsp:cNvSpPr/>
      </dsp:nvSpPr>
      <dsp:spPr>
        <a:xfrm>
          <a:off x="460675" y="780493"/>
          <a:ext cx="1406402" cy="479386"/>
        </a:xfrm>
        <a:custGeom>
          <a:avLst/>
          <a:gdLst/>
          <a:ahLst/>
          <a:cxnLst/>
          <a:rect l="0" t="0" r="0" b="0"/>
          <a:pathLst>
            <a:path>
              <a:moveTo>
                <a:pt x="1406402" y="0"/>
              </a:moveTo>
              <a:lnTo>
                <a:pt x="1406402" y="400103"/>
              </a:lnTo>
              <a:lnTo>
                <a:pt x="0" y="400103"/>
              </a:lnTo>
              <a:lnTo>
                <a:pt x="0" y="479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268F3D-76E6-4307-A523-155C9C3508F1}">
      <dsp:nvSpPr>
        <dsp:cNvPr id="0" name=""/>
        <dsp:cNvSpPr/>
      </dsp:nvSpPr>
      <dsp:spPr>
        <a:xfrm>
          <a:off x="1439163" y="237042"/>
          <a:ext cx="855828" cy="543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A7DC3-F2FA-4AD9-B75D-8B617AE8DB01}">
      <dsp:nvSpPr>
        <dsp:cNvPr id="0" name=""/>
        <dsp:cNvSpPr/>
      </dsp:nvSpPr>
      <dsp:spPr>
        <a:xfrm>
          <a:off x="1534255" y="327380"/>
          <a:ext cx="855828" cy="543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Hemoglobin</a:t>
          </a:r>
        </a:p>
      </dsp:txBody>
      <dsp:txXfrm>
        <a:off x="1550172" y="343297"/>
        <a:ext cx="823994" cy="511616"/>
      </dsp:txXfrm>
    </dsp:sp>
    <dsp:sp modelId="{FACF5210-80F0-423C-B715-4B3EB489D34C}">
      <dsp:nvSpPr>
        <dsp:cNvPr id="0" name=""/>
        <dsp:cNvSpPr/>
      </dsp:nvSpPr>
      <dsp:spPr>
        <a:xfrm>
          <a:off x="32761" y="1259879"/>
          <a:ext cx="855828" cy="543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C0A6A-59E4-4A2C-8710-068FE7E9AA1D}">
      <dsp:nvSpPr>
        <dsp:cNvPr id="0" name=""/>
        <dsp:cNvSpPr/>
      </dsp:nvSpPr>
      <dsp:spPr>
        <a:xfrm>
          <a:off x="127853" y="1350217"/>
          <a:ext cx="855828" cy="543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Alpha </a:t>
          </a:r>
        </a:p>
      </dsp:txBody>
      <dsp:txXfrm>
        <a:off x="143770" y="1366134"/>
        <a:ext cx="823994" cy="511616"/>
      </dsp:txXfrm>
    </dsp:sp>
    <dsp:sp modelId="{7237026C-9663-46FF-AB5D-5FCE7298BAED}">
      <dsp:nvSpPr>
        <dsp:cNvPr id="0" name=""/>
        <dsp:cNvSpPr/>
      </dsp:nvSpPr>
      <dsp:spPr>
        <a:xfrm>
          <a:off x="1081170" y="1272667"/>
          <a:ext cx="855828" cy="543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DD16A-D8F8-4B90-95ED-33CBE6FDC443}">
      <dsp:nvSpPr>
        <dsp:cNvPr id="0" name=""/>
        <dsp:cNvSpPr/>
      </dsp:nvSpPr>
      <dsp:spPr>
        <a:xfrm>
          <a:off x="1176262" y="1363004"/>
          <a:ext cx="855828" cy="543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Alpha	</a:t>
          </a:r>
        </a:p>
      </dsp:txBody>
      <dsp:txXfrm>
        <a:off x="1192179" y="1378921"/>
        <a:ext cx="823994" cy="511616"/>
      </dsp:txXfrm>
    </dsp:sp>
    <dsp:sp modelId="{4523FCA0-2A9E-4D16-A0D8-6B4DD3055D21}">
      <dsp:nvSpPr>
        <dsp:cNvPr id="0" name=""/>
        <dsp:cNvSpPr/>
      </dsp:nvSpPr>
      <dsp:spPr>
        <a:xfrm>
          <a:off x="2078442" y="1259879"/>
          <a:ext cx="855828" cy="543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4EDED-0F90-4750-915C-D5E6F4B5859B}">
      <dsp:nvSpPr>
        <dsp:cNvPr id="0" name=""/>
        <dsp:cNvSpPr/>
      </dsp:nvSpPr>
      <dsp:spPr>
        <a:xfrm>
          <a:off x="2173534" y="1350217"/>
          <a:ext cx="855828" cy="543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Beta </a:t>
          </a:r>
        </a:p>
      </dsp:txBody>
      <dsp:txXfrm>
        <a:off x="2189451" y="1366134"/>
        <a:ext cx="823994" cy="511616"/>
      </dsp:txXfrm>
    </dsp:sp>
    <dsp:sp modelId="{0AE54D1E-BDB1-4EBC-86DC-4C9FD24BABDB}">
      <dsp:nvSpPr>
        <dsp:cNvPr id="0" name=""/>
        <dsp:cNvSpPr/>
      </dsp:nvSpPr>
      <dsp:spPr>
        <a:xfrm>
          <a:off x="3101279" y="1259879"/>
          <a:ext cx="855828" cy="543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07A53-37BA-4540-AE76-601651734F6F}">
      <dsp:nvSpPr>
        <dsp:cNvPr id="0" name=""/>
        <dsp:cNvSpPr/>
      </dsp:nvSpPr>
      <dsp:spPr>
        <a:xfrm>
          <a:off x="3196371" y="1350217"/>
          <a:ext cx="855828" cy="543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Beta S</a:t>
          </a:r>
        </a:p>
      </dsp:txBody>
      <dsp:txXfrm>
        <a:off x="3212288" y="1366134"/>
        <a:ext cx="823994" cy="511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F0457-DE92-48F5-873F-12D039C7C617}">
      <dsp:nvSpPr>
        <dsp:cNvPr id="0" name=""/>
        <dsp:cNvSpPr/>
      </dsp:nvSpPr>
      <dsp:spPr>
        <a:xfrm>
          <a:off x="2040945" y="745298"/>
          <a:ext cx="1816896" cy="524028"/>
        </a:xfrm>
        <a:custGeom>
          <a:avLst/>
          <a:gdLst/>
          <a:ahLst/>
          <a:cxnLst/>
          <a:rect l="0" t="0" r="0" b="0"/>
          <a:pathLst>
            <a:path>
              <a:moveTo>
                <a:pt x="0" y="0"/>
              </a:moveTo>
              <a:lnTo>
                <a:pt x="0" y="437362"/>
              </a:lnTo>
              <a:lnTo>
                <a:pt x="1816896" y="437362"/>
              </a:lnTo>
              <a:lnTo>
                <a:pt x="1816896" y="524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9CEE6-1652-4FF6-A36A-E1308DBBB09F}">
      <dsp:nvSpPr>
        <dsp:cNvPr id="0" name=""/>
        <dsp:cNvSpPr/>
      </dsp:nvSpPr>
      <dsp:spPr>
        <a:xfrm>
          <a:off x="2040945" y="745298"/>
          <a:ext cx="698810" cy="524028"/>
        </a:xfrm>
        <a:custGeom>
          <a:avLst/>
          <a:gdLst/>
          <a:ahLst/>
          <a:cxnLst/>
          <a:rect l="0" t="0" r="0" b="0"/>
          <a:pathLst>
            <a:path>
              <a:moveTo>
                <a:pt x="0" y="0"/>
              </a:moveTo>
              <a:lnTo>
                <a:pt x="0" y="437362"/>
              </a:lnTo>
              <a:lnTo>
                <a:pt x="698810" y="437362"/>
              </a:lnTo>
              <a:lnTo>
                <a:pt x="698810" y="524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C1C3A-4047-4A7D-9A5B-7E9F5495E189}">
      <dsp:nvSpPr>
        <dsp:cNvPr id="0" name=""/>
        <dsp:cNvSpPr/>
      </dsp:nvSpPr>
      <dsp:spPr>
        <a:xfrm>
          <a:off x="1649614" y="745298"/>
          <a:ext cx="391331" cy="538006"/>
        </a:xfrm>
        <a:custGeom>
          <a:avLst/>
          <a:gdLst/>
          <a:ahLst/>
          <a:cxnLst/>
          <a:rect l="0" t="0" r="0" b="0"/>
          <a:pathLst>
            <a:path>
              <a:moveTo>
                <a:pt x="391331" y="0"/>
              </a:moveTo>
              <a:lnTo>
                <a:pt x="391331" y="451340"/>
              </a:lnTo>
              <a:lnTo>
                <a:pt x="0" y="451340"/>
              </a:lnTo>
              <a:lnTo>
                <a:pt x="0" y="5380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C39AA8-B354-49C9-AE74-6AAABEB5064C}">
      <dsp:nvSpPr>
        <dsp:cNvPr id="0" name=""/>
        <dsp:cNvSpPr/>
      </dsp:nvSpPr>
      <dsp:spPr>
        <a:xfrm>
          <a:off x="503575" y="745298"/>
          <a:ext cx="1537370" cy="524028"/>
        </a:xfrm>
        <a:custGeom>
          <a:avLst/>
          <a:gdLst/>
          <a:ahLst/>
          <a:cxnLst/>
          <a:rect l="0" t="0" r="0" b="0"/>
          <a:pathLst>
            <a:path>
              <a:moveTo>
                <a:pt x="1537370" y="0"/>
              </a:moveTo>
              <a:lnTo>
                <a:pt x="1537370" y="437362"/>
              </a:lnTo>
              <a:lnTo>
                <a:pt x="0" y="437362"/>
              </a:lnTo>
              <a:lnTo>
                <a:pt x="0" y="524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268F3D-76E6-4307-A523-155C9C3508F1}">
      <dsp:nvSpPr>
        <dsp:cNvPr id="0" name=""/>
        <dsp:cNvSpPr/>
      </dsp:nvSpPr>
      <dsp:spPr>
        <a:xfrm>
          <a:off x="1573183" y="151239"/>
          <a:ext cx="935525" cy="594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A7DC3-F2FA-4AD9-B75D-8B617AE8DB01}">
      <dsp:nvSpPr>
        <dsp:cNvPr id="0" name=""/>
        <dsp:cNvSpPr/>
      </dsp:nvSpPr>
      <dsp:spPr>
        <a:xfrm>
          <a:off x="1677130" y="249989"/>
          <a:ext cx="935525" cy="594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Hemoglobin</a:t>
          </a:r>
        </a:p>
      </dsp:txBody>
      <dsp:txXfrm>
        <a:off x="1694529" y="267388"/>
        <a:ext cx="900727" cy="559260"/>
      </dsp:txXfrm>
    </dsp:sp>
    <dsp:sp modelId="{FACF5210-80F0-423C-B715-4B3EB489D34C}">
      <dsp:nvSpPr>
        <dsp:cNvPr id="0" name=""/>
        <dsp:cNvSpPr/>
      </dsp:nvSpPr>
      <dsp:spPr>
        <a:xfrm>
          <a:off x="35812" y="1269326"/>
          <a:ext cx="935525" cy="594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C0A6A-59E4-4A2C-8710-068FE7E9AA1D}">
      <dsp:nvSpPr>
        <dsp:cNvPr id="0" name=""/>
        <dsp:cNvSpPr/>
      </dsp:nvSpPr>
      <dsp:spPr>
        <a:xfrm>
          <a:off x="139759" y="1368076"/>
          <a:ext cx="935525" cy="594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Alpha </a:t>
          </a:r>
        </a:p>
      </dsp:txBody>
      <dsp:txXfrm>
        <a:off x="157158" y="1385475"/>
        <a:ext cx="900727" cy="559260"/>
      </dsp:txXfrm>
    </dsp:sp>
    <dsp:sp modelId="{7237026C-9663-46FF-AB5D-5FCE7298BAED}">
      <dsp:nvSpPr>
        <dsp:cNvPr id="0" name=""/>
        <dsp:cNvSpPr/>
      </dsp:nvSpPr>
      <dsp:spPr>
        <a:xfrm>
          <a:off x="1181851" y="1283304"/>
          <a:ext cx="935525" cy="594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DD16A-D8F8-4B90-95ED-33CBE6FDC443}">
      <dsp:nvSpPr>
        <dsp:cNvPr id="0" name=""/>
        <dsp:cNvSpPr/>
      </dsp:nvSpPr>
      <dsp:spPr>
        <a:xfrm>
          <a:off x="1285799" y="1382054"/>
          <a:ext cx="935525" cy="594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Alpha	</a:t>
          </a:r>
        </a:p>
      </dsp:txBody>
      <dsp:txXfrm>
        <a:off x="1303198" y="1399453"/>
        <a:ext cx="900727" cy="559260"/>
      </dsp:txXfrm>
    </dsp:sp>
    <dsp:sp modelId="{4523FCA0-2A9E-4D16-A0D8-6B4DD3055D21}">
      <dsp:nvSpPr>
        <dsp:cNvPr id="0" name=""/>
        <dsp:cNvSpPr/>
      </dsp:nvSpPr>
      <dsp:spPr>
        <a:xfrm>
          <a:off x="2271993" y="1269326"/>
          <a:ext cx="935525" cy="594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4EDED-0F90-4750-915C-D5E6F4B5859B}">
      <dsp:nvSpPr>
        <dsp:cNvPr id="0" name=""/>
        <dsp:cNvSpPr/>
      </dsp:nvSpPr>
      <dsp:spPr>
        <a:xfrm>
          <a:off x="2375940" y="1368076"/>
          <a:ext cx="935525" cy="594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Beta S</a:t>
          </a:r>
        </a:p>
      </dsp:txBody>
      <dsp:txXfrm>
        <a:off x="2393339" y="1385475"/>
        <a:ext cx="900727" cy="559260"/>
      </dsp:txXfrm>
    </dsp:sp>
    <dsp:sp modelId="{0AE54D1E-BDB1-4EBC-86DC-4C9FD24BABDB}">
      <dsp:nvSpPr>
        <dsp:cNvPr id="0" name=""/>
        <dsp:cNvSpPr/>
      </dsp:nvSpPr>
      <dsp:spPr>
        <a:xfrm>
          <a:off x="3390079" y="1269326"/>
          <a:ext cx="935525" cy="594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07A53-37BA-4540-AE76-601651734F6F}">
      <dsp:nvSpPr>
        <dsp:cNvPr id="0" name=""/>
        <dsp:cNvSpPr/>
      </dsp:nvSpPr>
      <dsp:spPr>
        <a:xfrm>
          <a:off x="3494026" y="1368076"/>
          <a:ext cx="935525" cy="594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Beta S</a:t>
          </a:r>
        </a:p>
      </dsp:txBody>
      <dsp:txXfrm>
        <a:off x="3511425" y="1385475"/>
        <a:ext cx="900727" cy="559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0CA40-0AD3-4FB6-BF60-85511D9F62C5}">
      <dsp:nvSpPr>
        <dsp:cNvPr id="0" name=""/>
        <dsp:cNvSpPr/>
      </dsp:nvSpPr>
      <dsp:spPr>
        <a:xfrm>
          <a:off x="2469" y="291051"/>
          <a:ext cx="1959229" cy="117553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Delayed growth and puberty in children</a:t>
          </a:r>
        </a:p>
      </dsp:txBody>
      <dsp:txXfrm>
        <a:off x="2469" y="291051"/>
        <a:ext cx="1959229" cy="1175537"/>
      </dsp:txXfrm>
    </dsp:sp>
    <dsp:sp modelId="{FB20BA94-E43E-45AA-9E10-D0CABA582D79}">
      <dsp:nvSpPr>
        <dsp:cNvPr id="0" name=""/>
        <dsp:cNvSpPr/>
      </dsp:nvSpPr>
      <dsp:spPr>
        <a:xfrm>
          <a:off x="2157621" y="291051"/>
          <a:ext cx="1959229" cy="117553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Anemia/ Infections</a:t>
          </a:r>
        </a:p>
      </dsp:txBody>
      <dsp:txXfrm>
        <a:off x="2157621" y="291051"/>
        <a:ext cx="1959229" cy="1175537"/>
      </dsp:txXfrm>
    </dsp:sp>
    <dsp:sp modelId="{79BAD014-1365-4083-A717-1A6168217A5D}">
      <dsp:nvSpPr>
        <dsp:cNvPr id="0" name=""/>
        <dsp:cNvSpPr/>
      </dsp:nvSpPr>
      <dsp:spPr>
        <a:xfrm>
          <a:off x="4312773" y="291051"/>
          <a:ext cx="1959229" cy="117553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Book Antiqua" pitchFamily="18" charset="0"/>
            </a:rPr>
            <a:t>Pain episodes/Vaso-occlusion</a:t>
          </a:r>
        </a:p>
      </dsp:txBody>
      <dsp:txXfrm>
        <a:off x="4312773" y="291051"/>
        <a:ext cx="1959229" cy="1175537"/>
      </dsp:txXfrm>
    </dsp:sp>
    <dsp:sp modelId="{3CC82A17-EFD9-4B39-887C-FD17EDBFBACB}">
      <dsp:nvSpPr>
        <dsp:cNvPr id="0" name=""/>
        <dsp:cNvSpPr/>
      </dsp:nvSpPr>
      <dsp:spPr>
        <a:xfrm>
          <a:off x="6467926" y="291051"/>
          <a:ext cx="1959229" cy="117553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Acute Chest Syndrome/ Stroke  </a:t>
          </a:r>
        </a:p>
      </dsp:txBody>
      <dsp:txXfrm>
        <a:off x="6467926" y="291051"/>
        <a:ext cx="1959229" cy="1175537"/>
      </dsp:txXfrm>
    </dsp:sp>
    <dsp:sp modelId="{232ACE5E-F044-4604-BB27-1EF0E26F4E3F}">
      <dsp:nvSpPr>
        <dsp:cNvPr id="0" name=""/>
        <dsp:cNvSpPr/>
      </dsp:nvSpPr>
      <dsp:spPr>
        <a:xfrm>
          <a:off x="2469" y="1662512"/>
          <a:ext cx="1959229" cy="1175537"/>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Book Antiqua" pitchFamily="18" charset="0"/>
            </a:rPr>
            <a:t>Organ damage/ Splenic crises</a:t>
          </a:r>
        </a:p>
      </dsp:txBody>
      <dsp:txXfrm>
        <a:off x="2469" y="1662512"/>
        <a:ext cx="1959229" cy="1175537"/>
      </dsp:txXfrm>
    </dsp:sp>
    <dsp:sp modelId="{A4837CD0-4F64-4EEA-99F9-00F8928BD8AC}">
      <dsp:nvSpPr>
        <dsp:cNvPr id="0" name=""/>
        <dsp:cNvSpPr/>
      </dsp:nvSpPr>
      <dsp:spPr>
        <a:xfrm>
          <a:off x="2157621" y="1662512"/>
          <a:ext cx="1959229" cy="117553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Renal complications</a:t>
          </a:r>
        </a:p>
      </dsp:txBody>
      <dsp:txXfrm>
        <a:off x="2157621" y="1662512"/>
        <a:ext cx="1959229" cy="1175537"/>
      </dsp:txXfrm>
    </dsp:sp>
    <dsp:sp modelId="{0DC9EDFA-5A98-4D80-B9C8-481EB0447DDB}">
      <dsp:nvSpPr>
        <dsp:cNvPr id="0" name=""/>
        <dsp:cNvSpPr/>
      </dsp:nvSpPr>
      <dsp:spPr>
        <a:xfrm>
          <a:off x="4312773" y="1662512"/>
          <a:ext cx="1959229" cy="117553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Slow growth/ Priapism</a:t>
          </a:r>
        </a:p>
      </dsp:txBody>
      <dsp:txXfrm>
        <a:off x="4312773" y="1662512"/>
        <a:ext cx="1959229" cy="1175537"/>
      </dsp:txXfrm>
    </dsp:sp>
    <dsp:sp modelId="{F107EA26-ED2B-44C0-8A50-F5055171D30B}">
      <dsp:nvSpPr>
        <dsp:cNvPr id="0" name=""/>
        <dsp:cNvSpPr/>
      </dsp:nvSpPr>
      <dsp:spPr>
        <a:xfrm>
          <a:off x="6467926" y="1662512"/>
          <a:ext cx="1959229" cy="117553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Gallstone</a:t>
          </a:r>
        </a:p>
      </dsp:txBody>
      <dsp:txXfrm>
        <a:off x="6467926" y="1662512"/>
        <a:ext cx="1959229" cy="1175537"/>
      </dsp:txXfrm>
    </dsp:sp>
    <dsp:sp modelId="{ACE14CBA-637A-4E69-91F6-46140355C373}">
      <dsp:nvSpPr>
        <dsp:cNvPr id="0" name=""/>
        <dsp:cNvSpPr/>
      </dsp:nvSpPr>
      <dsp:spPr>
        <a:xfrm>
          <a:off x="2469" y="3033972"/>
          <a:ext cx="1959229" cy="117553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Ulcers on the legs/Joint problems</a:t>
          </a:r>
        </a:p>
      </dsp:txBody>
      <dsp:txXfrm>
        <a:off x="2469" y="3033972"/>
        <a:ext cx="1959229" cy="1175537"/>
      </dsp:txXfrm>
    </dsp:sp>
    <dsp:sp modelId="{DBB6E982-44D2-4E3F-99C1-584122DF95CE}">
      <dsp:nvSpPr>
        <dsp:cNvPr id="0" name=""/>
        <dsp:cNvSpPr/>
      </dsp:nvSpPr>
      <dsp:spPr>
        <a:xfrm>
          <a:off x="2157621" y="3033972"/>
          <a:ext cx="1959229" cy="1175537"/>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Pulmonary Arterial Hypertension</a:t>
          </a:r>
        </a:p>
      </dsp:txBody>
      <dsp:txXfrm>
        <a:off x="2157621" y="3033972"/>
        <a:ext cx="1959229" cy="1175537"/>
      </dsp:txXfrm>
    </dsp:sp>
    <dsp:sp modelId="{10A5291C-DF96-438A-A1EC-A652E551512D}">
      <dsp:nvSpPr>
        <dsp:cNvPr id="0" name=""/>
        <dsp:cNvSpPr/>
      </dsp:nvSpPr>
      <dsp:spPr>
        <a:xfrm>
          <a:off x="4312773" y="3033972"/>
          <a:ext cx="1959229" cy="117553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Multiple Organ Failure</a:t>
          </a:r>
        </a:p>
      </dsp:txBody>
      <dsp:txXfrm>
        <a:off x="4312773" y="3033972"/>
        <a:ext cx="1959229" cy="1175537"/>
      </dsp:txXfrm>
    </dsp:sp>
    <dsp:sp modelId="{1A6C8E1D-F775-4307-B4C9-0939E67D9080}">
      <dsp:nvSpPr>
        <dsp:cNvPr id="0" name=""/>
        <dsp:cNvSpPr/>
      </dsp:nvSpPr>
      <dsp:spPr>
        <a:xfrm>
          <a:off x="6467926" y="3033972"/>
          <a:ext cx="1959229" cy="117553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Book Antiqua" pitchFamily="18" charset="0"/>
            </a:rPr>
            <a:t>Hand-Foot Syndrome </a:t>
          </a:r>
          <a:r>
            <a:rPr lang="en-US" sz="2000" b="0" i="0" kern="1200" dirty="0">
              <a:solidFill>
                <a:schemeClr val="tx1"/>
              </a:solidFill>
              <a:latin typeface="Book Antiqua" pitchFamily="18" charset="0"/>
            </a:rPr>
            <a:t>/</a:t>
          </a:r>
          <a:r>
            <a:rPr lang="en-US" sz="2000" b="1" i="0" kern="1200" dirty="0">
              <a:solidFill>
                <a:schemeClr val="tx1"/>
              </a:solidFill>
              <a:latin typeface="Book Antiqua" pitchFamily="18" charset="0"/>
            </a:rPr>
            <a:t> </a:t>
          </a:r>
          <a:r>
            <a:rPr lang="en-US" sz="2000" kern="1200" dirty="0">
              <a:solidFill>
                <a:schemeClr val="tx1"/>
              </a:solidFill>
              <a:latin typeface="Book Antiqua" pitchFamily="18" charset="0"/>
            </a:rPr>
            <a:t>Eye problem</a:t>
          </a:r>
        </a:p>
      </dsp:txBody>
      <dsp:txXfrm>
        <a:off x="6467926" y="3033972"/>
        <a:ext cx="1959229" cy="11755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12" Type="http://schemas.openxmlformats.org/officeDocument/2006/relationships/image" Target="../media/image5.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w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2149"/>
            <a:ext cx="7772400" cy="1470025"/>
          </a:xfrm>
        </p:spPr>
        <p:txBody>
          <a:bodyPr/>
          <a:lstStyle/>
          <a:p>
            <a:r>
              <a:rPr dirty="0"/>
              <a:t>Sickle Cell Disease and RBC Exchange Transfusion</a:t>
            </a:r>
          </a:p>
        </p:txBody>
      </p:sp>
      <p:sp>
        <p:nvSpPr>
          <p:cNvPr id="3" name="Subtitle 2"/>
          <p:cNvSpPr>
            <a:spLocks noGrp="1"/>
          </p:cNvSpPr>
          <p:nvPr>
            <p:ph type="subTitle" idx="1"/>
          </p:nvPr>
        </p:nvSpPr>
        <p:spPr>
          <a:xfrm>
            <a:off x="3657599" y="5260931"/>
            <a:ext cx="5110619" cy="1377863"/>
          </a:xfrm>
        </p:spPr>
        <p:txBody>
          <a:bodyPr>
            <a:normAutofit/>
          </a:bodyPr>
          <a:lstStyle/>
          <a:p>
            <a:pPr algn="l"/>
            <a:r>
              <a:rPr lang="en-IN" sz="2800" dirty="0"/>
              <a:t>Dr. Aseem K Tiwari, Senior Director, Transfusion Medicine, Medanta-Gurugram</a:t>
            </a:r>
            <a:endParaRPr sz="2800" dirty="0"/>
          </a:p>
        </p:txBody>
      </p:sp>
      <p:sp>
        <p:nvSpPr>
          <p:cNvPr id="4" name="Rectangle 3">
            <a:extLst>
              <a:ext uri="{FF2B5EF4-FFF2-40B4-BE49-F238E27FC236}">
                <a16:creationId xmlns:a16="http://schemas.microsoft.com/office/drawing/2014/main" id="{9A70A6B2-8D83-28B8-4DC4-127B66B4335E}"/>
              </a:ext>
            </a:extLst>
          </p:cNvPr>
          <p:cNvSpPr/>
          <p:nvPr/>
        </p:nvSpPr>
        <p:spPr bwMode="auto">
          <a:xfrm>
            <a:off x="2229966" y="2354892"/>
            <a:ext cx="4759558" cy="2656299"/>
          </a:xfrm>
          <a:prstGeom prst="rect">
            <a:avLst/>
          </a:prstGeom>
          <a:blipFill>
            <a:blip r:embed="rId2" cstate="prin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278"/>
            <a:ext cx="8229600" cy="1143000"/>
          </a:xfrm>
        </p:spPr>
        <p:txBody>
          <a:bodyPr>
            <a:normAutofit fontScale="90000"/>
          </a:bodyPr>
          <a:lstStyle/>
          <a:p>
            <a:r>
              <a:rPr dirty="0"/>
              <a:t>Clinical Presentation</a:t>
            </a:r>
            <a:r>
              <a:rPr lang="en-IN" dirty="0"/>
              <a:t>s</a:t>
            </a:r>
            <a:r>
              <a:rPr dirty="0"/>
              <a:t> of Sickle Cell Disease</a:t>
            </a:r>
          </a:p>
        </p:txBody>
      </p:sp>
      <p:graphicFrame>
        <p:nvGraphicFramePr>
          <p:cNvPr id="6" name="Content Placeholder 5">
            <a:extLst>
              <a:ext uri="{FF2B5EF4-FFF2-40B4-BE49-F238E27FC236}">
                <a16:creationId xmlns:a16="http://schemas.microsoft.com/office/drawing/2014/main" id="{8D0D40BE-481C-58E4-31B8-B953899ACB00}"/>
              </a:ext>
            </a:extLst>
          </p:cNvPr>
          <p:cNvGraphicFramePr>
            <a:graphicFrameLocks/>
          </p:cNvGraphicFramePr>
          <p:nvPr>
            <p:extLst>
              <p:ext uri="{D42A27DB-BD31-4B8C-83A1-F6EECF244321}">
                <p14:modId xmlns:p14="http://schemas.microsoft.com/office/powerpoint/2010/main" val="3073973896"/>
              </p:ext>
            </p:extLst>
          </p:nvPr>
        </p:nvGraphicFramePr>
        <p:xfrm>
          <a:off x="285721" y="1571612"/>
          <a:ext cx="8429625"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7845990-989F-0C7B-DDDF-2E440FC9167B}"/>
              </a:ext>
            </a:extLst>
          </p:cNvPr>
          <p:cNvSpPr txBox="1"/>
          <p:nvPr/>
        </p:nvSpPr>
        <p:spPr>
          <a:xfrm>
            <a:off x="0" y="318"/>
            <a:ext cx="1564640" cy="338554"/>
          </a:xfrm>
          <a:prstGeom prst="rect">
            <a:avLst/>
          </a:prstGeom>
          <a:noFill/>
        </p:spPr>
        <p:txBody>
          <a:bodyPr wrap="square" rtlCol="0">
            <a:spAutoFit/>
          </a:bodyPr>
          <a:lstStyle/>
          <a:p>
            <a:r>
              <a:rPr lang="en-IN" sz="1600" dirty="0"/>
              <a:t>Clinical features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802"/>
          </a:xfrm>
        </p:spPr>
        <p:txBody>
          <a:bodyPr>
            <a:normAutofit/>
          </a:bodyPr>
          <a:lstStyle/>
          <a:p>
            <a:r>
              <a:rPr lang="en-IN" dirty="0"/>
              <a:t>Management</a:t>
            </a:r>
            <a:endParaRPr dirty="0"/>
          </a:p>
        </p:txBody>
      </p:sp>
      <p:sp>
        <p:nvSpPr>
          <p:cNvPr id="3" name="Content Placeholder 2"/>
          <p:cNvSpPr>
            <a:spLocks noGrp="1"/>
          </p:cNvSpPr>
          <p:nvPr>
            <p:ph idx="1"/>
          </p:nvPr>
        </p:nvSpPr>
        <p:spPr>
          <a:xfrm>
            <a:off x="264160" y="1493520"/>
            <a:ext cx="8585200" cy="4632643"/>
          </a:xfrm>
        </p:spPr>
        <p:txBody>
          <a:bodyPr>
            <a:normAutofit fontScale="92500" lnSpcReduction="20000"/>
          </a:bodyPr>
          <a:lstStyle/>
          <a:p>
            <a:r>
              <a:rPr lang="en-US" sz="3200" dirty="0">
                <a:latin typeface="Carlito"/>
                <a:cs typeface="Carlito"/>
              </a:rPr>
              <a:t>Treatment is symptomatic/control</a:t>
            </a:r>
            <a:r>
              <a:rPr lang="en-US" sz="3200" spc="-60" dirty="0">
                <a:latin typeface="Carlito"/>
                <a:cs typeface="Carlito"/>
              </a:rPr>
              <a:t> </a:t>
            </a:r>
            <a:r>
              <a:rPr lang="en-US" sz="3200" spc="-25" dirty="0">
                <a:latin typeface="Carlito"/>
                <a:cs typeface="Carlito"/>
              </a:rPr>
              <a:t>and </a:t>
            </a:r>
            <a:r>
              <a:rPr lang="en-US" sz="3200" dirty="0">
                <a:latin typeface="Carlito"/>
                <a:cs typeface="Carlito"/>
              </a:rPr>
              <a:t>management</a:t>
            </a:r>
            <a:r>
              <a:rPr lang="en-US" sz="3200" spc="-80" dirty="0">
                <a:latin typeface="Carlito"/>
                <a:cs typeface="Carlito"/>
              </a:rPr>
              <a:t> </a:t>
            </a:r>
            <a:r>
              <a:rPr lang="en-US" sz="3200" dirty="0">
                <a:latin typeface="Carlito"/>
                <a:cs typeface="Carlito"/>
              </a:rPr>
              <a:t>of</a:t>
            </a:r>
            <a:r>
              <a:rPr lang="en-US" sz="3200" spc="-70" dirty="0">
                <a:latin typeface="Carlito"/>
                <a:cs typeface="Carlito"/>
              </a:rPr>
              <a:t> </a:t>
            </a:r>
            <a:r>
              <a:rPr lang="en-US" sz="3200" dirty="0">
                <a:latin typeface="Carlito"/>
                <a:cs typeface="Carlito"/>
              </a:rPr>
              <a:t>disease</a:t>
            </a:r>
            <a:r>
              <a:rPr lang="en-US" sz="3200" spc="-60" dirty="0">
                <a:latin typeface="Carlito"/>
                <a:cs typeface="Carlito"/>
              </a:rPr>
              <a:t> </a:t>
            </a:r>
            <a:r>
              <a:rPr lang="en-US" sz="3200" spc="-10" dirty="0">
                <a:latin typeface="Carlito"/>
                <a:cs typeface="Carlito"/>
              </a:rPr>
              <a:t>complications (</a:t>
            </a:r>
            <a:r>
              <a:rPr lang="en-IN" dirty="0"/>
              <a:t>Fluids, supplemental oxygen, antibiotics, analgesics {including opioids})</a:t>
            </a:r>
          </a:p>
          <a:p>
            <a:endParaRPr lang="en-IN" sz="1100" dirty="0"/>
          </a:p>
          <a:p>
            <a:r>
              <a:rPr lang="en-IN" dirty="0">
                <a:solidFill>
                  <a:srgbClr val="C00000"/>
                </a:solidFill>
              </a:rPr>
              <a:t>Physiotherapy </a:t>
            </a:r>
          </a:p>
          <a:p>
            <a:endParaRPr lang="en-IN" sz="1200" dirty="0"/>
          </a:p>
          <a:p>
            <a:r>
              <a:rPr lang="en-IN" dirty="0"/>
              <a:t>Vaccination (hepatitis B vaccination)</a:t>
            </a:r>
          </a:p>
          <a:p>
            <a:endParaRPr sz="1000" dirty="0"/>
          </a:p>
          <a:p>
            <a:r>
              <a:rPr lang="en-IN" dirty="0">
                <a:solidFill>
                  <a:srgbClr val="C00000"/>
                </a:solidFill>
              </a:rPr>
              <a:t>Blood Transfusion (Simple {top up} Transfusion/Exchange Transfusion</a:t>
            </a:r>
          </a:p>
          <a:p>
            <a:endParaRPr lang="en-IN" sz="1000" dirty="0"/>
          </a:p>
          <a:p>
            <a:r>
              <a:rPr lang="en-IN" dirty="0"/>
              <a:t>Allogenic HPC transplantation</a:t>
            </a:r>
          </a:p>
          <a:p>
            <a:endParaRPr lang="en-IN" sz="1000" dirty="0"/>
          </a:p>
          <a:p>
            <a:r>
              <a:rPr lang="en-IN" dirty="0">
                <a:solidFill>
                  <a:srgbClr val="C00000"/>
                </a:solidFill>
              </a:rPr>
              <a:t>Gene therapy</a:t>
            </a:r>
          </a:p>
          <a:p>
            <a:endParaRPr dirty="0"/>
          </a:p>
        </p:txBody>
      </p:sp>
      <p:sp>
        <p:nvSpPr>
          <p:cNvPr id="4" name="TextBox 3">
            <a:extLst>
              <a:ext uri="{FF2B5EF4-FFF2-40B4-BE49-F238E27FC236}">
                <a16:creationId xmlns:a16="http://schemas.microsoft.com/office/drawing/2014/main" id="{26F05F7A-44FA-FD38-7804-E7CC8F0B10E7}"/>
              </a:ext>
            </a:extLst>
          </p:cNvPr>
          <p:cNvSpPr txBox="1"/>
          <p:nvPr/>
        </p:nvSpPr>
        <p:spPr>
          <a:xfrm>
            <a:off x="0" y="318"/>
            <a:ext cx="1564640" cy="338554"/>
          </a:xfrm>
          <a:prstGeom prst="rect">
            <a:avLst/>
          </a:prstGeom>
          <a:noFill/>
        </p:spPr>
        <p:txBody>
          <a:bodyPr wrap="square" rtlCol="0">
            <a:spAutoFit/>
          </a:bodyPr>
          <a:lstStyle/>
          <a:p>
            <a:r>
              <a:rPr lang="en-IN" sz="1600" dirty="0"/>
              <a:t>Management</a:t>
            </a:r>
          </a:p>
        </p:txBody>
      </p:sp>
      <p:sp>
        <p:nvSpPr>
          <p:cNvPr id="5" name="Rectangle: Rounded Corners 4">
            <a:extLst>
              <a:ext uri="{FF2B5EF4-FFF2-40B4-BE49-F238E27FC236}">
                <a16:creationId xmlns:a16="http://schemas.microsoft.com/office/drawing/2014/main" id="{FEFC4645-36A2-0DCB-644A-5A32E5CC1B06}"/>
              </a:ext>
            </a:extLst>
          </p:cNvPr>
          <p:cNvSpPr/>
          <p:nvPr/>
        </p:nvSpPr>
        <p:spPr>
          <a:xfrm>
            <a:off x="172720" y="3881120"/>
            <a:ext cx="8676640" cy="115824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50AE-28C9-4140-BF85-69F4A6243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9B5E7-31D5-C9A9-91B1-3F9403F940E8}"/>
              </a:ext>
            </a:extLst>
          </p:cNvPr>
          <p:cNvSpPr>
            <a:spLocks noGrp="1"/>
          </p:cNvSpPr>
          <p:nvPr>
            <p:ph type="title"/>
          </p:nvPr>
        </p:nvSpPr>
        <p:spPr>
          <a:xfrm>
            <a:off x="457200" y="2092960"/>
            <a:ext cx="8229600" cy="1107440"/>
          </a:xfrm>
        </p:spPr>
        <p:txBody>
          <a:bodyPr>
            <a:normAutofit fontScale="90000"/>
          </a:bodyPr>
          <a:lstStyle/>
          <a:p>
            <a:r>
              <a:rPr lang="en-IN" sz="4000" dirty="0"/>
              <a:t>Transfusion in Sickle Cell Disease </a:t>
            </a:r>
            <a:br>
              <a:rPr lang="en-IN" dirty="0"/>
            </a:br>
            <a:r>
              <a:rPr lang="en-IN" sz="3200" dirty="0">
                <a:solidFill>
                  <a:srgbClr val="C00000"/>
                </a:solidFill>
              </a:rPr>
              <a:t>(Tx in SCD)</a:t>
            </a:r>
            <a:endParaRPr lang="en-IN" dirty="0">
              <a:solidFill>
                <a:srgbClr val="C00000"/>
              </a:solidFill>
            </a:endParaRPr>
          </a:p>
        </p:txBody>
      </p:sp>
    </p:spTree>
    <p:extLst>
      <p:ext uri="{BB962C8B-B14F-4D97-AF65-F5344CB8AC3E}">
        <p14:creationId xmlns:p14="http://schemas.microsoft.com/office/powerpoint/2010/main" val="407439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6791-80D6-EA0F-7F68-076FC6864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C8803-F2BE-B804-82F7-09BCACD6CA62}"/>
              </a:ext>
            </a:extLst>
          </p:cNvPr>
          <p:cNvSpPr>
            <a:spLocks noGrp="1"/>
          </p:cNvSpPr>
          <p:nvPr>
            <p:ph type="title"/>
          </p:nvPr>
        </p:nvSpPr>
        <p:spPr>
          <a:xfrm rot="16200000">
            <a:off x="-2054464" y="2775438"/>
            <a:ext cx="5879118" cy="867507"/>
          </a:xfrm>
        </p:spPr>
        <p:txBody>
          <a:bodyPr>
            <a:normAutofit/>
          </a:bodyPr>
          <a:lstStyle/>
          <a:p>
            <a:r>
              <a:rPr lang="en-IN" dirty="0"/>
              <a:t>Transfusion Guidelines</a:t>
            </a:r>
            <a:endParaRPr dirty="0"/>
          </a:p>
        </p:txBody>
      </p:sp>
      <p:pic>
        <p:nvPicPr>
          <p:cNvPr id="10" name="Picture 9">
            <a:extLst>
              <a:ext uri="{FF2B5EF4-FFF2-40B4-BE49-F238E27FC236}">
                <a16:creationId xmlns:a16="http://schemas.microsoft.com/office/drawing/2014/main" id="{8BD8FA62-F9DD-C20F-D287-B139094A9E26}"/>
              </a:ext>
            </a:extLst>
          </p:cNvPr>
          <p:cNvPicPr>
            <a:picLocks noChangeAspect="1"/>
          </p:cNvPicPr>
          <p:nvPr/>
        </p:nvPicPr>
        <p:blipFill>
          <a:blip r:embed="rId2"/>
          <a:stretch>
            <a:fillRect/>
          </a:stretch>
        </p:blipFill>
        <p:spPr>
          <a:xfrm>
            <a:off x="1664677" y="1"/>
            <a:ext cx="6087309" cy="6989648"/>
          </a:xfrm>
          <a:prstGeom prst="rect">
            <a:avLst/>
          </a:prstGeom>
        </p:spPr>
      </p:pic>
      <p:sp>
        <p:nvSpPr>
          <p:cNvPr id="3" name="TextBox 2">
            <a:extLst>
              <a:ext uri="{FF2B5EF4-FFF2-40B4-BE49-F238E27FC236}">
                <a16:creationId xmlns:a16="http://schemas.microsoft.com/office/drawing/2014/main" id="{357A379D-3AC2-B67D-C13E-BD3C5BDA6EA5}"/>
              </a:ext>
            </a:extLst>
          </p:cNvPr>
          <p:cNvSpPr txBox="1"/>
          <p:nvPr/>
        </p:nvSpPr>
        <p:spPr>
          <a:xfrm>
            <a:off x="0" y="318"/>
            <a:ext cx="1564640" cy="338554"/>
          </a:xfrm>
          <a:prstGeom prst="rect">
            <a:avLst/>
          </a:prstGeom>
          <a:noFill/>
        </p:spPr>
        <p:txBody>
          <a:bodyPr wrap="square" rtlCol="0">
            <a:spAutoFit/>
          </a:bodyPr>
          <a:lstStyle/>
          <a:p>
            <a:r>
              <a:rPr lang="en-IN" sz="1600" dirty="0"/>
              <a:t>Transfusion</a:t>
            </a:r>
          </a:p>
        </p:txBody>
      </p:sp>
    </p:spTree>
    <p:extLst>
      <p:ext uri="{BB962C8B-B14F-4D97-AF65-F5344CB8AC3E}">
        <p14:creationId xmlns:p14="http://schemas.microsoft.com/office/powerpoint/2010/main" val="238652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1FD9D-273D-8C9E-C3D1-C757E002A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41235-8704-334A-8183-3FB6836E520A}"/>
              </a:ext>
            </a:extLst>
          </p:cNvPr>
          <p:cNvSpPr>
            <a:spLocks noGrp="1"/>
          </p:cNvSpPr>
          <p:nvPr>
            <p:ph type="title"/>
          </p:nvPr>
        </p:nvSpPr>
        <p:spPr>
          <a:xfrm>
            <a:off x="246185" y="140677"/>
            <a:ext cx="8710246" cy="867507"/>
          </a:xfrm>
        </p:spPr>
        <p:txBody>
          <a:bodyPr>
            <a:normAutofit/>
          </a:bodyPr>
          <a:lstStyle/>
          <a:p>
            <a:r>
              <a:rPr lang="en-IN" dirty="0"/>
              <a:t>Transfusion Guidelines</a:t>
            </a:r>
            <a:endParaRPr dirty="0"/>
          </a:p>
        </p:txBody>
      </p:sp>
      <p:pic>
        <p:nvPicPr>
          <p:cNvPr id="8" name="object 2">
            <a:extLst>
              <a:ext uri="{FF2B5EF4-FFF2-40B4-BE49-F238E27FC236}">
                <a16:creationId xmlns:a16="http://schemas.microsoft.com/office/drawing/2014/main" id="{42BE08CF-66AE-C1BC-1D28-F5464411CE78}"/>
              </a:ext>
            </a:extLst>
          </p:cNvPr>
          <p:cNvPicPr/>
          <p:nvPr/>
        </p:nvPicPr>
        <p:blipFill>
          <a:blip r:embed="rId2" cstate="print"/>
          <a:stretch>
            <a:fillRect/>
          </a:stretch>
        </p:blipFill>
        <p:spPr>
          <a:xfrm>
            <a:off x="0" y="1229866"/>
            <a:ext cx="9143999" cy="5312663"/>
          </a:xfrm>
          <a:prstGeom prst="rect">
            <a:avLst/>
          </a:prstGeom>
        </p:spPr>
      </p:pic>
      <p:sp>
        <p:nvSpPr>
          <p:cNvPr id="3" name="TextBox 2">
            <a:extLst>
              <a:ext uri="{FF2B5EF4-FFF2-40B4-BE49-F238E27FC236}">
                <a16:creationId xmlns:a16="http://schemas.microsoft.com/office/drawing/2014/main" id="{F81FCA73-84C6-A2A4-0387-840C3B16C79D}"/>
              </a:ext>
            </a:extLst>
          </p:cNvPr>
          <p:cNvSpPr txBox="1"/>
          <p:nvPr/>
        </p:nvSpPr>
        <p:spPr>
          <a:xfrm>
            <a:off x="0" y="318"/>
            <a:ext cx="1564640" cy="338554"/>
          </a:xfrm>
          <a:prstGeom prst="rect">
            <a:avLst/>
          </a:prstGeom>
          <a:noFill/>
        </p:spPr>
        <p:txBody>
          <a:bodyPr wrap="square" rtlCol="0">
            <a:spAutoFit/>
          </a:bodyPr>
          <a:lstStyle/>
          <a:p>
            <a:r>
              <a:rPr lang="en-IN" sz="1600" dirty="0"/>
              <a:t>Transfusion</a:t>
            </a:r>
          </a:p>
        </p:txBody>
      </p:sp>
    </p:spTree>
    <p:extLst>
      <p:ext uri="{BB962C8B-B14F-4D97-AF65-F5344CB8AC3E}">
        <p14:creationId xmlns:p14="http://schemas.microsoft.com/office/powerpoint/2010/main" val="358185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6B5F-DD5B-3218-739C-B20E07C2C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04CD2-F739-5980-B052-B7C7CC3A5E8C}"/>
              </a:ext>
            </a:extLst>
          </p:cNvPr>
          <p:cNvSpPr>
            <a:spLocks noGrp="1"/>
          </p:cNvSpPr>
          <p:nvPr>
            <p:ph type="title"/>
          </p:nvPr>
        </p:nvSpPr>
        <p:spPr>
          <a:xfrm>
            <a:off x="457200" y="2092960"/>
            <a:ext cx="8229600" cy="1107440"/>
          </a:xfrm>
        </p:spPr>
        <p:txBody>
          <a:bodyPr>
            <a:normAutofit fontScale="90000"/>
          </a:bodyPr>
          <a:lstStyle/>
          <a:p>
            <a:r>
              <a:rPr lang="en-IN" sz="4000" dirty="0"/>
              <a:t>Exchange Transfusion  </a:t>
            </a:r>
            <a:br>
              <a:rPr lang="en-IN" dirty="0"/>
            </a:br>
            <a:r>
              <a:rPr lang="en-IN" sz="3200" dirty="0">
                <a:solidFill>
                  <a:srgbClr val="C00000"/>
                </a:solidFill>
              </a:rPr>
              <a:t>(RBC Exchange)</a:t>
            </a:r>
            <a:endParaRPr lang="en-IN" dirty="0">
              <a:solidFill>
                <a:srgbClr val="C00000"/>
              </a:solidFill>
            </a:endParaRPr>
          </a:p>
        </p:txBody>
      </p:sp>
    </p:spTree>
    <p:extLst>
      <p:ext uri="{BB962C8B-B14F-4D97-AF65-F5344CB8AC3E}">
        <p14:creationId xmlns:p14="http://schemas.microsoft.com/office/powerpoint/2010/main" val="427718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2B1A0-B8AA-68B1-B181-F4952CCCC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3AC28-CB4B-68BC-3A9B-EDBB023CCB4E}"/>
              </a:ext>
            </a:extLst>
          </p:cNvPr>
          <p:cNvSpPr>
            <a:spLocks noGrp="1"/>
          </p:cNvSpPr>
          <p:nvPr>
            <p:ph type="title"/>
          </p:nvPr>
        </p:nvSpPr>
        <p:spPr>
          <a:xfrm>
            <a:off x="187569" y="145685"/>
            <a:ext cx="8663354" cy="1014900"/>
          </a:xfrm>
        </p:spPr>
        <p:txBody>
          <a:bodyPr>
            <a:normAutofit fontScale="90000"/>
          </a:bodyPr>
          <a:lstStyle/>
          <a:p>
            <a:r>
              <a:rPr dirty="0"/>
              <a:t>Indications for RBC Exchange Transfusion</a:t>
            </a:r>
          </a:p>
        </p:txBody>
      </p:sp>
      <p:pic>
        <p:nvPicPr>
          <p:cNvPr id="6" name="object 2">
            <a:extLst>
              <a:ext uri="{FF2B5EF4-FFF2-40B4-BE49-F238E27FC236}">
                <a16:creationId xmlns:a16="http://schemas.microsoft.com/office/drawing/2014/main" id="{E1DB91B4-7F5F-AB4B-E56C-84332E527850}"/>
              </a:ext>
            </a:extLst>
          </p:cNvPr>
          <p:cNvPicPr/>
          <p:nvPr/>
        </p:nvPicPr>
        <p:blipFill>
          <a:blip r:embed="rId2" cstate="print"/>
          <a:stretch>
            <a:fillRect/>
          </a:stretch>
        </p:blipFill>
        <p:spPr>
          <a:xfrm>
            <a:off x="304799" y="1103143"/>
            <a:ext cx="8610601" cy="5002810"/>
          </a:xfrm>
          <a:prstGeom prst="rect">
            <a:avLst/>
          </a:prstGeom>
        </p:spPr>
      </p:pic>
      <p:sp>
        <p:nvSpPr>
          <p:cNvPr id="7" name="object 3">
            <a:extLst>
              <a:ext uri="{FF2B5EF4-FFF2-40B4-BE49-F238E27FC236}">
                <a16:creationId xmlns:a16="http://schemas.microsoft.com/office/drawing/2014/main" id="{CA1F0D7E-6983-8437-FB8C-0C505466EF4A}"/>
              </a:ext>
            </a:extLst>
          </p:cNvPr>
          <p:cNvSpPr txBox="1">
            <a:spLocks/>
          </p:cNvSpPr>
          <p:nvPr/>
        </p:nvSpPr>
        <p:spPr>
          <a:xfrm>
            <a:off x="664362" y="6105953"/>
            <a:ext cx="7815275" cy="648126"/>
          </a:xfrm>
          <a:prstGeom prst="rect">
            <a:avLst/>
          </a:prstGeom>
        </p:spPr>
        <p:txBody>
          <a:bodyPr vert="horz" wrap="square" lIns="0" tIns="93218"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41550" algn="l">
              <a:spcBef>
                <a:spcPts val="95"/>
              </a:spcBef>
            </a:pPr>
            <a:r>
              <a:rPr lang="en-IN" sz="3600" spc="-40" dirty="0"/>
              <a:t>ASFA</a:t>
            </a:r>
            <a:r>
              <a:rPr lang="en-IN" sz="3600" spc="-165" dirty="0"/>
              <a:t> </a:t>
            </a:r>
            <a:r>
              <a:rPr lang="en-IN" sz="3600" spc="-10" dirty="0"/>
              <a:t>Guidelines</a:t>
            </a:r>
            <a:endParaRPr lang="en-IN" sz="3600" dirty="0"/>
          </a:p>
        </p:txBody>
      </p:sp>
      <p:sp>
        <p:nvSpPr>
          <p:cNvPr id="3" name="TextBox 2">
            <a:extLst>
              <a:ext uri="{FF2B5EF4-FFF2-40B4-BE49-F238E27FC236}">
                <a16:creationId xmlns:a16="http://schemas.microsoft.com/office/drawing/2014/main" id="{1C2EA74D-2121-E4BA-F61C-226438C309C6}"/>
              </a:ext>
            </a:extLst>
          </p:cNvPr>
          <p:cNvSpPr txBox="1"/>
          <p:nvPr/>
        </p:nvSpPr>
        <p:spPr>
          <a:xfrm>
            <a:off x="0" y="318"/>
            <a:ext cx="1981200" cy="338554"/>
          </a:xfrm>
          <a:prstGeom prst="rect">
            <a:avLst/>
          </a:prstGeom>
          <a:noFill/>
        </p:spPr>
        <p:txBody>
          <a:bodyPr wrap="square" rtlCol="0">
            <a:spAutoFit/>
          </a:bodyPr>
          <a:lstStyle/>
          <a:p>
            <a:r>
              <a:rPr lang="en-IN" sz="1600" dirty="0"/>
              <a:t>Exchange Transfusion</a:t>
            </a:r>
          </a:p>
        </p:txBody>
      </p:sp>
    </p:spTree>
    <p:extLst>
      <p:ext uri="{BB962C8B-B14F-4D97-AF65-F5344CB8AC3E}">
        <p14:creationId xmlns:p14="http://schemas.microsoft.com/office/powerpoint/2010/main" val="269760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118"/>
            <a:ext cx="8229600" cy="1143000"/>
          </a:xfrm>
        </p:spPr>
        <p:txBody>
          <a:bodyPr>
            <a:normAutofit fontScale="90000"/>
          </a:bodyPr>
          <a:lstStyle/>
          <a:p>
            <a:r>
              <a:rPr sz="4000" dirty="0"/>
              <a:t>RBC Exchange</a:t>
            </a:r>
            <a:r>
              <a:rPr lang="en-IN" sz="4000" dirty="0"/>
              <a:t> - </a:t>
            </a:r>
            <a:r>
              <a:rPr lang="en-US" sz="3600" i="1" dirty="0">
                <a:solidFill>
                  <a:srgbClr val="C00000"/>
                </a:solidFill>
              </a:rPr>
              <a:t>removing sickled red cells and replacing them with healthy donor cells</a:t>
            </a:r>
            <a:r>
              <a:rPr sz="3600" dirty="0"/>
              <a:t> </a:t>
            </a:r>
            <a:endParaRPr dirty="0"/>
          </a:p>
        </p:txBody>
      </p:sp>
      <p:sp>
        <p:nvSpPr>
          <p:cNvPr id="3" name="Content Placeholder 2"/>
          <p:cNvSpPr>
            <a:spLocks noGrp="1"/>
          </p:cNvSpPr>
          <p:nvPr>
            <p:ph idx="1"/>
          </p:nvPr>
        </p:nvSpPr>
        <p:spPr>
          <a:xfrm>
            <a:off x="457200" y="1742440"/>
            <a:ext cx="8229600" cy="4525963"/>
          </a:xfrm>
        </p:spPr>
        <p:txBody>
          <a:bodyPr>
            <a:normAutofit fontScale="92500" lnSpcReduction="10000"/>
          </a:bodyPr>
          <a:lstStyle/>
          <a:p>
            <a:r>
              <a:rPr dirty="0"/>
              <a:t>Process Overview</a:t>
            </a:r>
            <a:r>
              <a:rPr lang="en-IN" dirty="0"/>
              <a:t> </a:t>
            </a:r>
            <a:r>
              <a:rPr lang="en-IN" sz="2800" i="1" dirty="0">
                <a:solidFill>
                  <a:srgbClr val="C00000"/>
                </a:solidFill>
              </a:rPr>
              <a:t>(</a:t>
            </a:r>
            <a:r>
              <a:rPr lang="en-US" sz="2800" i="1" dirty="0">
                <a:solidFill>
                  <a:srgbClr val="C00000"/>
                </a:solidFill>
              </a:rPr>
              <a:t>Blood Tx in Mx of SCD can be lifesaving and reduces disability. However, it may cause morbidity, including alloimmunization, </a:t>
            </a:r>
            <a:r>
              <a:rPr lang="en-US" sz="2800" i="1" dirty="0" err="1">
                <a:solidFill>
                  <a:srgbClr val="C00000"/>
                </a:solidFill>
              </a:rPr>
              <a:t>hyperviscosity</a:t>
            </a:r>
            <a:r>
              <a:rPr lang="en-US" sz="2800" i="1" dirty="0">
                <a:solidFill>
                  <a:srgbClr val="C00000"/>
                </a:solidFill>
              </a:rPr>
              <a:t> and iron overload )</a:t>
            </a:r>
            <a:endParaRPr lang="en-IN" sz="2800" i="1" dirty="0">
              <a:solidFill>
                <a:srgbClr val="C00000"/>
              </a:solidFill>
            </a:endParaRPr>
          </a:p>
          <a:p>
            <a:pPr lvl="1"/>
            <a:r>
              <a:rPr lang="en-US" dirty="0"/>
              <a:t>improving oxygen-carrying capacity by correcting anemia  </a:t>
            </a:r>
          </a:p>
          <a:p>
            <a:pPr lvl="1"/>
            <a:r>
              <a:rPr lang="en-US" dirty="0"/>
              <a:t>Preventing/reversing complications of SCD related to </a:t>
            </a:r>
            <a:r>
              <a:rPr lang="en-US" dirty="0" err="1"/>
              <a:t>vaso</a:t>
            </a:r>
            <a:r>
              <a:rPr lang="en-US" dirty="0"/>
              <a:t>-occlusion and hemolysis (by decreasing the proportion of </a:t>
            </a:r>
            <a:r>
              <a:rPr lang="en-US" dirty="0" err="1"/>
              <a:t>HbS</a:t>
            </a:r>
            <a:r>
              <a:rPr lang="en-US" dirty="0"/>
              <a:t> in relation to </a:t>
            </a:r>
            <a:r>
              <a:rPr lang="en-US" dirty="0" err="1"/>
              <a:t>HbA</a:t>
            </a:r>
            <a:r>
              <a:rPr lang="en-US" dirty="0"/>
              <a:t>)</a:t>
            </a:r>
            <a:endParaRPr dirty="0"/>
          </a:p>
          <a:p>
            <a:r>
              <a:rPr dirty="0"/>
              <a:t>Types: Manual vs Automated exchange</a:t>
            </a:r>
          </a:p>
          <a:p>
            <a:r>
              <a:rPr dirty="0"/>
              <a:t>Procedure Steps</a:t>
            </a:r>
          </a:p>
        </p:txBody>
      </p:sp>
      <p:sp>
        <p:nvSpPr>
          <p:cNvPr id="4" name="TextBox 3">
            <a:extLst>
              <a:ext uri="{FF2B5EF4-FFF2-40B4-BE49-F238E27FC236}">
                <a16:creationId xmlns:a16="http://schemas.microsoft.com/office/drawing/2014/main" id="{3CF87C5E-F709-53D7-166C-B693B392F9DE}"/>
              </a:ext>
            </a:extLst>
          </p:cNvPr>
          <p:cNvSpPr txBox="1"/>
          <p:nvPr/>
        </p:nvSpPr>
        <p:spPr>
          <a:xfrm>
            <a:off x="0" y="318"/>
            <a:ext cx="1981200" cy="338554"/>
          </a:xfrm>
          <a:prstGeom prst="rect">
            <a:avLst/>
          </a:prstGeom>
          <a:noFill/>
        </p:spPr>
        <p:txBody>
          <a:bodyPr wrap="square" rtlCol="0">
            <a:spAutoFit/>
          </a:bodyPr>
          <a:lstStyle/>
          <a:p>
            <a:r>
              <a:rPr lang="en-IN" sz="1600" dirty="0"/>
              <a:t>Exchange Transfusion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655" y="673608"/>
            <a:ext cx="8523232" cy="5369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D63B7-B579-5C97-C200-E76D57596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64A1F-B3EA-8EF7-8B31-8CDEA7A574E8}"/>
              </a:ext>
            </a:extLst>
          </p:cNvPr>
          <p:cNvSpPr>
            <a:spLocks noGrp="1"/>
          </p:cNvSpPr>
          <p:nvPr>
            <p:ph type="title"/>
          </p:nvPr>
        </p:nvSpPr>
        <p:spPr>
          <a:xfrm>
            <a:off x="457200" y="2092960"/>
            <a:ext cx="8229600" cy="1107440"/>
          </a:xfrm>
        </p:spPr>
        <p:txBody>
          <a:bodyPr>
            <a:normAutofit fontScale="90000"/>
          </a:bodyPr>
          <a:lstStyle/>
          <a:p>
            <a:r>
              <a:rPr lang="en-IN" sz="4000" dirty="0"/>
              <a:t>Exchange Transfusion  </a:t>
            </a:r>
            <a:br>
              <a:rPr lang="en-IN" dirty="0"/>
            </a:br>
            <a:r>
              <a:rPr lang="en-IN" sz="3200" dirty="0">
                <a:solidFill>
                  <a:srgbClr val="C00000"/>
                </a:solidFill>
              </a:rPr>
              <a:t>(Illustration)</a:t>
            </a:r>
            <a:endParaRPr lang="en-IN" dirty="0">
              <a:solidFill>
                <a:srgbClr val="C00000"/>
              </a:solidFill>
            </a:endParaRPr>
          </a:p>
        </p:txBody>
      </p:sp>
    </p:spTree>
    <p:extLst>
      <p:ext uri="{BB962C8B-B14F-4D97-AF65-F5344CB8AC3E}">
        <p14:creationId xmlns:p14="http://schemas.microsoft.com/office/powerpoint/2010/main" val="195113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203518"/>
            <a:ext cx="8428892" cy="863282"/>
          </a:xfrm>
          <a:ln>
            <a:solidFill>
              <a:srgbClr val="002060"/>
            </a:solidFill>
          </a:ln>
        </p:spPr>
        <p:txBody>
          <a:bodyPr>
            <a:normAutofit/>
          </a:bodyPr>
          <a:lstStyle/>
          <a:p>
            <a:r>
              <a:rPr lang="en-IN" dirty="0"/>
              <a:t>Outline</a:t>
            </a:r>
            <a:endParaRPr dirty="0"/>
          </a:p>
        </p:txBody>
      </p:sp>
      <p:sp>
        <p:nvSpPr>
          <p:cNvPr id="4" name="Rectangle 3">
            <a:extLst>
              <a:ext uri="{FF2B5EF4-FFF2-40B4-BE49-F238E27FC236}">
                <a16:creationId xmlns:a16="http://schemas.microsoft.com/office/drawing/2014/main" id="{59AFF4C8-A7B8-E99A-E46D-3EDCD7F16EBF}"/>
              </a:ext>
            </a:extLst>
          </p:cNvPr>
          <p:cNvSpPr>
            <a:spLocks noGrp="1"/>
          </p:cNvSpPr>
          <p:nvPr>
            <p:ph idx="1"/>
          </p:nvPr>
        </p:nvSpPr>
        <p:spPr>
          <a:xfrm>
            <a:off x="176628" y="1270000"/>
            <a:ext cx="4395372" cy="5384482"/>
          </a:xfrm>
          <a:ln>
            <a:solidFill>
              <a:srgbClr val="C00000"/>
            </a:solidFill>
          </a:ln>
        </p:spPr>
        <p:txBody>
          <a:bodyPr>
            <a:normAutofit fontScale="77500" lnSpcReduction="20000"/>
          </a:bodyPr>
          <a:lstStyle/>
          <a:p>
            <a:pPr eaLnBrk="1" hangingPunct="1"/>
            <a:r>
              <a:rPr lang="en-US" sz="2700" dirty="0"/>
              <a:t>Scale of problem (SCD)</a:t>
            </a:r>
          </a:p>
          <a:p>
            <a:pPr eaLnBrk="1" hangingPunct="1"/>
            <a:endParaRPr lang="en-US" sz="900" dirty="0"/>
          </a:p>
          <a:p>
            <a:pPr eaLnBrk="1" hangingPunct="1"/>
            <a:r>
              <a:rPr lang="en-US" sz="2700" dirty="0">
                <a:solidFill>
                  <a:srgbClr val="C00000"/>
                </a:solidFill>
              </a:rPr>
              <a:t>Sickle Cell Disease</a:t>
            </a:r>
          </a:p>
          <a:p>
            <a:pPr lvl="1"/>
            <a:r>
              <a:rPr lang="en-US" sz="2700" dirty="0">
                <a:solidFill>
                  <a:srgbClr val="C00000"/>
                </a:solidFill>
              </a:rPr>
              <a:t>Description</a:t>
            </a:r>
          </a:p>
          <a:p>
            <a:pPr lvl="1"/>
            <a:r>
              <a:rPr lang="en-US" sz="2700" dirty="0">
                <a:solidFill>
                  <a:srgbClr val="C00000"/>
                </a:solidFill>
              </a:rPr>
              <a:t>Inheritance</a:t>
            </a:r>
          </a:p>
          <a:p>
            <a:pPr lvl="1"/>
            <a:r>
              <a:rPr lang="en-US" sz="2700" dirty="0">
                <a:solidFill>
                  <a:srgbClr val="C00000"/>
                </a:solidFill>
              </a:rPr>
              <a:t>Pathophysiology</a:t>
            </a:r>
          </a:p>
          <a:p>
            <a:pPr lvl="1"/>
            <a:r>
              <a:rPr lang="en-US" sz="2700" dirty="0">
                <a:solidFill>
                  <a:srgbClr val="C00000"/>
                </a:solidFill>
              </a:rPr>
              <a:t>Clinical presentations/Complications</a:t>
            </a:r>
          </a:p>
          <a:p>
            <a:pPr lvl="1"/>
            <a:r>
              <a:rPr lang="en-US" sz="2700" dirty="0">
                <a:solidFill>
                  <a:srgbClr val="C00000"/>
                </a:solidFill>
              </a:rPr>
              <a:t>Management</a:t>
            </a:r>
          </a:p>
          <a:p>
            <a:pPr lvl="1"/>
            <a:endParaRPr lang="en-US" sz="1000" dirty="0">
              <a:solidFill>
                <a:srgbClr val="C00000"/>
              </a:solidFill>
            </a:endParaRPr>
          </a:p>
          <a:p>
            <a:pPr eaLnBrk="1" hangingPunct="1"/>
            <a:r>
              <a:rPr lang="en-US" sz="2700" dirty="0"/>
              <a:t>Transfusion in SCD</a:t>
            </a:r>
          </a:p>
          <a:p>
            <a:pPr lvl="1"/>
            <a:r>
              <a:rPr lang="en-US" sz="2700" dirty="0"/>
              <a:t>Guidelines</a:t>
            </a:r>
          </a:p>
          <a:p>
            <a:pPr lvl="1"/>
            <a:endParaRPr lang="en-US" sz="1000" dirty="0"/>
          </a:p>
          <a:p>
            <a:pPr eaLnBrk="1" hangingPunct="1"/>
            <a:r>
              <a:rPr lang="en-US" sz="2700" dirty="0">
                <a:solidFill>
                  <a:srgbClr val="C00000"/>
                </a:solidFill>
              </a:rPr>
              <a:t>Exchange Transfusion</a:t>
            </a:r>
          </a:p>
          <a:p>
            <a:pPr lvl="1"/>
            <a:r>
              <a:rPr lang="en-US" sz="2700" dirty="0">
                <a:solidFill>
                  <a:srgbClr val="C00000"/>
                </a:solidFill>
              </a:rPr>
              <a:t>Indications</a:t>
            </a:r>
          </a:p>
          <a:p>
            <a:pPr lvl="1"/>
            <a:r>
              <a:rPr lang="en-US" sz="2700" dirty="0">
                <a:solidFill>
                  <a:srgbClr val="C00000"/>
                </a:solidFill>
              </a:rPr>
              <a:t>Overview</a:t>
            </a:r>
          </a:p>
          <a:p>
            <a:pPr lvl="1"/>
            <a:r>
              <a:rPr lang="en-US" sz="2700" dirty="0">
                <a:solidFill>
                  <a:srgbClr val="C00000"/>
                </a:solidFill>
              </a:rPr>
              <a:t>Illustration</a:t>
            </a:r>
          </a:p>
          <a:p>
            <a:pPr lvl="1"/>
            <a:endParaRPr lang="en-US" sz="1000" dirty="0">
              <a:solidFill>
                <a:srgbClr val="C00000"/>
              </a:solidFill>
            </a:endParaRPr>
          </a:p>
          <a:p>
            <a:pPr eaLnBrk="1" hangingPunct="1"/>
            <a:r>
              <a:rPr lang="en-US" sz="2700" dirty="0"/>
              <a:t>Summary</a:t>
            </a:r>
          </a:p>
          <a:p>
            <a:pPr eaLnBrk="1" hangingPunct="1"/>
            <a:endParaRPr lang="en-US" sz="2800" dirty="0"/>
          </a:p>
        </p:txBody>
      </p:sp>
      <p:sp>
        <p:nvSpPr>
          <p:cNvPr id="3" name="Rectangle 3">
            <a:extLst>
              <a:ext uri="{FF2B5EF4-FFF2-40B4-BE49-F238E27FC236}">
                <a16:creationId xmlns:a16="http://schemas.microsoft.com/office/drawing/2014/main" id="{5CFB9CCD-2AD3-4457-5681-4CECF7AB2DDF}"/>
              </a:ext>
            </a:extLst>
          </p:cNvPr>
          <p:cNvSpPr txBox="1">
            <a:spLocks/>
          </p:cNvSpPr>
          <p:nvPr/>
        </p:nvSpPr>
        <p:spPr>
          <a:xfrm>
            <a:off x="4693920" y="2682240"/>
            <a:ext cx="4307840" cy="3505200"/>
          </a:xfrm>
          <a:prstGeom prst="rect">
            <a:avLst/>
          </a:prstGeom>
          <a:ln>
            <a:solidFill>
              <a:srgbClr val="C00000"/>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Dr. Swati </a:t>
            </a:r>
            <a:r>
              <a:rPr lang="en-US" sz="2400" dirty="0" err="1"/>
              <a:t>Pabbi</a:t>
            </a:r>
            <a:endParaRPr lang="en-US" sz="2400" dirty="0"/>
          </a:p>
          <a:p>
            <a:endParaRPr lang="en-US" sz="800" dirty="0"/>
          </a:p>
          <a:p>
            <a:r>
              <a:rPr lang="en-US" sz="2400" dirty="0"/>
              <a:t>Dr. Geet Aggarwal</a:t>
            </a:r>
          </a:p>
          <a:p>
            <a:endParaRPr lang="en-US" sz="800" dirty="0"/>
          </a:p>
          <a:p>
            <a:pPr algn="l"/>
            <a:r>
              <a:rPr lang="en-US" sz="2400" dirty="0"/>
              <a:t>Institute for Health Metrics and Evaluation/Lancet Hematology</a:t>
            </a:r>
          </a:p>
          <a:p>
            <a:pPr algn="l"/>
            <a:endParaRPr lang="en-US" sz="800" dirty="0"/>
          </a:p>
          <a:p>
            <a:r>
              <a:rPr lang="en-US" sz="2400" dirty="0"/>
              <a:t>British Journal of Hematology</a:t>
            </a:r>
          </a:p>
          <a:p>
            <a:endParaRPr lang="en-US" sz="800" dirty="0"/>
          </a:p>
          <a:p>
            <a:r>
              <a:rPr lang="en-US" sz="2400" dirty="0"/>
              <a:t>American Society for Apheresis</a:t>
            </a:r>
          </a:p>
          <a:p>
            <a:endParaRPr lang="en-US" sz="2800" dirty="0"/>
          </a:p>
        </p:txBody>
      </p:sp>
      <p:sp>
        <p:nvSpPr>
          <p:cNvPr id="8" name="TextBox 7">
            <a:extLst>
              <a:ext uri="{FF2B5EF4-FFF2-40B4-BE49-F238E27FC236}">
                <a16:creationId xmlns:a16="http://schemas.microsoft.com/office/drawing/2014/main" id="{54E40193-9458-79CA-08B6-44DA3F5211F1}"/>
              </a:ext>
            </a:extLst>
          </p:cNvPr>
          <p:cNvSpPr txBox="1"/>
          <p:nvPr/>
        </p:nvSpPr>
        <p:spPr>
          <a:xfrm>
            <a:off x="4765040" y="1981200"/>
            <a:ext cx="4070252" cy="584775"/>
          </a:xfrm>
          <a:prstGeom prst="rect">
            <a:avLst/>
          </a:prstGeom>
          <a:noFill/>
        </p:spPr>
        <p:txBody>
          <a:bodyPr wrap="square" rtlCol="0">
            <a:spAutoFit/>
          </a:bodyPr>
          <a:lstStyle/>
          <a:p>
            <a:pPr algn="ctr"/>
            <a:r>
              <a:rPr lang="en-IN" sz="3200" dirty="0"/>
              <a:t>Acknowledgements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5920" y="1524001"/>
            <a:ext cx="3525520" cy="4903265"/>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5600" algn="l"/>
              </a:tabLst>
            </a:pPr>
            <a:r>
              <a:rPr sz="2400" dirty="0">
                <a:latin typeface="Carlito"/>
                <a:cs typeface="Carlito"/>
              </a:rPr>
              <a:t>Multiple</a:t>
            </a:r>
            <a:r>
              <a:rPr sz="2400" spc="-40" dirty="0">
                <a:latin typeface="Carlito"/>
                <a:cs typeface="Carlito"/>
              </a:rPr>
              <a:t> </a:t>
            </a:r>
            <a:r>
              <a:rPr sz="2400" dirty="0">
                <a:latin typeface="Carlito"/>
                <a:cs typeface="Carlito"/>
              </a:rPr>
              <a:t>case</a:t>
            </a:r>
            <a:r>
              <a:rPr sz="2400" spc="-60" dirty="0">
                <a:latin typeface="Carlito"/>
                <a:cs typeface="Carlito"/>
              </a:rPr>
              <a:t> </a:t>
            </a:r>
            <a:r>
              <a:rPr sz="2400" dirty="0">
                <a:latin typeface="Carlito"/>
                <a:cs typeface="Carlito"/>
              </a:rPr>
              <a:t>reports</a:t>
            </a:r>
            <a:r>
              <a:rPr sz="2400" spc="-45" dirty="0">
                <a:latin typeface="Carlito"/>
                <a:cs typeface="Carlito"/>
              </a:rPr>
              <a:t> </a:t>
            </a:r>
            <a:r>
              <a:rPr sz="2400" dirty="0">
                <a:latin typeface="Carlito"/>
                <a:cs typeface="Carlito"/>
              </a:rPr>
              <a:t>have</a:t>
            </a:r>
            <a:r>
              <a:rPr sz="2400" spc="-70" dirty="0">
                <a:latin typeface="Carlito"/>
                <a:cs typeface="Carlito"/>
              </a:rPr>
              <a:t> </a:t>
            </a:r>
            <a:r>
              <a:rPr sz="2400" dirty="0">
                <a:latin typeface="Carlito"/>
                <a:cs typeface="Carlito"/>
              </a:rPr>
              <a:t>been</a:t>
            </a:r>
            <a:r>
              <a:rPr sz="2400" spc="-55" dirty="0">
                <a:latin typeface="Carlito"/>
                <a:cs typeface="Carlito"/>
              </a:rPr>
              <a:t> </a:t>
            </a:r>
            <a:r>
              <a:rPr sz="2400" dirty="0">
                <a:latin typeface="Carlito"/>
                <a:cs typeface="Carlito"/>
              </a:rPr>
              <a:t>published</a:t>
            </a:r>
            <a:r>
              <a:rPr sz="2400" spc="-25" dirty="0">
                <a:latin typeface="Carlito"/>
                <a:cs typeface="Carlito"/>
              </a:rPr>
              <a:t> </a:t>
            </a:r>
            <a:r>
              <a:rPr sz="2400" dirty="0">
                <a:latin typeface="Carlito"/>
                <a:cs typeface="Carlito"/>
              </a:rPr>
              <a:t>on</a:t>
            </a:r>
            <a:r>
              <a:rPr sz="2400" spc="-55" dirty="0">
                <a:latin typeface="Carlito"/>
                <a:cs typeface="Carlito"/>
              </a:rPr>
              <a:t> </a:t>
            </a:r>
            <a:r>
              <a:rPr sz="2400" dirty="0">
                <a:latin typeface="Carlito"/>
                <a:cs typeface="Carlito"/>
              </a:rPr>
              <a:t>use</a:t>
            </a:r>
            <a:r>
              <a:rPr sz="2400" spc="-45" dirty="0">
                <a:latin typeface="Carlito"/>
                <a:cs typeface="Carlito"/>
              </a:rPr>
              <a:t> </a:t>
            </a:r>
            <a:r>
              <a:rPr sz="2400" spc="-25" dirty="0">
                <a:latin typeface="Carlito"/>
                <a:cs typeface="Carlito"/>
              </a:rPr>
              <a:t>of </a:t>
            </a:r>
            <a:r>
              <a:rPr sz="2400" dirty="0">
                <a:latin typeface="Carlito"/>
                <a:cs typeface="Carlito"/>
              </a:rPr>
              <a:t>RBC</a:t>
            </a:r>
            <a:r>
              <a:rPr sz="2400" spc="-70" dirty="0">
                <a:latin typeface="Carlito"/>
                <a:cs typeface="Carlito"/>
              </a:rPr>
              <a:t> </a:t>
            </a:r>
            <a:r>
              <a:rPr sz="2400" spc="-10" dirty="0">
                <a:latin typeface="Carlito"/>
                <a:cs typeface="Carlito"/>
              </a:rPr>
              <a:t>exchange</a:t>
            </a:r>
            <a:r>
              <a:rPr sz="2400" spc="-45" dirty="0">
                <a:latin typeface="Carlito"/>
                <a:cs typeface="Carlito"/>
              </a:rPr>
              <a:t> </a:t>
            </a:r>
            <a:r>
              <a:rPr sz="2400" dirty="0">
                <a:latin typeface="Carlito"/>
                <a:cs typeface="Carlito"/>
              </a:rPr>
              <a:t>in</a:t>
            </a:r>
            <a:r>
              <a:rPr sz="2400" spc="-60" dirty="0">
                <a:latin typeface="Carlito"/>
                <a:cs typeface="Carlito"/>
              </a:rPr>
              <a:t> </a:t>
            </a:r>
            <a:r>
              <a:rPr sz="2400" dirty="0">
                <a:latin typeface="Carlito"/>
                <a:cs typeface="Carlito"/>
              </a:rPr>
              <a:t>SCD.</a:t>
            </a:r>
            <a:r>
              <a:rPr sz="2400" spc="-40" dirty="0">
                <a:latin typeface="Carlito"/>
                <a:cs typeface="Carlito"/>
              </a:rPr>
              <a:t> </a:t>
            </a:r>
            <a:r>
              <a:rPr sz="2400" spc="-35" dirty="0">
                <a:latin typeface="Carlito"/>
                <a:cs typeface="Carlito"/>
              </a:rPr>
              <a:t>However,</a:t>
            </a:r>
            <a:r>
              <a:rPr sz="2400" spc="-65" dirty="0">
                <a:latin typeface="Carlito"/>
                <a:cs typeface="Carlito"/>
              </a:rPr>
              <a:t> </a:t>
            </a:r>
            <a:r>
              <a:rPr sz="2400" dirty="0">
                <a:solidFill>
                  <a:srgbClr val="C00000"/>
                </a:solidFill>
                <a:latin typeface="Carlito"/>
                <a:cs typeface="Carlito"/>
              </a:rPr>
              <a:t>none</a:t>
            </a:r>
            <a:r>
              <a:rPr sz="2400" spc="-45" dirty="0">
                <a:solidFill>
                  <a:srgbClr val="C00000"/>
                </a:solidFill>
                <a:latin typeface="Carlito"/>
                <a:cs typeface="Carlito"/>
              </a:rPr>
              <a:t> </a:t>
            </a:r>
            <a:r>
              <a:rPr sz="2400" dirty="0">
                <a:solidFill>
                  <a:srgbClr val="C00000"/>
                </a:solidFill>
                <a:latin typeface="Carlito"/>
                <a:cs typeface="Carlito"/>
              </a:rPr>
              <a:t>of</a:t>
            </a:r>
            <a:r>
              <a:rPr sz="2400" spc="-60" dirty="0">
                <a:solidFill>
                  <a:srgbClr val="C00000"/>
                </a:solidFill>
                <a:latin typeface="Carlito"/>
                <a:cs typeface="Carlito"/>
              </a:rPr>
              <a:t> </a:t>
            </a:r>
            <a:r>
              <a:rPr sz="2400" spc="-10" dirty="0">
                <a:solidFill>
                  <a:srgbClr val="C00000"/>
                </a:solidFill>
                <a:latin typeface="Carlito"/>
                <a:cs typeface="Carlito"/>
              </a:rPr>
              <a:t>these </a:t>
            </a:r>
            <a:r>
              <a:rPr sz="2400" dirty="0">
                <a:solidFill>
                  <a:srgbClr val="C00000"/>
                </a:solidFill>
                <a:latin typeface="Carlito"/>
                <a:cs typeface="Carlito"/>
              </a:rPr>
              <a:t>reports</a:t>
            </a:r>
            <a:r>
              <a:rPr sz="2400" spc="-80" dirty="0">
                <a:solidFill>
                  <a:srgbClr val="C00000"/>
                </a:solidFill>
                <a:latin typeface="Carlito"/>
                <a:cs typeface="Carlito"/>
              </a:rPr>
              <a:t> </a:t>
            </a:r>
            <a:r>
              <a:rPr sz="2400" dirty="0">
                <a:solidFill>
                  <a:srgbClr val="C00000"/>
                </a:solidFill>
                <a:latin typeface="Carlito"/>
                <a:cs typeface="Carlito"/>
              </a:rPr>
              <a:t>have</a:t>
            </a:r>
            <a:r>
              <a:rPr sz="2400" spc="-105" dirty="0">
                <a:solidFill>
                  <a:srgbClr val="C00000"/>
                </a:solidFill>
                <a:latin typeface="Carlito"/>
                <a:cs typeface="Carlito"/>
              </a:rPr>
              <a:t> </a:t>
            </a:r>
            <a:r>
              <a:rPr sz="2400" dirty="0">
                <a:solidFill>
                  <a:srgbClr val="C00000"/>
                </a:solidFill>
                <a:latin typeface="Carlito"/>
                <a:cs typeface="Carlito"/>
              </a:rPr>
              <a:t>included</a:t>
            </a:r>
            <a:r>
              <a:rPr sz="2400" spc="-70" dirty="0">
                <a:solidFill>
                  <a:srgbClr val="C00000"/>
                </a:solidFill>
                <a:latin typeface="Carlito"/>
                <a:cs typeface="Carlito"/>
              </a:rPr>
              <a:t> </a:t>
            </a:r>
            <a:r>
              <a:rPr sz="2400" dirty="0">
                <a:solidFill>
                  <a:srgbClr val="C00000"/>
                </a:solidFill>
                <a:latin typeface="Carlito"/>
                <a:cs typeface="Carlito"/>
              </a:rPr>
              <a:t>SCD</a:t>
            </a:r>
            <a:r>
              <a:rPr sz="2400" spc="-90" dirty="0">
                <a:solidFill>
                  <a:srgbClr val="C00000"/>
                </a:solidFill>
                <a:latin typeface="Carlito"/>
                <a:cs typeface="Carlito"/>
              </a:rPr>
              <a:t> </a:t>
            </a:r>
            <a:r>
              <a:rPr sz="2400" dirty="0">
                <a:solidFill>
                  <a:srgbClr val="C00000"/>
                </a:solidFill>
                <a:latin typeface="Carlito"/>
                <a:cs typeface="Carlito"/>
              </a:rPr>
              <a:t>patient</a:t>
            </a:r>
            <a:r>
              <a:rPr sz="2400" spc="-95" dirty="0">
                <a:solidFill>
                  <a:srgbClr val="C00000"/>
                </a:solidFill>
                <a:latin typeface="Carlito"/>
                <a:cs typeface="Carlito"/>
              </a:rPr>
              <a:t> </a:t>
            </a:r>
            <a:r>
              <a:rPr sz="2400" dirty="0">
                <a:solidFill>
                  <a:srgbClr val="C00000"/>
                </a:solidFill>
                <a:latin typeface="Carlito"/>
                <a:cs typeface="Carlito"/>
              </a:rPr>
              <a:t>with</a:t>
            </a:r>
            <a:r>
              <a:rPr sz="2400" spc="-90" dirty="0">
                <a:solidFill>
                  <a:srgbClr val="C00000"/>
                </a:solidFill>
                <a:latin typeface="Carlito"/>
                <a:cs typeface="Carlito"/>
              </a:rPr>
              <a:t> </a:t>
            </a:r>
            <a:r>
              <a:rPr sz="2400" dirty="0">
                <a:solidFill>
                  <a:srgbClr val="C00000"/>
                </a:solidFill>
                <a:latin typeface="Carlito"/>
                <a:cs typeface="Carlito"/>
              </a:rPr>
              <a:t>previous</a:t>
            </a:r>
            <a:r>
              <a:rPr sz="2400" spc="-90" dirty="0">
                <a:solidFill>
                  <a:srgbClr val="C00000"/>
                </a:solidFill>
                <a:latin typeface="Carlito"/>
                <a:cs typeface="Carlito"/>
              </a:rPr>
              <a:t> </a:t>
            </a:r>
            <a:r>
              <a:rPr sz="2400" spc="-10" dirty="0">
                <a:solidFill>
                  <a:srgbClr val="C00000"/>
                </a:solidFill>
                <a:latin typeface="Carlito"/>
                <a:cs typeface="Carlito"/>
              </a:rPr>
              <a:t>allo- immunization</a:t>
            </a:r>
            <a:endParaRPr sz="2400" dirty="0">
              <a:solidFill>
                <a:srgbClr val="C00000"/>
              </a:solidFill>
              <a:latin typeface="Carlito"/>
              <a:cs typeface="Carlito"/>
            </a:endParaRPr>
          </a:p>
          <a:p>
            <a:pPr marL="355600" marR="16510" indent="-342900">
              <a:lnSpc>
                <a:spcPct val="100000"/>
              </a:lnSpc>
              <a:spcBef>
                <a:spcPts val="675"/>
              </a:spcBef>
              <a:buFont typeface="Arial"/>
              <a:buChar char="•"/>
              <a:tabLst>
                <a:tab pos="355600" algn="l"/>
              </a:tabLst>
            </a:pPr>
            <a:r>
              <a:rPr lang="en-IN" sz="2400" dirty="0">
                <a:latin typeface="Carlito"/>
                <a:cs typeface="Carlito"/>
              </a:rPr>
              <a:t>R</a:t>
            </a:r>
            <a:r>
              <a:rPr sz="2400" dirty="0" err="1">
                <a:latin typeface="Carlito"/>
                <a:cs typeface="Carlito"/>
              </a:rPr>
              <a:t>eport</a:t>
            </a:r>
            <a:r>
              <a:rPr sz="2400" spc="-55" dirty="0">
                <a:latin typeface="Carlito"/>
                <a:cs typeface="Carlito"/>
              </a:rPr>
              <a:t> </a:t>
            </a:r>
            <a:r>
              <a:rPr lang="en-IN" sz="2400" spc="-55" dirty="0">
                <a:latin typeface="Carlito"/>
                <a:cs typeface="Carlito"/>
              </a:rPr>
              <a:t>of a</a:t>
            </a:r>
            <a:r>
              <a:rPr sz="2400" spc="-75" dirty="0">
                <a:latin typeface="Carlito"/>
                <a:cs typeface="Carlito"/>
              </a:rPr>
              <a:t> </a:t>
            </a:r>
            <a:r>
              <a:rPr sz="2400" dirty="0">
                <a:latin typeface="Carlito"/>
                <a:cs typeface="Carlito"/>
              </a:rPr>
              <a:t>successful</a:t>
            </a:r>
            <a:r>
              <a:rPr sz="2400" spc="-30" dirty="0">
                <a:latin typeface="Carlito"/>
                <a:cs typeface="Carlito"/>
              </a:rPr>
              <a:t> </a:t>
            </a:r>
            <a:r>
              <a:rPr sz="2400" dirty="0">
                <a:latin typeface="Carlito"/>
                <a:cs typeface="Carlito"/>
              </a:rPr>
              <a:t>RBC</a:t>
            </a:r>
            <a:r>
              <a:rPr sz="2400" spc="-75" dirty="0">
                <a:latin typeface="Carlito"/>
                <a:cs typeface="Carlito"/>
              </a:rPr>
              <a:t> </a:t>
            </a:r>
            <a:r>
              <a:rPr sz="2400" spc="-10" dirty="0">
                <a:latin typeface="Carlito"/>
                <a:cs typeface="Carlito"/>
              </a:rPr>
              <a:t>exchange</a:t>
            </a:r>
            <a:r>
              <a:rPr sz="2400" spc="-70" dirty="0">
                <a:latin typeface="Carlito"/>
                <a:cs typeface="Carlito"/>
              </a:rPr>
              <a:t> </a:t>
            </a:r>
            <a:r>
              <a:rPr sz="2400" spc="-25" dirty="0">
                <a:latin typeface="Carlito"/>
                <a:cs typeface="Carlito"/>
              </a:rPr>
              <a:t>in </a:t>
            </a:r>
            <a:r>
              <a:rPr sz="2400" dirty="0">
                <a:latin typeface="Carlito"/>
                <a:cs typeface="Carlito"/>
              </a:rPr>
              <a:t>an</a:t>
            </a:r>
            <a:r>
              <a:rPr sz="2400" spc="-110" dirty="0">
                <a:latin typeface="Carlito"/>
                <a:cs typeface="Carlito"/>
              </a:rPr>
              <a:t> </a:t>
            </a:r>
            <a:r>
              <a:rPr sz="2400" spc="-10" dirty="0">
                <a:latin typeface="Carlito"/>
                <a:cs typeface="Carlito"/>
              </a:rPr>
              <a:t>allo-</a:t>
            </a:r>
            <a:r>
              <a:rPr sz="2400" dirty="0">
                <a:latin typeface="Carlito"/>
                <a:cs typeface="Carlito"/>
              </a:rPr>
              <a:t>immunized</a:t>
            </a:r>
            <a:r>
              <a:rPr sz="2400" spc="-75" dirty="0">
                <a:latin typeface="Carlito"/>
                <a:cs typeface="Carlito"/>
              </a:rPr>
              <a:t> </a:t>
            </a:r>
            <a:r>
              <a:rPr sz="2400" dirty="0">
                <a:latin typeface="Carlito"/>
                <a:cs typeface="Carlito"/>
              </a:rPr>
              <a:t>SCD</a:t>
            </a:r>
            <a:r>
              <a:rPr sz="2400" spc="-110" dirty="0">
                <a:latin typeface="Carlito"/>
                <a:cs typeface="Carlito"/>
              </a:rPr>
              <a:t> </a:t>
            </a:r>
            <a:r>
              <a:rPr sz="2400" dirty="0">
                <a:latin typeface="Carlito"/>
                <a:cs typeface="Carlito"/>
              </a:rPr>
              <a:t>patient</a:t>
            </a:r>
            <a:r>
              <a:rPr sz="2400" spc="-100" dirty="0">
                <a:latin typeface="Carlito"/>
                <a:cs typeface="Carlito"/>
              </a:rPr>
              <a:t> </a:t>
            </a:r>
            <a:r>
              <a:rPr sz="2400" dirty="0">
                <a:latin typeface="Carlito"/>
                <a:cs typeface="Carlito"/>
              </a:rPr>
              <a:t>undergoing</a:t>
            </a:r>
            <a:r>
              <a:rPr sz="2400" spc="-80" dirty="0">
                <a:latin typeface="Carlito"/>
                <a:cs typeface="Carlito"/>
              </a:rPr>
              <a:t> </a:t>
            </a:r>
            <a:r>
              <a:rPr sz="2400" spc="-10" dirty="0">
                <a:latin typeface="Carlito"/>
                <a:cs typeface="Carlito"/>
              </a:rPr>
              <a:t>hemi- arthroplasty</a:t>
            </a:r>
            <a:endParaRPr sz="2400" dirty="0">
              <a:latin typeface="Carlito"/>
              <a:cs typeface="Carlito"/>
            </a:endParaRPr>
          </a:p>
        </p:txBody>
      </p:sp>
      <p:sp>
        <p:nvSpPr>
          <p:cNvPr id="3" name="TextBox 2">
            <a:extLst>
              <a:ext uri="{FF2B5EF4-FFF2-40B4-BE49-F238E27FC236}">
                <a16:creationId xmlns:a16="http://schemas.microsoft.com/office/drawing/2014/main" id="{13592891-D7BB-DF90-31B4-6D65D2EBE2A3}"/>
              </a:ext>
            </a:extLst>
          </p:cNvPr>
          <p:cNvSpPr txBox="1"/>
          <p:nvPr/>
        </p:nvSpPr>
        <p:spPr>
          <a:xfrm>
            <a:off x="0" y="318"/>
            <a:ext cx="1981200" cy="338554"/>
          </a:xfrm>
          <a:prstGeom prst="rect">
            <a:avLst/>
          </a:prstGeom>
          <a:noFill/>
        </p:spPr>
        <p:txBody>
          <a:bodyPr wrap="square" rtlCol="0">
            <a:spAutoFit/>
          </a:bodyPr>
          <a:lstStyle/>
          <a:p>
            <a:r>
              <a:rPr lang="en-IN" sz="1600" dirty="0"/>
              <a:t>Illustration</a:t>
            </a:r>
          </a:p>
        </p:txBody>
      </p:sp>
      <p:sp>
        <p:nvSpPr>
          <p:cNvPr id="5" name="Title 1">
            <a:extLst>
              <a:ext uri="{FF2B5EF4-FFF2-40B4-BE49-F238E27FC236}">
                <a16:creationId xmlns:a16="http://schemas.microsoft.com/office/drawing/2014/main" id="{A02729C4-2721-594C-ECAC-8199A16AA6AB}"/>
              </a:ext>
            </a:extLst>
          </p:cNvPr>
          <p:cNvSpPr txBox="1">
            <a:spLocks/>
          </p:cNvSpPr>
          <p:nvPr/>
        </p:nvSpPr>
        <p:spPr>
          <a:xfrm>
            <a:off x="457200" y="274638"/>
            <a:ext cx="8229600" cy="83280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dirty="0"/>
              <a:t>Case report</a:t>
            </a:r>
          </a:p>
        </p:txBody>
      </p:sp>
      <p:pic>
        <p:nvPicPr>
          <p:cNvPr id="7" name="Picture 6">
            <a:extLst>
              <a:ext uri="{FF2B5EF4-FFF2-40B4-BE49-F238E27FC236}">
                <a16:creationId xmlns:a16="http://schemas.microsoft.com/office/drawing/2014/main" id="{DE030CD0-7A4E-A41B-0747-5CE00A12BA08}"/>
              </a:ext>
            </a:extLst>
          </p:cNvPr>
          <p:cNvPicPr>
            <a:picLocks noChangeAspect="1"/>
          </p:cNvPicPr>
          <p:nvPr/>
        </p:nvPicPr>
        <p:blipFill>
          <a:blip r:embed="rId2"/>
          <a:stretch>
            <a:fillRect/>
          </a:stretch>
        </p:blipFill>
        <p:spPr>
          <a:xfrm>
            <a:off x="92381" y="1269771"/>
            <a:ext cx="5363539" cy="52734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59936"/>
            <a:ext cx="8229600" cy="847283"/>
          </a:xfrm>
          <a:prstGeom prst="rect">
            <a:avLst/>
          </a:prstGeom>
        </p:spPr>
        <p:txBody>
          <a:bodyPr vert="horz" wrap="square" lIns="0" tIns="168529" rIns="0" bIns="0" rtlCol="0">
            <a:spAutoFit/>
          </a:bodyPr>
          <a:lstStyle/>
          <a:p>
            <a:pPr marL="2012950" algn="l">
              <a:lnSpc>
                <a:spcPct val="100000"/>
              </a:lnSpc>
              <a:spcBef>
                <a:spcPts val="105"/>
              </a:spcBef>
            </a:pPr>
            <a:r>
              <a:rPr dirty="0"/>
              <a:t>Case</a:t>
            </a:r>
            <a:r>
              <a:rPr spc="-70" dirty="0"/>
              <a:t> </a:t>
            </a:r>
            <a:r>
              <a:rPr spc="-10" dirty="0"/>
              <a:t>Description</a:t>
            </a:r>
          </a:p>
        </p:txBody>
      </p:sp>
      <p:sp>
        <p:nvSpPr>
          <p:cNvPr id="3" name="object 3"/>
          <p:cNvSpPr txBox="1"/>
          <p:nvPr/>
        </p:nvSpPr>
        <p:spPr>
          <a:xfrm>
            <a:off x="182880" y="1283589"/>
            <a:ext cx="8849360" cy="3783087"/>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5600" algn="l"/>
                <a:tab pos="2948940" algn="l"/>
              </a:tabLst>
            </a:pPr>
            <a:r>
              <a:rPr sz="2400" dirty="0">
                <a:latin typeface="Carlito"/>
                <a:cs typeface="Carlito"/>
              </a:rPr>
              <a:t>A</a:t>
            </a:r>
            <a:r>
              <a:rPr sz="2400" spc="-40" dirty="0">
                <a:latin typeface="Carlito"/>
                <a:cs typeface="Carlito"/>
              </a:rPr>
              <a:t> </a:t>
            </a:r>
            <a:r>
              <a:rPr sz="2400" dirty="0">
                <a:latin typeface="Carlito"/>
                <a:cs typeface="Carlito"/>
              </a:rPr>
              <a:t>known</a:t>
            </a:r>
            <a:r>
              <a:rPr sz="2400" spc="-40" dirty="0">
                <a:latin typeface="Carlito"/>
                <a:cs typeface="Carlito"/>
              </a:rPr>
              <a:t> </a:t>
            </a:r>
            <a:r>
              <a:rPr sz="2400" spc="-10" dirty="0">
                <a:latin typeface="Carlito"/>
                <a:cs typeface="Carlito"/>
              </a:rPr>
              <a:t>homozygous</a:t>
            </a:r>
            <a:r>
              <a:rPr sz="2400" spc="-30" dirty="0">
                <a:latin typeface="Carlito"/>
                <a:cs typeface="Carlito"/>
              </a:rPr>
              <a:t> </a:t>
            </a:r>
            <a:r>
              <a:rPr sz="2400" dirty="0">
                <a:latin typeface="Carlito"/>
                <a:cs typeface="Carlito"/>
              </a:rPr>
              <a:t>SCD</a:t>
            </a:r>
            <a:r>
              <a:rPr lang="en-IN" sz="2400" dirty="0">
                <a:latin typeface="Carlito"/>
                <a:cs typeface="Carlito"/>
              </a:rPr>
              <a:t> </a:t>
            </a:r>
            <a:r>
              <a:rPr lang="en-IN" sz="2400" spc="-40" dirty="0">
                <a:latin typeface="Carlito"/>
                <a:cs typeface="Carlito"/>
              </a:rPr>
              <a:t>(</a:t>
            </a:r>
            <a:r>
              <a:rPr lang="en-IN" sz="2400" spc="-40" dirty="0" err="1">
                <a:latin typeface="Carlito"/>
                <a:cs typeface="Carlito"/>
              </a:rPr>
              <a:t>HbSS</a:t>
            </a:r>
            <a:r>
              <a:rPr lang="en-IN" sz="2400" spc="-40" dirty="0">
                <a:latin typeface="Carlito"/>
                <a:cs typeface="Carlito"/>
              </a:rPr>
              <a:t>)</a:t>
            </a:r>
            <a:r>
              <a:rPr sz="2400" spc="-50" dirty="0">
                <a:latin typeface="Carlito"/>
                <a:cs typeface="Carlito"/>
              </a:rPr>
              <a:t> </a:t>
            </a:r>
            <a:r>
              <a:rPr sz="2400" dirty="0">
                <a:latin typeface="Carlito"/>
                <a:cs typeface="Carlito"/>
              </a:rPr>
              <a:t>patient,</a:t>
            </a:r>
            <a:r>
              <a:rPr sz="2400" spc="-45" dirty="0">
                <a:latin typeface="Carlito"/>
                <a:cs typeface="Carlito"/>
              </a:rPr>
              <a:t> </a:t>
            </a:r>
            <a:r>
              <a:rPr sz="2400" spc="-35" dirty="0">
                <a:latin typeface="Carlito"/>
                <a:cs typeface="Carlito"/>
              </a:rPr>
              <a:t>18-</a:t>
            </a:r>
            <a:r>
              <a:rPr sz="2400" dirty="0">
                <a:latin typeface="Carlito"/>
                <a:cs typeface="Carlito"/>
              </a:rPr>
              <a:t>year</a:t>
            </a:r>
            <a:r>
              <a:rPr sz="2400" spc="-50" dirty="0">
                <a:latin typeface="Carlito"/>
                <a:cs typeface="Carlito"/>
              </a:rPr>
              <a:t> </a:t>
            </a:r>
            <a:r>
              <a:rPr sz="2400" dirty="0">
                <a:latin typeface="Carlito"/>
                <a:cs typeface="Carlito"/>
              </a:rPr>
              <a:t>old</a:t>
            </a:r>
            <a:r>
              <a:rPr sz="2400" spc="-45" dirty="0">
                <a:latin typeface="Carlito"/>
                <a:cs typeface="Carlito"/>
              </a:rPr>
              <a:t> </a:t>
            </a:r>
            <a:r>
              <a:rPr sz="2400" spc="-10" dirty="0">
                <a:latin typeface="Carlito"/>
                <a:cs typeface="Carlito"/>
              </a:rPr>
              <a:t>male, presented</a:t>
            </a:r>
            <a:r>
              <a:rPr sz="2400" spc="-30" dirty="0">
                <a:latin typeface="Carlito"/>
                <a:cs typeface="Carlito"/>
              </a:rPr>
              <a:t> </a:t>
            </a:r>
            <a:r>
              <a:rPr sz="2400" dirty="0">
                <a:latin typeface="Carlito"/>
                <a:cs typeface="Carlito"/>
              </a:rPr>
              <a:t>with</a:t>
            </a:r>
            <a:r>
              <a:rPr sz="2400" spc="-25" dirty="0">
                <a:latin typeface="Carlito"/>
                <a:cs typeface="Carlito"/>
              </a:rPr>
              <a:t> </a:t>
            </a:r>
            <a:r>
              <a:rPr sz="2400" dirty="0">
                <a:latin typeface="Carlito"/>
                <a:cs typeface="Carlito"/>
              </a:rPr>
              <a:t>pain</a:t>
            </a:r>
            <a:r>
              <a:rPr sz="2400" spc="-35" dirty="0">
                <a:latin typeface="Carlito"/>
                <a:cs typeface="Carlito"/>
              </a:rPr>
              <a:t> </a:t>
            </a:r>
            <a:r>
              <a:rPr sz="2400" dirty="0">
                <a:latin typeface="Carlito"/>
                <a:cs typeface="Carlito"/>
              </a:rPr>
              <a:t>in</a:t>
            </a:r>
            <a:r>
              <a:rPr sz="2400" spc="-30" dirty="0">
                <a:latin typeface="Carlito"/>
                <a:cs typeface="Carlito"/>
              </a:rPr>
              <a:t> </a:t>
            </a:r>
            <a:r>
              <a:rPr sz="2400" dirty="0">
                <a:latin typeface="Carlito"/>
                <a:cs typeface="Carlito"/>
              </a:rPr>
              <a:t>right</a:t>
            </a:r>
            <a:r>
              <a:rPr sz="2400" spc="-35" dirty="0">
                <a:latin typeface="Carlito"/>
                <a:cs typeface="Carlito"/>
              </a:rPr>
              <a:t> </a:t>
            </a:r>
            <a:r>
              <a:rPr sz="2400" dirty="0">
                <a:latin typeface="Carlito"/>
                <a:cs typeface="Carlito"/>
              </a:rPr>
              <a:t>hip</a:t>
            </a:r>
            <a:r>
              <a:rPr sz="2400" spc="-25" dirty="0">
                <a:latin typeface="Carlito"/>
                <a:cs typeface="Carlito"/>
              </a:rPr>
              <a:t> </a:t>
            </a:r>
            <a:r>
              <a:rPr sz="2400" dirty="0">
                <a:latin typeface="Carlito"/>
                <a:cs typeface="Carlito"/>
              </a:rPr>
              <a:t>and</a:t>
            </a:r>
            <a:r>
              <a:rPr sz="2400" spc="-15" dirty="0">
                <a:latin typeface="Carlito"/>
                <a:cs typeface="Carlito"/>
              </a:rPr>
              <a:t> </a:t>
            </a:r>
            <a:r>
              <a:rPr sz="2400" dirty="0">
                <a:solidFill>
                  <a:srgbClr val="C00000"/>
                </a:solidFill>
                <a:latin typeface="Carlito"/>
                <a:cs typeface="Carlito"/>
              </a:rPr>
              <a:t>difficulty</a:t>
            </a:r>
            <a:r>
              <a:rPr sz="2400" spc="-25" dirty="0">
                <a:solidFill>
                  <a:srgbClr val="C00000"/>
                </a:solidFill>
                <a:latin typeface="Carlito"/>
                <a:cs typeface="Carlito"/>
              </a:rPr>
              <a:t> </a:t>
            </a:r>
            <a:r>
              <a:rPr sz="2400" dirty="0">
                <a:solidFill>
                  <a:srgbClr val="C00000"/>
                </a:solidFill>
                <a:latin typeface="Carlito"/>
                <a:cs typeface="Carlito"/>
              </a:rPr>
              <a:t>in</a:t>
            </a:r>
            <a:r>
              <a:rPr sz="2400" spc="-25" dirty="0">
                <a:solidFill>
                  <a:srgbClr val="C00000"/>
                </a:solidFill>
                <a:latin typeface="Carlito"/>
                <a:cs typeface="Carlito"/>
              </a:rPr>
              <a:t> </a:t>
            </a:r>
            <a:r>
              <a:rPr sz="2400" dirty="0">
                <a:solidFill>
                  <a:srgbClr val="C00000"/>
                </a:solidFill>
                <a:latin typeface="Carlito"/>
                <a:cs typeface="Carlito"/>
              </a:rPr>
              <a:t>walking</a:t>
            </a:r>
            <a:r>
              <a:rPr lang="en-IN" sz="2400" dirty="0">
                <a:solidFill>
                  <a:srgbClr val="C00000"/>
                </a:solidFill>
                <a:latin typeface="Carlito"/>
                <a:cs typeface="Carlito"/>
              </a:rPr>
              <a:t> </a:t>
            </a:r>
            <a:r>
              <a:rPr lang="en-IN" sz="2400" dirty="0">
                <a:latin typeface="Carlito"/>
                <a:cs typeface="Carlito"/>
              </a:rPr>
              <a:t>(limping)</a:t>
            </a:r>
            <a:r>
              <a:rPr sz="2400" spc="-50" dirty="0">
                <a:latin typeface="Carlito"/>
                <a:cs typeface="Carlito"/>
              </a:rPr>
              <a:t> </a:t>
            </a:r>
            <a:endParaRPr lang="en-IN" sz="2400" spc="-50" dirty="0">
              <a:latin typeface="Carlito"/>
              <a:cs typeface="Carlito"/>
            </a:endParaRPr>
          </a:p>
          <a:p>
            <a:pPr marL="12700" marR="5080">
              <a:lnSpc>
                <a:spcPct val="100000"/>
              </a:lnSpc>
              <a:spcBef>
                <a:spcPts val="100"/>
              </a:spcBef>
              <a:tabLst>
                <a:tab pos="355600" algn="l"/>
                <a:tab pos="2948940" algn="l"/>
              </a:tabLst>
            </a:pPr>
            <a:r>
              <a:rPr lang="en-IN" sz="2400" spc="-50" dirty="0">
                <a:latin typeface="Carlito"/>
                <a:cs typeface="Carlito"/>
              </a:rPr>
              <a:t>	</a:t>
            </a:r>
            <a:r>
              <a:rPr sz="2400" dirty="0">
                <a:latin typeface="Carlito"/>
                <a:cs typeface="Carlito"/>
              </a:rPr>
              <a:t>as</a:t>
            </a:r>
            <a:r>
              <a:rPr sz="2400" spc="-20" dirty="0">
                <a:latin typeface="Carlito"/>
                <a:cs typeface="Carlito"/>
              </a:rPr>
              <a:t> </a:t>
            </a:r>
            <a:r>
              <a:rPr sz="2400" spc="-25" dirty="0">
                <a:latin typeface="Carlito"/>
                <a:cs typeface="Carlito"/>
              </a:rPr>
              <a:t>the </a:t>
            </a:r>
            <a:r>
              <a:rPr sz="2400" dirty="0">
                <a:latin typeface="Carlito"/>
                <a:cs typeface="Carlito"/>
              </a:rPr>
              <a:t>principal</a:t>
            </a:r>
            <a:r>
              <a:rPr sz="2400" spc="-45" dirty="0">
                <a:latin typeface="Carlito"/>
                <a:cs typeface="Carlito"/>
              </a:rPr>
              <a:t> </a:t>
            </a:r>
            <a:r>
              <a:rPr sz="2400" spc="-10" dirty="0">
                <a:latin typeface="Carlito"/>
                <a:cs typeface="Carlito"/>
              </a:rPr>
              <a:t>complaint</a:t>
            </a:r>
            <a:r>
              <a:rPr lang="en-IN" sz="2400" spc="-10" dirty="0">
                <a:latin typeface="Carlito"/>
                <a:cs typeface="Carlito"/>
              </a:rPr>
              <a:t>. </a:t>
            </a:r>
            <a:r>
              <a:rPr lang="en-IN" sz="2400" dirty="0">
                <a:latin typeface="Carlito"/>
                <a:cs typeface="Carlito"/>
              </a:rPr>
              <a:t>P</a:t>
            </a:r>
            <a:r>
              <a:rPr sz="2400" dirty="0" err="1">
                <a:latin typeface="Carlito"/>
                <a:cs typeface="Carlito"/>
              </a:rPr>
              <a:t>atient</a:t>
            </a:r>
            <a:r>
              <a:rPr sz="2400" spc="-65" dirty="0">
                <a:latin typeface="Carlito"/>
                <a:cs typeface="Carlito"/>
              </a:rPr>
              <a:t> </a:t>
            </a:r>
            <a:r>
              <a:rPr sz="2400" dirty="0">
                <a:latin typeface="Carlito"/>
                <a:cs typeface="Carlito"/>
              </a:rPr>
              <a:t>was</a:t>
            </a:r>
            <a:r>
              <a:rPr sz="2400" spc="-55" dirty="0">
                <a:latin typeface="Carlito"/>
                <a:cs typeface="Carlito"/>
              </a:rPr>
              <a:t> </a:t>
            </a:r>
            <a:r>
              <a:rPr sz="2400" dirty="0">
                <a:latin typeface="Carlito"/>
                <a:cs typeface="Carlito"/>
              </a:rPr>
              <a:t>diagnosed</a:t>
            </a:r>
            <a:r>
              <a:rPr sz="2400" spc="-40" dirty="0">
                <a:latin typeface="Carlito"/>
                <a:cs typeface="Carlito"/>
              </a:rPr>
              <a:t> </a:t>
            </a:r>
            <a:r>
              <a:rPr sz="2400" spc="-20" dirty="0">
                <a:latin typeface="Carlito"/>
                <a:cs typeface="Carlito"/>
              </a:rPr>
              <a:t>with </a:t>
            </a:r>
            <a:r>
              <a:rPr sz="2400" dirty="0">
                <a:solidFill>
                  <a:srgbClr val="C00000"/>
                </a:solidFill>
                <a:latin typeface="Carlito"/>
                <a:cs typeface="Carlito"/>
              </a:rPr>
              <a:t>avascular</a:t>
            </a:r>
            <a:r>
              <a:rPr sz="2400" spc="-70" dirty="0">
                <a:solidFill>
                  <a:srgbClr val="C00000"/>
                </a:solidFill>
                <a:latin typeface="Carlito"/>
                <a:cs typeface="Carlito"/>
              </a:rPr>
              <a:t> </a:t>
            </a:r>
            <a:r>
              <a:rPr lang="en-IN" sz="2400" spc="-70" dirty="0">
                <a:solidFill>
                  <a:srgbClr val="C00000"/>
                </a:solidFill>
                <a:latin typeface="Carlito"/>
                <a:cs typeface="Carlito"/>
              </a:rPr>
              <a:t>	</a:t>
            </a:r>
            <a:r>
              <a:rPr sz="2400" dirty="0">
                <a:solidFill>
                  <a:srgbClr val="C00000"/>
                </a:solidFill>
                <a:latin typeface="Carlito"/>
                <a:cs typeface="Carlito"/>
              </a:rPr>
              <a:t>necrosis</a:t>
            </a:r>
            <a:r>
              <a:rPr sz="2400" spc="-80" dirty="0">
                <a:solidFill>
                  <a:srgbClr val="C00000"/>
                </a:solidFill>
                <a:latin typeface="Carlito"/>
                <a:cs typeface="Carlito"/>
              </a:rPr>
              <a:t> </a:t>
            </a:r>
            <a:r>
              <a:rPr sz="2400" dirty="0">
                <a:solidFill>
                  <a:srgbClr val="C00000"/>
                </a:solidFill>
                <a:latin typeface="Carlito"/>
                <a:cs typeface="Carlito"/>
              </a:rPr>
              <a:t>of</a:t>
            </a:r>
            <a:r>
              <a:rPr sz="2400" spc="-60" dirty="0">
                <a:solidFill>
                  <a:srgbClr val="C00000"/>
                </a:solidFill>
                <a:latin typeface="Carlito"/>
                <a:cs typeface="Carlito"/>
              </a:rPr>
              <a:t> </a:t>
            </a:r>
            <a:r>
              <a:rPr sz="2400" dirty="0">
                <a:solidFill>
                  <a:srgbClr val="C00000"/>
                </a:solidFill>
                <a:latin typeface="Carlito"/>
                <a:cs typeface="Carlito"/>
              </a:rPr>
              <a:t>head</a:t>
            </a:r>
            <a:r>
              <a:rPr sz="2400" spc="-65" dirty="0">
                <a:solidFill>
                  <a:srgbClr val="C00000"/>
                </a:solidFill>
                <a:latin typeface="Carlito"/>
                <a:cs typeface="Carlito"/>
              </a:rPr>
              <a:t> </a:t>
            </a:r>
            <a:r>
              <a:rPr sz="2400" dirty="0">
                <a:solidFill>
                  <a:srgbClr val="C00000"/>
                </a:solidFill>
                <a:latin typeface="Carlito"/>
                <a:cs typeface="Carlito"/>
              </a:rPr>
              <a:t>femur</a:t>
            </a:r>
            <a:r>
              <a:rPr sz="2400" spc="-75" dirty="0">
                <a:solidFill>
                  <a:srgbClr val="C00000"/>
                </a:solidFill>
                <a:latin typeface="Carlito"/>
                <a:cs typeface="Carlito"/>
              </a:rPr>
              <a:t> </a:t>
            </a:r>
            <a:r>
              <a:rPr sz="2400" dirty="0">
                <a:latin typeface="Carlito"/>
                <a:cs typeface="Carlito"/>
              </a:rPr>
              <a:t>and</a:t>
            </a:r>
            <a:r>
              <a:rPr sz="2400" spc="-75" dirty="0">
                <a:latin typeface="Carlito"/>
                <a:cs typeface="Carlito"/>
              </a:rPr>
              <a:t> </a:t>
            </a:r>
            <a:r>
              <a:rPr sz="2400" dirty="0">
                <a:latin typeface="Carlito"/>
                <a:cs typeface="Carlito"/>
              </a:rPr>
              <a:t>advised</a:t>
            </a:r>
            <a:r>
              <a:rPr sz="2400" spc="-55" dirty="0">
                <a:latin typeface="Carlito"/>
                <a:cs typeface="Carlito"/>
              </a:rPr>
              <a:t> </a:t>
            </a:r>
            <a:r>
              <a:rPr sz="2400" dirty="0">
                <a:latin typeface="Carlito"/>
                <a:cs typeface="Carlito"/>
              </a:rPr>
              <a:t>right</a:t>
            </a:r>
            <a:r>
              <a:rPr sz="2400" spc="-75" dirty="0">
                <a:latin typeface="Carlito"/>
                <a:cs typeface="Carlito"/>
              </a:rPr>
              <a:t> </a:t>
            </a:r>
            <a:r>
              <a:rPr sz="2400" spc="-10" dirty="0">
                <a:latin typeface="Carlito"/>
                <a:cs typeface="Carlito"/>
              </a:rPr>
              <a:t>hemi- arthroplasty</a:t>
            </a:r>
            <a:endParaRPr lang="en-IN" sz="2400" spc="-10" dirty="0">
              <a:latin typeface="Carlito"/>
              <a:cs typeface="Carlito"/>
            </a:endParaRPr>
          </a:p>
          <a:p>
            <a:pPr marL="353060" marR="1012190" indent="-340360">
              <a:lnSpc>
                <a:spcPct val="100000"/>
              </a:lnSpc>
              <a:spcBef>
                <a:spcPts val="575"/>
              </a:spcBef>
              <a:buFont typeface="Arial"/>
              <a:buChar char="•"/>
              <a:tabLst>
                <a:tab pos="355600" algn="l"/>
              </a:tabLst>
            </a:pPr>
            <a:r>
              <a:rPr lang="en-IN" sz="2400" dirty="0">
                <a:latin typeface="Carlito"/>
                <a:cs typeface="Carlito"/>
              </a:rPr>
              <a:t>H</a:t>
            </a:r>
            <a:r>
              <a:rPr sz="2400" dirty="0" err="1">
                <a:latin typeface="Carlito"/>
                <a:cs typeface="Carlito"/>
              </a:rPr>
              <a:t>ematological</a:t>
            </a:r>
            <a:r>
              <a:rPr sz="2400" spc="-70" dirty="0">
                <a:latin typeface="Carlito"/>
                <a:cs typeface="Carlito"/>
              </a:rPr>
              <a:t> </a:t>
            </a:r>
            <a:r>
              <a:rPr sz="2400" dirty="0">
                <a:latin typeface="Carlito"/>
                <a:cs typeface="Carlito"/>
              </a:rPr>
              <a:t>consultation</a:t>
            </a:r>
            <a:r>
              <a:rPr sz="2400" spc="-60" dirty="0">
                <a:latin typeface="Carlito"/>
                <a:cs typeface="Carlito"/>
              </a:rPr>
              <a:t> </a:t>
            </a:r>
            <a:r>
              <a:rPr sz="2400" dirty="0" err="1">
                <a:latin typeface="Carlito"/>
                <a:cs typeface="Carlito"/>
              </a:rPr>
              <a:t>includ</a:t>
            </a:r>
            <a:r>
              <a:rPr lang="en-IN" sz="2400" dirty="0">
                <a:latin typeface="Carlito"/>
                <a:cs typeface="Carlito"/>
              </a:rPr>
              <a:t>ed</a:t>
            </a:r>
            <a:r>
              <a:rPr sz="2400" spc="-50" dirty="0">
                <a:latin typeface="Carlito"/>
                <a:cs typeface="Carlito"/>
              </a:rPr>
              <a:t> </a:t>
            </a:r>
            <a:r>
              <a:rPr sz="2400" dirty="0">
                <a:latin typeface="Carlito"/>
                <a:cs typeface="Carlito"/>
              </a:rPr>
              <a:t>blood</a:t>
            </a:r>
            <a:r>
              <a:rPr sz="2400" spc="-55" dirty="0">
                <a:latin typeface="Carlito"/>
                <a:cs typeface="Carlito"/>
              </a:rPr>
              <a:t> </a:t>
            </a:r>
            <a:r>
              <a:rPr sz="2400" dirty="0">
                <a:latin typeface="Carlito"/>
                <a:cs typeface="Carlito"/>
              </a:rPr>
              <a:t>group</a:t>
            </a:r>
            <a:r>
              <a:rPr sz="2400" spc="-55" dirty="0">
                <a:latin typeface="Carlito"/>
                <a:cs typeface="Carlito"/>
              </a:rPr>
              <a:t> </a:t>
            </a:r>
            <a:r>
              <a:rPr sz="2400" spc="-25" dirty="0">
                <a:latin typeface="Carlito"/>
                <a:cs typeface="Carlito"/>
              </a:rPr>
              <a:t>and</a:t>
            </a:r>
            <a:r>
              <a:rPr lang="en-IN" sz="2400" spc="-25" dirty="0">
                <a:latin typeface="Carlito"/>
                <a:cs typeface="Carlito"/>
              </a:rPr>
              <a:t> </a:t>
            </a:r>
            <a:r>
              <a:rPr sz="2400" dirty="0">
                <a:latin typeface="Carlito"/>
                <a:cs typeface="Carlito"/>
              </a:rPr>
              <a:t>antibody</a:t>
            </a:r>
            <a:r>
              <a:rPr sz="2400" spc="-50" dirty="0">
                <a:latin typeface="Carlito"/>
                <a:cs typeface="Carlito"/>
              </a:rPr>
              <a:t> </a:t>
            </a:r>
            <a:r>
              <a:rPr sz="2400" dirty="0">
                <a:latin typeface="Carlito"/>
                <a:cs typeface="Carlito"/>
              </a:rPr>
              <a:t>screen</a:t>
            </a:r>
            <a:r>
              <a:rPr lang="en-IN" sz="2400" dirty="0">
                <a:latin typeface="Carlito"/>
                <a:cs typeface="Carlito"/>
              </a:rPr>
              <a:t>. </a:t>
            </a:r>
            <a:r>
              <a:rPr sz="2400" dirty="0">
                <a:latin typeface="Carlito"/>
                <a:cs typeface="Carlito"/>
              </a:rPr>
              <a:t>Blood</a:t>
            </a:r>
            <a:r>
              <a:rPr sz="2400" spc="-40" dirty="0">
                <a:latin typeface="Carlito"/>
                <a:cs typeface="Carlito"/>
              </a:rPr>
              <a:t> </a:t>
            </a:r>
            <a:r>
              <a:rPr sz="2400" dirty="0">
                <a:latin typeface="Carlito"/>
                <a:cs typeface="Carlito"/>
              </a:rPr>
              <a:t>grouping</a:t>
            </a:r>
            <a:r>
              <a:rPr sz="2400" spc="-50" dirty="0">
                <a:latin typeface="Carlito"/>
                <a:cs typeface="Carlito"/>
              </a:rPr>
              <a:t> </a:t>
            </a:r>
            <a:r>
              <a:rPr sz="2400" dirty="0">
                <a:latin typeface="Carlito"/>
                <a:cs typeface="Carlito"/>
              </a:rPr>
              <a:t>and</a:t>
            </a:r>
            <a:r>
              <a:rPr sz="2400" spc="-40" dirty="0">
                <a:latin typeface="Carlito"/>
                <a:cs typeface="Carlito"/>
              </a:rPr>
              <a:t> </a:t>
            </a:r>
            <a:r>
              <a:rPr sz="2400" dirty="0">
                <a:latin typeface="Carlito"/>
                <a:cs typeface="Carlito"/>
              </a:rPr>
              <a:t>antibody</a:t>
            </a:r>
            <a:r>
              <a:rPr sz="2400" spc="-30" dirty="0">
                <a:latin typeface="Carlito"/>
                <a:cs typeface="Carlito"/>
              </a:rPr>
              <a:t> </a:t>
            </a:r>
            <a:r>
              <a:rPr sz="2400" dirty="0">
                <a:latin typeface="Carlito"/>
                <a:cs typeface="Carlito"/>
              </a:rPr>
              <a:t>screen</a:t>
            </a:r>
            <a:r>
              <a:rPr sz="2400" spc="-40" dirty="0">
                <a:latin typeface="Carlito"/>
                <a:cs typeface="Carlito"/>
              </a:rPr>
              <a:t> </a:t>
            </a:r>
            <a:r>
              <a:rPr sz="2400" dirty="0">
                <a:latin typeface="Carlito"/>
                <a:cs typeface="Carlito"/>
              </a:rPr>
              <a:t>was</a:t>
            </a:r>
            <a:r>
              <a:rPr sz="2400" spc="-45" dirty="0">
                <a:latin typeface="Carlito"/>
                <a:cs typeface="Carlito"/>
              </a:rPr>
              <a:t> </a:t>
            </a:r>
            <a:r>
              <a:rPr sz="2400" dirty="0">
                <a:latin typeface="Carlito"/>
                <a:cs typeface="Carlito"/>
              </a:rPr>
              <a:t>performed</a:t>
            </a:r>
            <a:r>
              <a:rPr sz="2400" spc="-50" dirty="0">
                <a:latin typeface="Carlito"/>
                <a:cs typeface="Carlito"/>
              </a:rPr>
              <a:t> </a:t>
            </a:r>
            <a:r>
              <a:rPr sz="2400" dirty="0">
                <a:latin typeface="Carlito"/>
                <a:cs typeface="Carlito"/>
              </a:rPr>
              <a:t>on</a:t>
            </a:r>
            <a:r>
              <a:rPr sz="2400" spc="-30" dirty="0">
                <a:latin typeface="Carlito"/>
                <a:cs typeface="Carlito"/>
              </a:rPr>
              <a:t> </a:t>
            </a:r>
            <a:r>
              <a:rPr sz="2400" spc="-25" dirty="0">
                <a:latin typeface="Carlito"/>
                <a:cs typeface="Carlito"/>
              </a:rPr>
              <a:t>an </a:t>
            </a:r>
            <a:r>
              <a:rPr sz="2400" spc="-10" dirty="0">
                <a:latin typeface="Carlito"/>
                <a:cs typeface="Carlito"/>
              </a:rPr>
              <a:t>automated</a:t>
            </a:r>
            <a:r>
              <a:rPr sz="2400" spc="-60" dirty="0">
                <a:latin typeface="Carlito"/>
                <a:cs typeface="Carlito"/>
              </a:rPr>
              <a:t> </a:t>
            </a:r>
            <a:r>
              <a:rPr sz="2400" spc="-10" dirty="0">
                <a:latin typeface="Carlito"/>
                <a:cs typeface="Carlito"/>
              </a:rPr>
              <a:t>platform</a:t>
            </a:r>
            <a:r>
              <a:rPr lang="en-IN" sz="2400" spc="-10" dirty="0">
                <a:latin typeface="Carlito"/>
                <a:cs typeface="Carlito"/>
              </a:rPr>
              <a:t> Vision</a:t>
            </a:r>
            <a:r>
              <a:rPr sz="2400" spc="-45" dirty="0">
                <a:latin typeface="Carlito"/>
                <a:cs typeface="Carlito"/>
              </a:rPr>
              <a:t> </a:t>
            </a:r>
            <a:r>
              <a:rPr sz="2400" dirty="0">
                <a:latin typeface="Carlito"/>
                <a:cs typeface="Carlito"/>
              </a:rPr>
              <a:t>{</a:t>
            </a:r>
            <a:r>
              <a:rPr lang="en-IN" sz="2400" dirty="0" err="1">
                <a:latin typeface="Carlito"/>
                <a:cs typeface="Carlito"/>
              </a:rPr>
              <a:t>Quidel</a:t>
            </a:r>
            <a:r>
              <a:rPr lang="en-IN" sz="2400" dirty="0">
                <a:latin typeface="Carlito"/>
                <a:cs typeface="Carlito"/>
              </a:rPr>
              <a:t> </a:t>
            </a:r>
            <a:r>
              <a:rPr sz="2400" dirty="0">
                <a:latin typeface="Carlito"/>
                <a:cs typeface="Carlito"/>
              </a:rPr>
              <a:t>Ortho</a:t>
            </a:r>
            <a:r>
              <a:rPr sz="2400" spc="-10" dirty="0">
                <a:latin typeface="Carlito"/>
                <a:cs typeface="Carlito"/>
              </a:rPr>
              <a:t>, </a:t>
            </a:r>
            <a:r>
              <a:rPr sz="2400" dirty="0">
                <a:latin typeface="Carlito"/>
                <a:cs typeface="Carlito"/>
              </a:rPr>
              <a:t>USA}</a:t>
            </a:r>
            <a:r>
              <a:rPr sz="2400" spc="-65" dirty="0">
                <a:latin typeface="Carlito"/>
                <a:cs typeface="Carlito"/>
              </a:rPr>
              <a:t> </a:t>
            </a:r>
            <a:r>
              <a:rPr sz="2400" dirty="0">
                <a:latin typeface="Carlito"/>
                <a:cs typeface="Carlito"/>
              </a:rPr>
              <a:t>using</a:t>
            </a:r>
            <a:r>
              <a:rPr sz="2400" spc="-40" dirty="0">
                <a:latin typeface="Carlito"/>
                <a:cs typeface="Carlito"/>
              </a:rPr>
              <a:t> </a:t>
            </a:r>
            <a:r>
              <a:rPr lang="en-IN" sz="2400" spc="-40" dirty="0">
                <a:latin typeface="Carlito"/>
                <a:cs typeface="Carlito"/>
              </a:rPr>
              <a:t>CAT technique</a:t>
            </a:r>
            <a:r>
              <a:rPr sz="2400" dirty="0">
                <a:latin typeface="Carlito"/>
                <a:cs typeface="Carlito"/>
              </a:rPr>
              <a:t>.</a:t>
            </a:r>
            <a:r>
              <a:rPr sz="2400" spc="-60" dirty="0">
                <a:latin typeface="Carlito"/>
                <a:cs typeface="Carlito"/>
              </a:rPr>
              <a:t> </a:t>
            </a:r>
            <a:r>
              <a:rPr sz="2400" spc="-50" dirty="0">
                <a:latin typeface="Carlito"/>
                <a:cs typeface="Carlito"/>
              </a:rPr>
              <a:t>3-</a:t>
            </a:r>
            <a:r>
              <a:rPr sz="2400" dirty="0">
                <a:latin typeface="Carlito"/>
                <a:cs typeface="Carlito"/>
              </a:rPr>
              <a:t>cell</a:t>
            </a:r>
            <a:r>
              <a:rPr sz="2400" spc="-40" dirty="0">
                <a:latin typeface="Carlito"/>
                <a:cs typeface="Carlito"/>
              </a:rPr>
              <a:t> </a:t>
            </a:r>
            <a:r>
              <a:rPr sz="2400" spc="-10" dirty="0">
                <a:latin typeface="Carlito"/>
                <a:cs typeface="Carlito"/>
              </a:rPr>
              <a:t>panel</a:t>
            </a:r>
            <a:r>
              <a:rPr lang="en-IN" sz="2400" spc="-10" dirty="0">
                <a:latin typeface="Carlito"/>
                <a:cs typeface="Carlito"/>
              </a:rPr>
              <a:t> </a:t>
            </a:r>
            <a:r>
              <a:rPr sz="2400" dirty="0">
                <a:latin typeface="Carlito"/>
                <a:cs typeface="Carlito"/>
              </a:rPr>
              <a:t>{</a:t>
            </a:r>
            <a:r>
              <a:rPr sz="2400" dirty="0" err="1">
                <a:latin typeface="Carlito"/>
                <a:cs typeface="Carlito"/>
              </a:rPr>
              <a:t>Surgiscreen</a:t>
            </a:r>
            <a:r>
              <a:rPr lang="en-IN" sz="2400" dirty="0">
                <a:latin typeface="Carlito"/>
                <a:cs typeface="Carlito"/>
              </a:rPr>
              <a:t>} and</a:t>
            </a:r>
            <a:r>
              <a:rPr lang="en-IN" sz="2400" spc="-10" dirty="0">
                <a:latin typeface="Carlito"/>
                <a:cs typeface="Carlito"/>
              </a:rPr>
              <a:t> </a:t>
            </a:r>
            <a:r>
              <a:rPr lang="en-US" sz="2400" dirty="0">
                <a:latin typeface="Carlito"/>
                <a:cs typeface="Carlito"/>
              </a:rPr>
              <a:t>11-</a:t>
            </a:r>
            <a:r>
              <a:rPr lang="en-US" sz="2400" spc="-45" dirty="0">
                <a:latin typeface="Carlito"/>
                <a:cs typeface="Carlito"/>
              </a:rPr>
              <a:t> </a:t>
            </a:r>
            <a:r>
              <a:rPr lang="en-US" sz="2400" dirty="0">
                <a:latin typeface="Carlito"/>
                <a:cs typeface="Carlito"/>
              </a:rPr>
              <a:t>cell</a:t>
            </a:r>
            <a:r>
              <a:rPr lang="en-US" sz="2400" spc="-70" dirty="0">
                <a:latin typeface="Carlito"/>
                <a:cs typeface="Carlito"/>
              </a:rPr>
              <a:t> </a:t>
            </a:r>
            <a:r>
              <a:rPr lang="en-US" sz="2400" dirty="0">
                <a:latin typeface="Carlito"/>
                <a:cs typeface="Carlito"/>
              </a:rPr>
              <a:t>panel</a:t>
            </a:r>
            <a:r>
              <a:rPr lang="en-US" sz="2400" spc="-65" dirty="0">
                <a:latin typeface="Carlito"/>
                <a:cs typeface="Carlito"/>
              </a:rPr>
              <a:t> </a:t>
            </a:r>
            <a:r>
              <a:rPr lang="en-US" sz="2400" dirty="0">
                <a:latin typeface="Carlito"/>
                <a:cs typeface="Carlito"/>
              </a:rPr>
              <a:t>{Resolve</a:t>
            </a:r>
            <a:r>
              <a:rPr lang="en-US" sz="2400" spc="-65" dirty="0">
                <a:latin typeface="Carlito"/>
                <a:cs typeface="Carlito"/>
              </a:rPr>
              <a:t> </a:t>
            </a:r>
            <a:r>
              <a:rPr lang="en-US" sz="2400" dirty="0">
                <a:latin typeface="Carlito"/>
                <a:cs typeface="Carlito"/>
              </a:rPr>
              <a:t>Panel</a:t>
            </a:r>
            <a:r>
              <a:rPr lang="en-US" sz="2400" spc="-55" dirty="0">
                <a:latin typeface="Carlito"/>
                <a:cs typeface="Carlito"/>
              </a:rPr>
              <a:t> </a:t>
            </a:r>
            <a:r>
              <a:rPr lang="en-US" sz="2400" dirty="0">
                <a:latin typeface="Carlito"/>
                <a:cs typeface="Carlito"/>
              </a:rPr>
              <a:t>A}</a:t>
            </a:r>
            <a:r>
              <a:rPr lang="en-US" sz="2400" spc="-75" dirty="0">
                <a:latin typeface="Carlito"/>
                <a:cs typeface="Carlito"/>
              </a:rPr>
              <a:t> with additional s</a:t>
            </a:r>
            <a:r>
              <a:rPr lang="en-US" sz="2400" dirty="0">
                <a:latin typeface="Carlito"/>
                <a:cs typeface="Carlito"/>
              </a:rPr>
              <a:t>elect</a:t>
            </a:r>
            <a:r>
              <a:rPr lang="en-US" sz="2400" spc="-45" dirty="0">
                <a:latin typeface="Carlito"/>
                <a:cs typeface="Carlito"/>
              </a:rPr>
              <a:t> </a:t>
            </a:r>
            <a:r>
              <a:rPr lang="en-US" sz="2400" dirty="0">
                <a:latin typeface="Carlito"/>
                <a:cs typeface="Carlito"/>
              </a:rPr>
              <a:t>cells</a:t>
            </a:r>
            <a:r>
              <a:rPr lang="en-US" sz="2400" spc="-45" dirty="0">
                <a:latin typeface="Carlito"/>
                <a:cs typeface="Carlito"/>
              </a:rPr>
              <a:t> </a:t>
            </a:r>
            <a:r>
              <a:rPr lang="en-US" sz="2400" dirty="0">
                <a:latin typeface="Carlito"/>
                <a:cs typeface="Carlito"/>
              </a:rPr>
              <a:t>were </a:t>
            </a:r>
            <a:r>
              <a:rPr lang="en-US" sz="2400" spc="-70" dirty="0">
                <a:latin typeface="Carlito"/>
                <a:cs typeface="Carlito"/>
              </a:rPr>
              <a:t> </a:t>
            </a:r>
            <a:r>
              <a:rPr lang="en-US" sz="2400" spc="-20" dirty="0">
                <a:latin typeface="Carlito"/>
                <a:cs typeface="Carlito"/>
              </a:rPr>
              <a:t>used </a:t>
            </a:r>
            <a:r>
              <a:rPr lang="en-US" sz="2400" dirty="0">
                <a:latin typeface="Carlito"/>
                <a:cs typeface="Carlito"/>
              </a:rPr>
              <a:t>to</a:t>
            </a:r>
            <a:r>
              <a:rPr lang="en-US" sz="2400" spc="-60" dirty="0">
                <a:latin typeface="Carlito"/>
                <a:cs typeface="Carlito"/>
              </a:rPr>
              <a:t> </a:t>
            </a:r>
            <a:r>
              <a:rPr lang="en-US" sz="2400" dirty="0">
                <a:latin typeface="Carlito"/>
                <a:cs typeface="Carlito"/>
              </a:rPr>
              <a:t>identify</a:t>
            </a:r>
            <a:r>
              <a:rPr lang="en-US" sz="2400" spc="-60" dirty="0">
                <a:latin typeface="Carlito"/>
                <a:cs typeface="Carlito"/>
              </a:rPr>
              <a:t> </a:t>
            </a:r>
            <a:r>
              <a:rPr lang="en-US" sz="2400" dirty="0">
                <a:latin typeface="Carlito"/>
                <a:cs typeface="Carlito"/>
              </a:rPr>
              <a:t>the</a:t>
            </a:r>
            <a:r>
              <a:rPr lang="en-US" sz="2400" spc="-45" dirty="0">
                <a:latin typeface="Carlito"/>
                <a:cs typeface="Carlito"/>
              </a:rPr>
              <a:t> </a:t>
            </a:r>
            <a:r>
              <a:rPr lang="en-US" sz="2400" dirty="0">
                <a:latin typeface="Carlito"/>
                <a:cs typeface="Carlito"/>
              </a:rPr>
              <a:t>specificity</a:t>
            </a:r>
            <a:r>
              <a:rPr lang="en-US" sz="2400" spc="-70" dirty="0">
                <a:latin typeface="Carlito"/>
                <a:cs typeface="Carlito"/>
              </a:rPr>
              <a:t> </a:t>
            </a:r>
            <a:r>
              <a:rPr lang="en-US" sz="2400" dirty="0">
                <a:latin typeface="Carlito"/>
                <a:cs typeface="Carlito"/>
              </a:rPr>
              <a:t>of</a:t>
            </a:r>
            <a:r>
              <a:rPr lang="en-US" sz="2400" spc="-50" dirty="0">
                <a:latin typeface="Carlito"/>
                <a:cs typeface="Carlito"/>
              </a:rPr>
              <a:t> </a:t>
            </a:r>
            <a:r>
              <a:rPr lang="en-US" sz="2400" dirty="0">
                <a:latin typeface="Carlito"/>
                <a:cs typeface="Carlito"/>
              </a:rPr>
              <a:t>the</a:t>
            </a:r>
            <a:r>
              <a:rPr lang="en-US" sz="2400" spc="-60" dirty="0">
                <a:latin typeface="Carlito"/>
                <a:cs typeface="Carlito"/>
              </a:rPr>
              <a:t> </a:t>
            </a:r>
            <a:r>
              <a:rPr lang="en-US" sz="2400" spc="-20" dirty="0">
                <a:latin typeface="Carlito"/>
                <a:cs typeface="Carlito"/>
              </a:rPr>
              <a:t>antibody </a:t>
            </a:r>
            <a:endParaRPr sz="2400" dirty="0">
              <a:latin typeface="Carlito"/>
              <a:cs typeface="Carlito"/>
            </a:endParaRPr>
          </a:p>
        </p:txBody>
      </p:sp>
      <p:sp>
        <p:nvSpPr>
          <p:cNvPr id="4" name="TextBox 3">
            <a:extLst>
              <a:ext uri="{FF2B5EF4-FFF2-40B4-BE49-F238E27FC236}">
                <a16:creationId xmlns:a16="http://schemas.microsoft.com/office/drawing/2014/main" id="{7255E31F-2CC0-E842-FBF0-40A9B6646725}"/>
              </a:ext>
            </a:extLst>
          </p:cNvPr>
          <p:cNvSpPr txBox="1"/>
          <p:nvPr/>
        </p:nvSpPr>
        <p:spPr>
          <a:xfrm>
            <a:off x="0" y="318"/>
            <a:ext cx="1981200" cy="338554"/>
          </a:xfrm>
          <a:prstGeom prst="rect">
            <a:avLst/>
          </a:prstGeom>
          <a:noFill/>
        </p:spPr>
        <p:txBody>
          <a:bodyPr wrap="square" rtlCol="0">
            <a:spAutoFit/>
          </a:bodyPr>
          <a:lstStyle/>
          <a:p>
            <a:r>
              <a:rPr lang="en-IN" sz="1600" dirty="0"/>
              <a:t>Background</a:t>
            </a:r>
          </a:p>
        </p:txBody>
      </p:sp>
      <p:graphicFrame>
        <p:nvGraphicFramePr>
          <p:cNvPr id="5" name="Table 4">
            <a:extLst>
              <a:ext uri="{FF2B5EF4-FFF2-40B4-BE49-F238E27FC236}">
                <a16:creationId xmlns:a16="http://schemas.microsoft.com/office/drawing/2014/main" id="{E52947A5-6D25-7C71-0BFB-1426F551E704}"/>
              </a:ext>
            </a:extLst>
          </p:cNvPr>
          <p:cNvGraphicFramePr>
            <a:graphicFrameLocks noGrp="1"/>
          </p:cNvGraphicFramePr>
          <p:nvPr>
            <p:extLst>
              <p:ext uri="{D42A27DB-BD31-4B8C-83A1-F6EECF244321}">
                <p14:modId xmlns:p14="http://schemas.microsoft.com/office/powerpoint/2010/main" val="2030789768"/>
              </p:ext>
            </p:extLst>
          </p:nvPr>
        </p:nvGraphicFramePr>
        <p:xfrm>
          <a:off x="472440" y="5017527"/>
          <a:ext cx="8022716" cy="1220713"/>
        </p:xfrm>
        <a:graphic>
          <a:graphicData uri="http://schemas.openxmlformats.org/drawingml/2006/table">
            <a:tbl>
              <a:tblPr firstRow="1" bandRow="1">
                <a:tableStyleId>{21E4AEA4-8DFA-4A89-87EB-49C32662AFE0}</a:tableStyleId>
              </a:tblPr>
              <a:tblGrid>
                <a:gridCol w="1844421">
                  <a:extLst>
                    <a:ext uri="{9D8B030D-6E8A-4147-A177-3AD203B41FA5}">
                      <a16:colId xmlns:a16="http://schemas.microsoft.com/office/drawing/2014/main" val="951299412"/>
                    </a:ext>
                  </a:extLst>
                </a:gridCol>
                <a:gridCol w="2327656">
                  <a:extLst>
                    <a:ext uri="{9D8B030D-6E8A-4147-A177-3AD203B41FA5}">
                      <a16:colId xmlns:a16="http://schemas.microsoft.com/office/drawing/2014/main" val="3086145434"/>
                    </a:ext>
                  </a:extLst>
                </a:gridCol>
                <a:gridCol w="3850639">
                  <a:extLst>
                    <a:ext uri="{9D8B030D-6E8A-4147-A177-3AD203B41FA5}">
                      <a16:colId xmlns:a16="http://schemas.microsoft.com/office/drawing/2014/main" val="1740197478"/>
                    </a:ext>
                  </a:extLst>
                </a:gridCol>
              </a:tblGrid>
              <a:tr h="631433">
                <a:tc>
                  <a:txBody>
                    <a:bodyPr/>
                    <a:lstStyle/>
                    <a:p>
                      <a:r>
                        <a:rPr lang="en-IN" sz="2400" dirty="0"/>
                        <a:t>Blood Group</a:t>
                      </a:r>
                    </a:p>
                  </a:txBody>
                  <a:tcPr/>
                </a:tc>
                <a:tc>
                  <a:txBody>
                    <a:bodyPr/>
                    <a:lstStyle/>
                    <a:p>
                      <a:r>
                        <a:rPr lang="en-IN" sz="2400" dirty="0"/>
                        <a:t>Antibody Screen</a:t>
                      </a:r>
                    </a:p>
                  </a:txBody>
                  <a:tcPr/>
                </a:tc>
                <a:tc>
                  <a:txBody>
                    <a:bodyPr/>
                    <a:lstStyle/>
                    <a:p>
                      <a:r>
                        <a:rPr lang="en-IN" sz="2400" dirty="0"/>
                        <a:t>Antibody identified</a:t>
                      </a:r>
                    </a:p>
                  </a:txBody>
                  <a:tcPr/>
                </a:tc>
                <a:extLst>
                  <a:ext uri="{0D108BD9-81ED-4DB2-BD59-A6C34878D82A}">
                    <a16:rowId xmlns:a16="http://schemas.microsoft.com/office/drawing/2014/main" val="2921108434"/>
                  </a:ext>
                </a:extLst>
              </a:tr>
              <a:tr h="589280">
                <a:tc>
                  <a:txBody>
                    <a:bodyPr/>
                    <a:lstStyle/>
                    <a:p>
                      <a:r>
                        <a:rPr lang="en-IN" sz="2400" dirty="0"/>
                        <a:t>A Pos</a:t>
                      </a:r>
                    </a:p>
                  </a:txBody>
                  <a:tcPr/>
                </a:tc>
                <a:tc>
                  <a:txBody>
                    <a:bodyPr/>
                    <a:lstStyle/>
                    <a:p>
                      <a:r>
                        <a:rPr lang="en-IN" sz="2400" dirty="0"/>
                        <a:t>Positive</a:t>
                      </a:r>
                    </a:p>
                  </a:txBody>
                  <a:tcPr/>
                </a:tc>
                <a:tc>
                  <a:txBody>
                    <a:bodyPr/>
                    <a:lstStyle/>
                    <a:p>
                      <a:r>
                        <a:rPr lang="en-IN" sz="2400" dirty="0"/>
                        <a:t>anti-c and anti-E</a:t>
                      </a:r>
                    </a:p>
                  </a:txBody>
                  <a:tcPr/>
                </a:tc>
                <a:extLst>
                  <a:ext uri="{0D108BD9-81ED-4DB2-BD59-A6C34878D82A}">
                    <a16:rowId xmlns:a16="http://schemas.microsoft.com/office/drawing/2014/main" val="366350394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0735"/>
            <a:ext cx="8229600" cy="847283"/>
          </a:xfrm>
          <a:prstGeom prst="rect">
            <a:avLst/>
          </a:prstGeom>
        </p:spPr>
        <p:txBody>
          <a:bodyPr vert="horz" wrap="square" lIns="0" tIns="168529" rIns="0" bIns="0" rtlCol="0">
            <a:spAutoFit/>
          </a:bodyPr>
          <a:lstStyle/>
          <a:p>
            <a:pPr marL="447675" algn="l">
              <a:lnSpc>
                <a:spcPct val="100000"/>
              </a:lnSpc>
              <a:spcBef>
                <a:spcPts val="105"/>
              </a:spcBef>
            </a:pPr>
            <a:r>
              <a:rPr lang="en-IN" dirty="0"/>
              <a:t>Management </a:t>
            </a:r>
            <a:r>
              <a:rPr lang="en-IN" sz="3200" dirty="0">
                <a:solidFill>
                  <a:srgbClr val="C00000"/>
                </a:solidFill>
              </a:rPr>
              <a:t>(Planned </a:t>
            </a:r>
            <a:r>
              <a:rPr sz="3200" dirty="0">
                <a:solidFill>
                  <a:srgbClr val="C00000"/>
                </a:solidFill>
              </a:rPr>
              <a:t>RBC</a:t>
            </a:r>
            <a:r>
              <a:rPr sz="3200" spc="-15" dirty="0">
                <a:solidFill>
                  <a:srgbClr val="C00000"/>
                </a:solidFill>
              </a:rPr>
              <a:t> </a:t>
            </a:r>
            <a:r>
              <a:rPr sz="3200" spc="-20" dirty="0">
                <a:solidFill>
                  <a:srgbClr val="C00000"/>
                </a:solidFill>
              </a:rPr>
              <a:t>exchange</a:t>
            </a:r>
            <a:r>
              <a:rPr lang="en-IN" sz="3200" spc="-20" dirty="0">
                <a:solidFill>
                  <a:srgbClr val="C00000"/>
                </a:solidFill>
              </a:rPr>
              <a:t>)</a:t>
            </a:r>
            <a:endParaRPr sz="3200" spc="-20" dirty="0">
              <a:solidFill>
                <a:srgbClr val="C00000"/>
              </a:solidFill>
            </a:endParaRPr>
          </a:p>
        </p:txBody>
      </p:sp>
      <p:sp>
        <p:nvSpPr>
          <p:cNvPr id="3" name="object 3"/>
          <p:cNvSpPr txBox="1"/>
          <p:nvPr/>
        </p:nvSpPr>
        <p:spPr>
          <a:xfrm>
            <a:off x="213360" y="1298701"/>
            <a:ext cx="8575040" cy="5083443"/>
          </a:xfrm>
          <a:prstGeom prst="rect">
            <a:avLst/>
          </a:prstGeom>
        </p:spPr>
        <p:txBody>
          <a:bodyPr vert="horz" wrap="square" lIns="0" tIns="12700" rIns="0" bIns="0" rtlCol="0">
            <a:spAutoFit/>
          </a:bodyPr>
          <a:lstStyle/>
          <a:p>
            <a:pPr marL="355600" marR="140970" indent="-342900">
              <a:lnSpc>
                <a:spcPct val="100000"/>
              </a:lnSpc>
              <a:spcBef>
                <a:spcPts val="100"/>
              </a:spcBef>
              <a:buFont typeface="Arial"/>
              <a:buChar char="•"/>
              <a:tabLst>
                <a:tab pos="355600" algn="l"/>
              </a:tabLst>
            </a:pPr>
            <a:r>
              <a:rPr sz="2400" spc="-10" dirty="0">
                <a:latin typeface="Carlito"/>
                <a:cs typeface="Carlito"/>
              </a:rPr>
              <a:t>Very</a:t>
            </a:r>
            <a:r>
              <a:rPr sz="2400" spc="-50" dirty="0">
                <a:latin typeface="Carlito"/>
                <a:cs typeface="Carlito"/>
              </a:rPr>
              <a:t> </a:t>
            </a:r>
            <a:r>
              <a:rPr sz="2400" dirty="0">
                <a:latin typeface="Carlito"/>
                <a:cs typeface="Carlito"/>
              </a:rPr>
              <a:t>high</a:t>
            </a:r>
            <a:r>
              <a:rPr sz="2400" spc="-55" dirty="0">
                <a:latin typeface="Carlito"/>
                <a:cs typeface="Carlito"/>
              </a:rPr>
              <a:t> </a:t>
            </a:r>
            <a:r>
              <a:rPr sz="2400" dirty="0">
                <a:latin typeface="Carlito"/>
                <a:cs typeface="Carlito"/>
              </a:rPr>
              <a:t>HbS</a:t>
            </a:r>
            <a:r>
              <a:rPr sz="2400" spc="-55" dirty="0">
                <a:latin typeface="Carlito"/>
                <a:cs typeface="Carlito"/>
              </a:rPr>
              <a:t> </a:t>
            </a:r>
            <a:r>
              <a:rPr sz="2400" spc="-10" dirty="0">
                <a:latin typeface="Carlito"/>
                <a:cs typeface="Carlito"/>
              </a:rPr>
              <a:t>concentration</a:t>
            </a:r>
            <a:r>
              <a:rPr sz="2400" spc="-70" dirty="0">
                <a:latin typeface="Carlito"/>
                <a:cs typeface="Carlito"/>
              </a:rPr>
              <a:t> </a:t>
            </a:r>
            <a:r>
              <a:rPr sz="2400" spc="-20" dirty="0">
                <a:latin typeface="Carlito"/>
                <a:cs typeface="Carlito"/>
              </a:rPr>
              <a:t>warranted</a:t>
            </a:r>
            <a:r>
              <a:rPr sz="2400" spc="-60" dirty="0">
                <a:latin typeface="Carlito"/>
                <a:cs typeface="Carlito"/>
              </a:rPr>
              <a:t> </a:t>
            </a:r>
            <a:r>
              <a:rPr sz="2400" dirty="0">
                <a:latin typeface="Carlito"/>
                <a:cs typeface="Carlito"/>
              </a:rPr>
              <a:t>an</a:t>
            </a:r>
            <a:r>
              <a:rPr sz="2400" spc="-60" dirty="0">
                <a:latin typeface="Carlito"/>
                <a:cs typeface="Carlito"/>
              </a:rPr>
              <a:t> </a:t>
            </a:r>
            <a:r>
              <a:rPr sz="2400" dirty="0">
                <a:latin typeface="Carlito"/>
                <a:cs typeface="Carlito"/>
              </a:rPr>
              <a:t>RBC</a:t>
            </a:r>
            <a:r>
              <a:rPr sz="2400" spc="-70" dirty="0">
                <a:latin typeface="Carlito"/>
                <a:cs typeface="Carlito"/>
              </a:rPr>
              <a:t> </a:t>
            </a:r>
            <a:r>
              <a:rPr sz="2400" spc="-10" dirty="0">
                <a:latin typeface="Carlito"/>
                <a:cs typeface="Carlito"/>
              </a:rPr>
              <a:t>exchange </a:t>
            </a:r>
            <a:r>
              <a:rPr sz="2400" dirty="0">
                <a:latin typeface="Carlito"/>
                <a:cs typeface="Carlito"/>
              </a:rPr>
              <a:t>before</a:t>
            </a:r>
            <a:r>
              <a:rPr sz="2400" spc="-50" dirty="0">
                <a:latin typeface="Carlito"/>
                <a:cs typeface="Carlito"/>
              </a:rPr>
              <a:t> </a:t>
            </a:r>
            <a:r>
              <a:rPr sz="2400" dirty="0">
                <a:latin typeface="Carlito"/>
                <a:cs typeface="Carlito"/>
              </a:rPr>
              <a:t>the</a:t>
            </a:r>
            <a:r>
              <a:rPr sz="2400" spc="-50" dirty="0">
                <a:latin typeface="Carlito"/>
                <a:cs typeface="Carlito"/>
              </a:rPr>
              <a:t> </a:t>
            </a:r>
            <a:r>
              <a:rPr sz="2400" dirty="0">
                <a:latin typeface="Carlito"/>
                <a:cs typeface="Carlito"/>
              </a:rPr>
              <a:t>patient</a:t>
            </a:r>
            <a:r>
              <a:rPr sz="2400" spc="-70" dirty="0">
                <a:latin typeface="Carlito"/>
                <a:cs typeface="Carlito"/>
              </a:rPr>
              <a:t> </a:t>
            </a:r>
            <a:r>
              <a:rPr sz="2400" dirty="0">
                <a:latin typeface="Carlito"/>
                <a:cs typeface="Carlito"/>
              </a:rPr>
              <a:t>could</a:t>
            </a:r>
            <a:r>
              <a:rPr sz="2400" spc="-60" dirty="0">
                <a:latin typeface="Carlito"/>
                <a:cs typeface="Carlito"/>
              </a:rPr>
              <a:t> </a:t>
            </a:r>
            <a:r>
              <a:rPr sz="2400" dirty="0">
                <a:latin typeface="Carlito"/>
                <a:cs typeface="Carlito"/>
              </a:rPr>
              <a:t>be</a:t>
            </a:r>
            <a:r>
              <a:rPr sz="2400" spc="-55" dirty="0">
                <a:latin typeface="Carlito"/>
                <a:cs typeface="Carlito"/>
              </a:rPr>
              <a:t> </a:t>
            </a:r>
            <a:r>
              <a:rPr sz="2400" spc="-10" dirty="0">
                <a:latin typeface="Carlito"/>
                <a:cs typeface="Carlito"/>
              </a:rPr>
              <a:t>taken</a:t>
            </a:r>
            <a:r>
              <a:rPr sz="2400" spc="-80" dirty="0">
                <a:latin typeface="Carlito"/>
                <a:cs typeface="Carlito"/>
              </a:rPr>
              <a:t> </a:t>
            </a:r>
            <a:r>
              <a:rPr sz="2400" dirty="0">
                <a:latin typeface="Carlito"/>
                <a:cs typeface="Carlito"/>
              </a:rPr>
              <a:t>up</a:t>
            </a:r>
            <a:r>
              <a:rPr sz="2400" spc="-65" dirty="0">
                <a:latin typeface="Carlito"/>
                <a:cs typeface="Carlito"/>
              </a:rPr>
              <a:t> </a:t>
            </a:r>
            <a:r>
              <a:rPr sz="2400" dirty="0">
                <a:latin typeface="Carlito"/>
                <a:cs typeface="Carlito"/>
              </a:rPr>
              <a:t>for</a:t>
            </a:r>
            <a:r>
              <a:rPr sz="2400" spc="-60" dirty="0">
                <a:latin typeface="Carlito"/>
                <a:cs typeface="Carlito"/>
              </a:rPr>
              <a:t> </a:t>
            </a:r>
            <a:r>
              <a:rPr sz="2400" spc="-30" dirty="0">
                <a:latin typeface="Carlito"/>
                <a:cs typeface="Carlito"/>
              </a:rPr>
              <a:t>hemi-</a:t>
            </a:r>
            <a:r>
              <a:rPr sz="2400" dirty="0">
                <a:latin typeface="Carlito"/>
                <a:cs typeface="Carlito"/>
              </a:rPr>
              <a:t>arthroplasty</a:t>
            </a:r>
            <a:r>
              <a:rPr sz="2400" spc="-80" dirty="0">
                <a:latin typeface="Carlito"/>
                <a:cs typeface="Carlito"/>
              </a:rPr>
              <a:t> </a:t>
            </a:r>
            <a:r>
              <a:rPr sz="2400" spc="-25" dirty="0">
                <a:latin typeface="Carlito"/>
                <a:cs typeface="Carlito"/>
              </a:rPr>
              <a:t>of </a:t>
            </a:r>
            <a:r>
              <a:rPr sz="2400" dirty="0">
                <a:latin typeface="Carlito"/>
                <a:cs typeface="Carlito"/>
              </a:rPr>
              <a:t>the</a:t>
            </a:r>
            <a:r>
              <a:rPr sz="2400" spc="-30" dirty="0">
                <a:latin typeface="Carlito"/>
                <a:cs typeface="Carlito"/>
              </a:rPr>
              <a:t> </a:t>
            </a:r>
            <a:r>
              <a:rPr sz="2400" dirty="0">
                <a:latin typeface="Carlito"/>
                <a:cs typeface="Carlito"/>
              </a:rPr>
              <a:t>hip</a:t>
            </a:r>
            <a:r>
              <a:rPr sz="2400" spc="-35" dirty="0">
                <a:latin typeface="Carlito"/>
                <a:cs typeface="Carlito"/>
              </a:rPr>
              <a:t> </a:t>
            </a:r>
            <a:r>
              <a:rPr sz="2400" spc="-20" dirty="0">
                <a:latin typeface="Carlito"/>
                <a:cs typeface="Carlito"/>
              </a:rPr>
              <a:t>joint</a:t>
            </a:r>
            <a:endParaRPr lang="en-IN" sz="2400" spc="-20" dirty="0">
              <a:latin typeface="Carlito"/>
              <a:cs typeface="Carlito"/>
            </a:endParaRPr>
          </a:p>
          <a:p>
            <a:pPr marL="355600" marR="140970" indent="-342900">
              <a:lnSpc>
                <a:spcPct val="100000"/>
              </a:lnSpc>
              <a:spcBef>
                <a:spcPts val="100"/>
              </a:spcBef>
              <a:buFont typeface="Arial"/>
              <a:buChar char="•"/>
              <a:tabLst>
                <a:tab pos="355600" algn="l"/>
              </a:tabLst>
            </a:pPr>
            <a:endParaRPr lang="en-IN" sz="800" spc="-20" dirty="0">
              <a:latin typeface="Carlito"/>
              <a:cs typeface="Carlito"/>
            </a:endParaRPr>
          </a:p>
          <a:p>
            <a:pPr marL="355600" marR="140970" indent="-342900">
              <a:spcBef>
                <a:spcPts val="100"/>
              </a:spcBef>
              <a:buFont typeface="Arial"/>
              <a:buChar char="•"/>
              <a:tabLst>
                <a:tab pos="355600" algn="l"/>
              </a:tabLst>
            </a:pPr>
            <a:r>
              <a:rPr lang="en-US" sz="2400" spc="-70" dirty="0">
                <a:solidFill>
                  <a:srgbClr val="C00000"/>
                </a:solidFill>
                <a:latin typeface="Carlito"/>
                <a:cs typeface="Carlito"/>
              </a:rPr>
              <a:t>Ten</a:t>
            </a:r>
            <a:r>
              <a:rPr lang="en-US" sz="2400" spc="-40" dirty="0">
                <a:solidFill>
                  <a:srgbClr val="C00000"/>
                </a:solidFill>
                <a:latin typeface="Carlito"/>
                <a:cs typeface="Carlito"/>
              </a:rPr>
              <a:t> </a:t>
            </a:r>
            <a:r>
              <a:rPr lang="en-US" sz="2400" dirty="0">
                <a:solidFill>
                  <a:srgbClr val="C00000"/>
                </a:solidFill>
                <a:latin typeface="Carlito"/>
                <a:cs typeface="Carlito"/>
              </a:rPr>
              <a:t>c</a:t>
            </a:r>
            <a:r>
              <a:rPr lang="en-US" sz="2400" spc="-55" dirty="0">
                <a:solidFill>
                  <a:srgbClr val="C00000"/>
                </a:solidFill>
                <a:latin typeface="Carlito"/>
                <a:cs typeface="Carlito"/>
              </a:rPr>
              <a:t> </a:t>
            </a:r>
            <a:r>
              <a:rPr lang="en-US" sz="2400" dirty="0">
                <a:solidFill>
                  <a:srgbClr val="C00000"/>
                </a:solidFill>
                <a:latin typeface="Carlito"/>
                <a:cs typeface="Carlito"/>
              </a:rPr>
              <a:t>and</a:t>
            </a:r>
            <a:r>
              <a:rPr lang="en-US" sz="2400" spc="-50" dirty="0">
                <a:solidFill>
                  <a:srgbClr val="C00000"/>
                </a:solidFill>
                <a:latin typeface="Carlito"/>
                <a:cs typeface="Carlito"/>
              </a:rPr>
              <a:t> </a:t>
            </a:r>
            <a:r>
              <a:rPr lang="en-US" sz="2400" dirty="0">
                <a:solidFill>
                  <a:srgbClr val="C00000"/>
                </a:solidFill>
                <a:latin typeface="Carlito"/>
                <a:cs typeface="Carlito"/>
              </a:rPr>
              <a:t>E</a:t>
            </a:r>
            <a:r>
              <a:rPr lang="en-US" sz="2400" spc="-50" dirty="0">
                <a:solidFill>
                  <a:srgbClr val="C00000"/>
                </a:solidFill>
                <a:latin typeface="Carlito"/>
                <a:cs typeface="Carlito"/>
              </a:rPr>
              <a:t> </a:t>
            </a:r>
            <a:r>
              <a:rPr lang="en-US" sz="2400" dirty="0">
                <a:solidFill>
                  <a:srgbClr val="C00000"/>
                </a:solidFill>
                <a:latin typeface="Carlito"/>
                <a:cs typeface="Carlito"/>
              </a:rPr>
              <a:t>antigen</a:t>
            </a:r>
            <a:r>
              <a:rPr lang="en-US" sz="2400" spc="-50" dirty="0">
                <a:solidFill>
                  <a:srgbClr val="C00000"/>
                </a:solidFill>
                <a:latin typeface="Carlito"/>
                <a:cs typeface="Carlito"/>
              </a:rPr>
              <a:t> </a:t>
            </a:r>
            <a:r>
              <a:rPr lang="en-US" sz="2400" spc="-10" dirty="0">
                <a:solidFill>
                  <a:srgbClr val="C00000"/>
                </a:solidFill>
                <a:latin typeface="Carlito"/>
                <a:cs typeface="Carlito"/>
              </a:rPr>
              <a:t>negative,</a:t>
            </a:r>
            <a:r>
              <a:rPr lang="en-US" sz="2400" spc="-50" dirty="0">
                <a:solidFill>
                  <a:srgbClr val="C00000"/>
                </a:solidFill>
                <a:latin typeface="Carlito"/>
                <a:cs typeface="Carlito"/>
              </a:rPr>
              <a:t> </a:t>
            </a:r>
            <a:r>
              <a:rPr lang="en-US" sz="2400" spc="-20" dirty="0">
                <a:solidFill>
                  <a:srgbClr val="C00000"/>
                </a:solidFill>
                <a:latin typeface="Carlito"/>
                <a:cs typeface="Carlito"/>
              </a:rPr>
              <a:t>anti-</a:t>
            </a:r>
            <a:r>
              <a:rPr lang="en-US" sz="2400" dirty="0">
                <a:solidFill>
                  <a:srgbClr val="C00000"/>
                </a:solidFill>
                <a:latin typeface="Carlito"/>
                <a:cs typeface="Carlito"/>
              </a:rPr>
              <a:t>human</a:t>
            </a:r>
            <a:r>
              <a:rPr lang="en-US" sz="2400" spc="-60" dirty="0">
                <a:solidFill>
                  <a:srgbClr val="C00000"/>
                </a:solidFill>
                <a:latin typeface="Carlito"/>
                <a:cs typeface="Carlito"/>
              </a:rPr>
              <a:t> </a:t>
            </a:r>
            <a:r>
              <a:rPr lang="en-US" sz="2400" dirty="0">
                <a:solidFill>
                  <a:srgbClr val="C00000"/>
                </a:solidFill>
                <a:latin typeface="Carlito"/>
                <a:cs typeface="Carlito"/>
              </a:rPr>
              <a:t>globulin</a:t>
            </a:r>
            <a:r>
              <a:rPr lang="en-US" sz="2400" spc="-55" dirty="0">
                <a:solidFill>
                  <a:srgbClr val="C00000"/>
                </a:solidFill>
                <a:latin typeface="Carlito"/>
                <a:cs typeface="Carlito"/>
              </a:rPr>
              <a:t> </a:t>
            </a:r>
            <a:r>
              <a:rPr lang="en-US" sz="2400" dirty="0">
                <a:solidFill>
                  <a:srgbClr val="C00000"/>
                </a:solidFill>
                <a:latin typeface="Carlito"/>
                <a:cs typeface="Carlito"/>
              </a:rPr>
              <a:t>(AHG)</a:t>
            </a:r>
            <a:r>
              <a:rPr lang="en-US" sz="2400" spc="-70" dirty="0">
                <a:solidFill>
                  <a:srgbClr val="C00000"/>
                </a:solidFill>
                <a:latin typeface="Carlito"/>
                <a:cs typeface="Carlito"/>
              </a:rPr>
              <a:t> </a:t>
            </a:r>
            <a:r>
              <a:rPr lang="en-US" sz="2400" spc="-10" dirty="0">
                <a:solidFill>
                  <a:srgbClr val="C00000"/>
                </a:solidFill>
                <a:latin typeface="Carlito"/>
                <a:cs typeface="Carlito"/>
              </a:rPr>
              <a:t>crossmatch 	</a:t>
            </a:r>
            <a:r>
              <a:rPr lang="en-US" sz="2400" dirty="0">
                <a:solidFill>
                  <a:srgbClr val="C00000"/>
                </a:solidFill>
                <a:latin typeface="Carlito"/>
                <a:cs typeface="Carlito"/>
              </a:rPr>
              <a:t>compatible</a:t>
            </a:r>
            <a:r>
              <a:rPr lang="en-US" sz="2400" spc="-75" dirty="0">
                <a:solidFill>
                  <a:srgbClr val="C00000"/>
                </a:solidFill>
                <a:latin typeface="Carlito"/>
                <a:cs typeface="Carlito"/>
              </a:rPr>
              <a:t> </a:t>
            </a:r>
            <a:r>
              <a:rPr lang="en-US" sz="2400" dirty="0">
                <a:solidFill>
                  <a:srgbClr val="C00000"/>
                </a:solidFill>
                <a:latin typeface="Carlito"/>
                <a:cs typeface="Carlito"/>
              </a:rPr>
              <a:t>RBC</a:t>
            </a:r>
            <a:r>
              <a:rPr lang="en-US" sz="2400" spc="-75" dirty="0">
                <a:solidFill>
                  <a:srgbClr val="C00000"/>
                </a:solidFill>
                <a:latin typeface="Carlito"/>
                <a:cs typeface="Carlito"/>
              </a:rPr>
              <a:t> </a:t>
            </a:r>
            <a:r>
              <a:rPr lang="en-US" sz="2400" dirty="0">
                <a:solidFill>
                  <a:srgbClr val="C00000"/>
                </a:solidFill>
                <a:latin typeface="Carlito"/>
                <a:cs typeface="Carlito"/>
              </a:rPr>
              <a:t>units (A Pos/Neg or O Pos/Neg)</a:t>
            </a:r>
            <a:r>
              <a:rPr lang="en-US" sz="2400" spc="-75" dirty="0">
                <a:solidFill>
                  <a:srgbClr val="C00000"/>
                </a:solidFill>
                <a:latin typeface="Carlito"/>
                <a:cs typeface="Carlito"/>
              </a:rPr>
              <a:t> </a:t>
            </a:r>
            <a:r>
              <a:rPr lang="en-US" sz="2400" dirty="0">
                <a:solidFill>
                  <a:srgbClr val="C00000"/>
                </a:solidFill>
                <a:latin typeface="Carlito"/>
                <a:cs typeface="Carlito"/>
              </a:rPr>
              <a:t>were</a:t>
            </a:r>
            <a:r>
              <a:rPr lang="en-US" sz="2400" spc="-50" dirty="0">
                <a:solidFill>
                  <a:srgbClr val="C00000"/>
                </a:solidFill>
                <a:latin typeface="Carlito"/>
                <a:cs typeface="Carlito"/>
              </a:rPr>
              <a:t> </a:t>
            </a:r>
            <a:r>
              <a:rPr lang="en-US" sz="2400" spc="-10" dirty="0">
                <a:solidFill>
                  <a:srgbClr val="C00000"/>
                </a:solidFill>
                <a:latin typeface="Carlito"/>
                <a:cs typeface="Carlito"/>
              </a:rPr>
              <a:t>identified</a:t>
            </a:r>
            <a:r>
              <a:rPr lang="en-US" sz="2400" spc="-60" dirty="0">
                <a:solidFill>
                  <a:srgbClr val="C00000"/>
                </a:solidFill>
                <a:latin typeface="Carlito"/>
                <a:cs typeface="Carlito"/>
              </a:rPr>
              <a:t> </a:t>
            </a:r>
            <a:r>
              <a:rPr lang="en-US" sz="2400" dirty="0">
                <a:solidFill>
                  <a:srgbClr val="C00000"/>
                </a:solidFill>
                <a:latin typeface="Carlito"/>
                <a:cs typeface="Carlito"/>
              </a:rPr>
              <a:t>from</a:t>
            </a:r>
            <a:r>
              <a:rPr lang="en-US" sz="2400" spc="-55" dirty="0">
                <a:solidFill>
                  <a:srgbClr val="C00000"/>
                </a:solidFill>
                <a:latin typeface="Carlito"/>
                <a:cs typeface="Carlito"/>
              </a:rPr>
              <a:t> </a:t>
            </a:r>
            <a:r>
              <a:rPr lang="en-US" sz="2400" dirty="0">
                <a:solidFill>
                  <a:srgbClr val="C00000"/>
                </a:solidFill>
                <a:latin typeface="Carlito"/>
                <a:cs typeface="Carlito"/>
              </a:rPr>
              <a:t>the</a:t>
            </a:r>
            <a:r>
              <a:rPr lang="en-US" sz="2400" spc="-50" dirty="0">
                <a:solidFill>
                  <a:srgbClr val="C00000"/>
                </a:solidFill>
                <a:latin typeface="Carlito"/>
                <a:cs typeface="Carlito"/>
              </a:rPr>
              <a:t> </a:t>
            </a:r>
            <a:r>
              <a:rPr lang="en-US" sz="2400" spc="-10" dirty="0">
                <a:solidFill>
                  <a:srgbClr val="C00000"/>
                </a:solidFill>
                <a:latin typeface="Carlito"/>
                <a:cs typeface="Carlito"/>
              </a:rPr>
              <a:t>inventory</a:t>
            </a:r>
            <a:r>
              <a:rPr lang="en-US" sz="2400" spc="-65" dirty="0">
                <a:solidFill>
                  <a:srgbClr val="C00000"/>
                </a:solidFill>
                <a:latin typeface="Carlito"/>
                <a:cs typeface="Carlito"/>
              </a:rPr>
              <a:t> </a:t>
            </a:r>
            <a:r>
              <a:rPr lang="en-US" sz="2400" dirty="0">
                <a:solidFill>
                  <a:srgbClr val="C00000"/>
                </a:solidFill>
                <a:latin typeface="Carlito"/>
                <a:cs typeface="Carlito"/>
              </a:rPr>
              <a:t>for</a:t>
            </a:r>
            <a:r>
              <a:rPr lang="en-US" sz="2400" spc="-50" dirty="0">
                <a:solidFill>
                  <a:srgbClr val="C00000"/>
                </a:solidFill>
                <a:latin typeface="Carlito"/>
                <a:cs typeface="Carlito"/>
              </a:rPr>
              <a:t> </a:t>
            </a:r>
            <a:r>
              <a:rPr lang="en-US" sz="2400" spc="-10" dirty="0">
                <a:solidFill>
                  <a:srgbClr val="C00000"/>
                </a:solidFill>
                <a:latin typeface="Carlito"/>
                <a:cs typeface="Carlito"/>
              </a:rPr>
              <a:t>planned </a:t>
            </a:r>
            <a:r>
              <a:rPr lang="en-US" sz="2400" dirty="0">
                <a:solidFill>
                  <a:srgbClr val="C00000"/>
                </a:solidFill>
                <a:latin typeface="Carlito"/>
                <a:cs typeface="Carlito"/>
              </a:rPr>
              <a:t>RBC</a:t>
            </a:r>
            <a:r>
              <a:rPr lang="en-US" sz="2400" spc="-25" dirty="0">
                <a:solidFill>
                  <a:srgbClr val="C00000"/>
                </a:solidFill>
                <a:latin typeface="Carlito"/>
                <a:cs typeface="Carlito"/>
              </a:rPr>
              <a:t> </a:t>
            </a:r>
            <a:r>
              <a:rPr lang="en-US" sz="2400" spc="-10" dirty="0">
                <a:solidFill>
                  <a:srgbClr val="C00000"/>
                </a:solidFill>
                <a:latin typeface="Carlito"/>
                <a:cs typeface="Carlito"/>
              </a:rPr>
              <a:t>exchange</a:t>
            </a:r>
            <a:endParaRPr lang="en-US" sz="2400" dirty="0">
              <a:solidFill>
                <a:srgbClr val="C00000"/>
              </a:solidFill>
              <a:latin typeface="Carlito"/>
              <a:cs typeface="Carlito"/>
            </a:endParaRPr>
          </a:p>
          <a:p>
            <a:pPr marL="355600" marR="140970" indent="-342900">
              <a:lnSpc>
                <a:spcPct val="100000"/>
              </a:lnSpc>
              <a:spcBef>
                <a:spcPts val="100"/>
              </a:spcBef>
              <a:buFont typeface="Arial"/>
              <a:buChar char="•"/>
              <a:tabLst>
                <a:tab pos="355600" algn="l"/>
              </a:tabLst>
            </a:pPr>
            <a:endParaRPr sz="800" dirty="0">
              <a:latin typeface="Carlito"/>
              <a:cs typeface="Carlito"/>
            </a:endParaRPr>
          </a:p>
          <a:p>
            <a:pPr marL="355600" marR="85090" indent="-342900">
              <a:lnSpc>
                <a:spcPct val="100000"/>
              </a:lnSpc>
              <a:spcBef>
                <a:spcPts val="580"/>
              </a:spcBef>
              <a:buFont typeface="Arial"/>
              <a:buChar char="•"/>
              <a:tabLst>
                <a:tab pos="355600" algn="l"/>
              </a:tabLst>
            </a:pPr>
            <a:r>
              <a:rPr sz="2400" dirty="0">
                <a:latin typeface="Carlito"/>
                <a:cs typeface="Carlito"/>
              </a:rPr>
              <a:t>Hemodialysis</a:t>
            </a:r>
            <a:r>
              <a:rPr sz="2400" spc="-65" dirty="0">
                <a:latin typeface="Carlito"/>
                <a:cs typeface="Carlito"/>
              </a:rPr>
              <a:t> </a:t>
            </a:r>
            <a:r>
              <a:rPr sz="2400" dirty="0">
                <a:latin typeface="Carlito"/>
                <a:cs typeface="Carlito"/>
              </a:rPr>
              <a:t>type</a:t>
            </a:r>
            <a:r>
              <a:rPr sz="2400" spc="-55" dirty="0">
                <a:latin typeface="Carlito"/>
                <a:cs typeface="Carlito"/>
              </a:rPr>
              <a:t> </a:t>
            </a:r>
            <a:r>
              <a:rPr sz="2400" dirty="0">
                <a:latin typeface="Carlito"/>
                <a:cs typeface="Carlito"/>
              </a:rPr>
              <a:t>double</a:t>
            </a:r>
            <a:r>
              <a:rPr sz="2400" spc="-35" dirty="0">
                <a:latin typeface="Carlito"/>
                <a:cs typeface="Carlito"/>
              </a:rPr>
              <a:t> </a:t>
            </a:r>
            <a:r>
              <a:rPr sz="2400" dirty="0">
                <a:latin typeface="Carlito"/>
                <a:cs typeface="Carlito"/>
              </a:rPr>
              <a:t>lumen</a:t>
            </a:r>
            <a:r>
              <a:rPr sz="2400" spc="-55" dirty="0">
                <a:latin typeface="Carlito"/>
                <a:cs typeface="Carlito"/>
              </a:rPr>
              <a:t> </a:t>
            </a:r>
            <a:r>
              <a:rPr sz="2400" dirty="0">
                <a:latin typeface="Carlito"/>
                <a:cs typeface="Carlito"/>
              </a:rPr>
              <a:t>16F</a:t>
            </a:r>
            <a:r>
              <a:rPr sz="2400" spc="-55" dirty="0">
                <a:latin typeface="Carlito"/>
                <a:cs typeface="Carlito"/>
              </a:rPr>
              <a:t> </a:t>
            </a:r>
            <a:r>
              <a:rPr sz="2400" dirty="0">
                <a:latin typeface="Carlito"/>
                <a:cs typeface="Carlito"/>
              </a:rPr>
              <a:t>catheter</a:t>
            </a:r>
            <a:r>
              <a:rPr sz="2400" spc="-65" dirty="0">
                <a:latin typeface="Carlito"/>
                <a:cs typeface="Carlito"/>
              </a:rPr>
              <a:t> </a:t>
            </a:r>
            <a:r>
              <a:rPr sz="2400" dirty="0">
                <a:latin typeface="Carlito"/>
                <a:cs typeface="Carlito"/>
              </a:rPr>
              <a:t>was</a:t>
            </a:r>
            <a:r>
              <a:rPr sz="2400" spc="-50" dirty="0">
                <a:latin typeface="Carlito"/>
                <a:cs typeface="Carlito"/>
              </a:rPr>
              <a:t> </a:t>
            </a:r>
            <a:r>
              <a:rPr sz="2400" dirty="0">
                <a:latin typeface="Carlito"/>
                <a:cs typeface="Carlito"/>
              </a:rPr>
              <a:t>inserted</a:t>
            </a:r>
            <a:r>
              <a:rPr sz="2400" spc="-45" dirty="0">
                <a:latin typeface="Carlito"/>
                <a:cs typeface="Carlito"/>
              </a:rPr>
              <a:t> </a:t>
            </a:r>
            <a:r>
              <a:rPr sz="2400" spc="-25" dirty="0">
                <a:latin typeface="Carlito"/>
                <a:cs typeface="Carlito"/>
              </a:rPr>
              <a:t>in </a:t>
            </a:r>
            <a:r>
              <a:rPr sz="2400" dirty="0">
                <a:latin typeface="Carlito"/>
                <a:cs typeface="Carlito"/>
              </a:rPr>
              <a:t>left</a:t>
            </a:r>
            <a:r>
              <a:rPr sz="2400" spc="-55" dirty="0">
                <a:latin typeface="Carlito"/>
                <a:cs typeface="Carlito"/>
              </a:rPr>
              <a:t> </a:t>
            </a:r>
            <a:r>
              <a:rPr sz="2400" spc="-10" dirty="0">
                <a:latin typeface="Carlito"/>
                <a:cs typeface="Carlito"/>
              </a:rPr>
              <a:t>femoral</a:t>
            </a:r>
            <a:r>
              <a:rPr sz="2400" spc="-55" dirty="0">
                <a:latin typeface="Carlito"/>
                <a:cs typeface="Carlito"/>
              </a:rPr>
              <a:t> </a:t>
            </a:r>
            <a:r>
              <a:rPr sz="2400" dirty="0">
                <a:latin typeface="Carlito"/>
                <a:cs typeface="Carlito"/>
              </a:rPr>
              <a:t>vein</a:t>
            </a:r>
            <a:r>
              <a:rPr sz="2400" spc="-40" dirty="0">
                <a:latin typeface="Carlito"/>
                <a:cs typeface="Carlito"/>
              </a:rPr>
              <a:t> </a:t>
            </a:r>
            <a:r>
              <a:rPr sz="2400" dirty="0">
                <a:latin typeface="Carlito"/>
                <a:cs typeface="Carlito"/>
              </a:rPr>
              <a:t>for</a:t>
            </a:r>
            <a:r>
              <a:rPr sz="2400" spc="-50" dirty="0">
                <a:latin typeface="Carlito"/>
                <a:cs typeface="Carlito"/>
              </a:rPr>
              <a:t> </a:t>
            </a:r>
            <a:r>
              <a:rPr sz="2400" spc="-10" dirty="0">
                <a:latin typeface="Carlito"/>
                <a:cs typeface="Carlito"/>
              </a:rPr>
              <a:t>unhindered</a:t>
            </a:r>
            <a:r>
              <a:rPr sz="2400" spc="-35" dirty="0">
                <a:latin typeface="Carlito"/>
                <a:cs typeface="Carlito"/>
              </a:rPr>
              <a:t> </a:t>
            </a:r>
            <a:r>
              <a:rPr sz="2400" dirty="0">
                <a:latin typeface="Carlito"/>
                <a:cs typeface="Carlito"/>
              </a:rPr>
              <a:t>blood</a:t>
            </a:r>
            <a:r>
              <a:rPr sz="2400" spc="-50" dirty="0">
                <a:latin typeface="Carlito"/>
                <a:cs typeface="Carlito"/>
              </a:rPr>
              <a:t> </a:t>
            </a:r>
            <a:r>
              <a:rPr sz="2400" dirty="0">
                <a:latin typeface="Carlito"/>
                <a:cs typeface="Carlito"/>
              </a:rPr>
              <a:t>flow</a:t>
            </a:r>
            <a:r>
              <a:rPr sz="2400" spc="-50" dirty="0">
                <a:latin typeface="Carlito"/>
                <a:cs typeface="Carlito"/>
              </a:rPr>
              <a:t> </a:t>
            </a:r>
            <a:r>
              <a:rPr sz="2400" dirty="0">
                <a:latin typeface="Carlito"/>
                <a:cs typeface="Carlito"/>
              </a:rPr>
              <a:t>during</a:t>
            </a:r>
            <a:r>
              <a:rPr sz="2400" spc="-45" dirty="0">
                <a:latin typeface="Carlito"/>
                <a:cs typeface="Carlito"/>
              </a:rPr>
              <a:t> </a:t>
            </a:r>
            <a:r>
              <a:rPr sz="2400" spc="-25" dirty="0">
                <a:latin typeface="Carlito"/>
                <a:cs typeface="Carlito"/>
              </a:rPr>
              <a:t>the </a:t>
            </a:r>
            <a:r>
              <a:rPr sz="2400" dirty="0">
                <a:latin typeface="Carlito"/>
                <a:cs typeface="Carlito"/>
              </a:rPr>
              <a:t>apheresis</a:t>
            </a:r>
            <a:r>
              <a:rPr sz="2400" spc="-90" dirty="0">
                <a:latin typeface="Carlito"/>
                <a:cs typeface="Carlito"/>
              </a:rPr>
              <a:t> </a:t>
            </a:r>
            <a:r>
              <a:rPr sz="2400" spc="-10" dirty="0">
                <a:latin typeface="Carlito"/>
                <a:cs typeface="Carlito"/>
              </a:rPr>
              <a:t>procedure</a:t>
            </a:r>
            <a:endParaRPr lang="en-IN" sz="2400" spc="-10" dirty="0">
              <a:latin typeface="Carlito"/>
              <a:cs typeface="Carlito"/>
            </a:endParaRPr>
          </a:p>
          <a:p>
            <a:pPr marL="355600" marR="85090" indent="-342900">
              <a:lnSpc>
                <a:spcPct val="100000"/>
              </a:lnSpc>
              <a:spcBef>
                <a:spcPts val="580"/>
              </a:spcBef>
              <a:buFont typeface="Arial"/>
              <a:buChar char="•"/>
              <a:tabLst>
                <a:tab pos="355600" algn="l"/>
              </a:tabLst>
            </a:pPr>
            <a:endParaRPr sz="800" dirty="0">
              <a:latin typeface="Carlito"/>
              <a:cs typeface="Carlito"/>
            </a:endParaRPr>
          </a:p>
          <a:p>
            <a:pPr marL="355600" marR="5080" indent="-342900">
              <a:lnSpc>
                <a:spcPct val="100000"/>
              </a:lnSpc>
              <a:spcBef>
                <a:spcPts val="575"/>
              </a:spcBef>
              <a:buFont typeface="Arial"/>
              <a:buChar char="•"/>
              <a:tabLst>
                <a:tab pos="355600" algn="l"/>
              </a:tabLst>
            </a:pPr>
            <a:r>
              <a:rPr sz="2400" dirty="0">
                <a:solidFill>
                  <a:srgbClr val="C00000"/>
                </a:solidFill>
                <a:latin typeface="Carlito"/>
                <a:cs typeface="Carlito"/>
              </a:rPr>
              <a:t>RBC</a:t>
            </a:r>
            <a:r>
              <a:rPr sz="2400" spc="-70" dirty="0">
                <a:solidFill>
                  <a:srgbClr val="C00000"/>
                </a:solidFill>
                <a:latin typeface="Carlito"/>
                <a:cs typeface="Carlito"/>
              </a:rPr>
              <a:t> </a:t>
            </a:r>
            <a:r>
              <a:rPr sz="2400" spc="-10" dirty="0">
                <a:solidFill>
                  <a:srgbClr val="C00000"/>
                </a:solidFill>
                <a:latin typeface="Carlito"/>
                <a:cs typeface="Carlito"/>
              </a:rPr>
              <a:t>exchange</a:t>
            </a:r>
            <a:r>
              <a:rPr sz="2400" spc="-65" dirty="0">
                <a:solidFill>
                  <a:srgbClr val="C00000"/>
                </a:solidFill>
                <a:latin typeface="Carlito"/>
                <a:cs typeface="Carlito"/>
              </a:rPr>
              <a:t> </a:t>
            </a:r>
            <a:r>
              <a:rPr sz="2400" dirty="0">
                <a:solidFill>
                  <a:srgbClr val="C00000"/>
                </a:solidFill>
                <a:latin typeface="Carlito"/>
                <a:cs typeface="Carlito"/>
              </a:rPr>
              <a:t>was</a:t>
            </a:r>
            <a:r>
              <a:rPr sz="2400" spc="-50" dirty="0">
                <a:solidFill>
                  <a:srgbClr val="C00000"/>
                </a:solidFill>
                <a:latin typeface="Carlito"/>
                <a:cs typeface="Carlito"/>
              </a:rPr>
              <a:t> </a:t>
            </a:r>
            <a:r>
              <a:rPr sz="2400" dirty="0">
                <a:solidFill>
                  <a:srgbClr val="C00000"/>
                </a:solidFill>
                <a:latin typeface="Carlito"/>
                <a:cs typeface="Carlito"/>
              </a:rPr>
              <a:t>performed</a:t>
            </a:r>
            <a:r>
              <a:rPr sz="2400" spc="-55" dirty="0">
                <a:solidFill>
                  <a:srgbClr val="C00000"/>
                </a:solidFill>
                <a:latin typeface="Carlito"/>
                <a:cs typeface="Carlito"/>
              </a:rPr>
              <a:t> </a:t>
            </a:r>
            <a:r>
              <a:rPr sz="2400" dirty="0">
                <a:solidFill>
                  <a:srgbClr val="C00000"/>
                </a:solidFill>
                <a:latin typeface="Carlito"/>
                <a:cs typeface="Carlito"/>
              </a:rPr>
              <a:t>on</a:t>
            </a:r>
            <a:r>
              <a:rPr sz="2400" spc="-55" dirty="0">
                <a:solidFill>
                  <a:srgbClr val="C00000"/>
                </a:solidFill>
                <a:latin typeface="Carlito"/>
                <a:cs typeface="Carlito"/>
              </a:rPr>
              <a:t> </a:t>
            </a:r>
            <a:r>
              <a:rPr sz="2400" dirty="0">
                <a:solidFill>
                  <a:srgbClr val="C00000"/>
                </a:solidFill>
                <a:latin typeface="Carlito"/>
                <a:cs typeface="Carlito"/>
              </a:rPr>
              <a:t>apheresis</a:t>
            </a:r>
            <a:r>
              <a:rPr sz="2400" spc="-50" dirty="0">
                <a:solidFill>
                  <a:srgbClr val="C00000"/>
                </a:solidFill>
                <a:latin typeface="Carlito"/>
                <a:cs typeface="Carlito"/>
              </a:rPr>
              <a:t> </a:t>
            </a:r>
            <a:r>
              <a:rPr sz="2400" dirty="0">
                <a:solidFill>
                  <a:srgbClr val="C00000"/>
                </a:solidFill>
                <a:latin typeface="Carlito"/>
                <a:cs typeface="Carlito"/>
              </a:rPr>
              <a:t>machine</a:t>
            </a:r>
            <a:r>
              <a:rPr sz="2400" spc="-55" dirty="0">
                <a:solidFill>
                  <a:srgbClr val="C00000"/>
                </a:solidFill>
                <a:latin typeface="Carlito"/>
                <a:cs typeface="Carlito"/>
              </a:rPr>
              <a:t> </a:t>
            </a:r>
            <a:r>
              <a:rPr sz="2400" spc="-25" dirty="0">
                <a:solidFill>
                  <a:srgbClr val="C00000"/>
                </a:solidFill>
                <a:latin typeface="Carlito"/>
                <a:cs typeface="Carlito"/>
              </a:rPr>
              <a:t>(Com.Tec, </a:t>
            </a:r>
            <a:r>
              <a:rPr sz="2400" dirty="0">
                <a:solidFill>
                  <a:srgbClr val="C00000"/>
                </a:solidFill>
                <a:latin typeface="Carlito"/>
                <a:cs typeface="Carlito"/>
              </a:rPr>
              <a:t>Fresenius</a:t>
            </a:r>
            <a:r>
              <a:rPr sz="2400" spc="-65" dirty="0">
                <a:solidFill>
                  <a:srgbClr val="C00000"/>
                </a:solidFill>
                <a:latin typeface="Carlito"/>
                <a:cs typeface="Carlito"/>
              </a:rPr>
              <a:t> </a:t>
            </a:r>
            <a:r>
              <a:rPr sz="2400" dirty="0">
                <a:solidFill>
                  <a:srgbClr val="C00000"/>
                </a:solidFill>
                <a:latin typeface="Carlito"/>
                <a:cs typeface="Carlito"/>
              </a:rPr>
              <a:t>Kabi,</a:t>
            </a:r>
            <a:r>
              <a:rPr sz="2400" spc="-60" dirty="0">
                <a:solidFill>
                  <a:srgbClr val="C00000"/>
                </a:solidFill>
                <a:latin typeface="Carlito"/>
                <a:cs typeface="Carlito"/>
              </a:rPr>
              <a:t> </a:t>
            </a:r>
            <a:r>
              <a:rPr sz="2400" dirty="0">
                <a:solidFill>
                  <a:srgbClr val="C00000"/>
                </a:solidFill>
                <a:latin typeface="Carlito"/>
                <a:cs typeface="Carlito"/>
              </a:rPr>
              <a:t>Germany)</a:t>
            </a:r>
            <a:r>
              <a:rPr sz="2400" spc="-70" dirty="0">
                <a:solidFill>
                  <a:srgbClr val="C00000"/>
                </a:solidFill>
                <a:latin typeface="Carlito"/>
                <a:cs typeface="Carlito"/>
              </a:rPr>
              <a:t> </a:t>
            </a:r>
            <a:r>
              <a:rPr sz="2400" dirty="0">
                <a:solidFill>
                  <a:srgbClr val="C00000"/>
                </a:solidFill>
                <a:latin typeface="Carlito"/>
                <a:cs typeface="Carlito"/>
              </a:rPr>
              <a:t>using</a:t>
            </a:r>
            <a:r>
              <a:rPr sz="2400" spc="-60" dirty="0">
                <a:solidFill>
                  <a:srgbClr val="C00000"/>
                </a:solidFill>
                <a:latin typeface="Carlito"/>
                <a:cs typeface="Carlito"/>
              </a:rPr>
              <a:t> </a:t>
            </a:r>
            <a:r>
              <a:rPr sz="2400" dirty="0">
                <a:solidFill>
                  <a:srgbClr val="C00000"/>
                </a:solidFill>
                <a:latin typeface="Carlito"/>
                <a:cs typeface="Carlito"/>
              </a:rPr>
              <a:t>the</a:t>
            </a:r>
            <a:r>
              <a:rPr sz="2400" spc="-50" dirty="0">
                <a:solidFill>
                  <a:srgbClr val="C00000"/>
                </a:solidFill>
                <a:latin typeface="Carlito"/>
                <a:cs typeface="Carlito"/>
              </a:rPr>
              <a:t> </a:t>
            </a:r>
            <a:r>
              <a:rPr sz="2400" dirty="0">
                <a:solidFill>
                  <a:srgbClr val="C00000"/>
                </a:solidFill>
                <a:latin typeface="Carlito"/>
                <a:cs typeface="Carlito"/>
              </a:rPr>
              <a:t>PL1</a:t>
            </a:r>
            <a:r>
              <a:rPr sz="2400" spc="-60" dirty="0">
                <a:solidFill>
                  <a:srgbClr val="C00000"/>
                </a:solidFill>
                <a:latin typeface="Carlito"/>
                <a:cs typeface="Carlito"/>
              </a:rPr>
              <a:t> </a:t>
            </a:r>
            <a:r>
              <a:rPr sz="2400" dirty="0">
                <a:solidFill>
                  <a:srgbClr val="C00000"/>
                </a:solidFill>
                <a:latin typeface="Carlito"/>
                <a:cs typeface="Carlito"/>
              </a:rPr>
              <a:t>kit</a:t>
            </a:r>
            <a:r>
              <a:rPr sz="2400" spc="-70" dirty="0">
                <a:solidFill>
                  <a:srgbClr val="C00000"/>
                </a:solidFill>
                <a:latin typeface="Carlito"/>
                <a:cs typeface="Carlito"/>
              </a:rPr>
              <a:t> </a:t>
            </a:r>
            <a:r>
              <a:rPr sz="2400" dirty="0">
                <a:solidFill>
                  <a:srgbClr val="C00000"/>
                </a:solidFill>
                <a:latin typeface="Carlito"/>
                <a:cs typeface="Carlito"/>
              </a:rPr>
              <a:t>(Fresenius</a:t>
            </a:r>
            <a:r>
              <a:rPr sz="2400" spc="-70" dirty="0">
                <a:solidFill>
                  <a:srgbClr val="C00000"/>
                </a:solidFill>
                <a:latin typeface="Carlito"/>
                <a:cs typeface="Carlito"/>
              </a:rPr>
              <a:t> </a:t>
            </a:r>
            <a:r>
              <a:rPr sz="2400" spc="-10" dirty="0">
                <a:solidFill>
                  <a:srgbClr val="C00000"/>
                </a:solidFill>
                <a:latin typeface="Carlito"/>
                <a:cs typeface="Carlito"/>
              </a:rPr>
              <a:t>Kabi, Germany)</a:t>
            </a:r>
            <a:endParaRPr sz="2400" dirty="0">
              <a:solidFill>
                <a:srgbClr val="C00000"/>
              </a:solidFill>
              <a:latin typeface="Carlito"/>
              <a:cs typeface="Carlito"/>
            </a:endParaRPr>
          </a:p>
        </p:txBody>
      </p:sp>
      <p:sp>
        <p:nvSpPr>
          <p:cNvPr id="4" name="TextBox 3">
            <a:extLst>
              <a:ext uri="{FF2B5EF4-FFF2-40B4-BE49-F238E27FC236}">
                <a16:creationId xmlns:a16="http://schemas.microsoft.com/office/drawing/2014/main" id="{8A3EE306-8F57-3C4E-4A9C-FB9B4DCF48E0}"/>
              </a:ext>
            </a:extLst>
          </p:cNvPr>
          <p:cNvSpPr txBox="1"/>
          <p:nvPr/>
        </p:nvSpPr>
        <p:spPr>
          <a:xfrm>
            <a:off x="0" y="318"/>
            <a:ext cx="1981200" cy="338554"/>
          </a:xfrm>
          <a:prstGeom prst="rect">
            <a:avLst/>
          </a:prstGeom>
          <a:noFill/>
        </p:spPr>
        <p:txBody>
          <a:bodyPr wrap="square" rtlCol="0">
            <a:spAutoFit/>
          </a:bodyPr>
          <a:lstStyle/>
          <a:p>
            <a:r>
              <a:rPr lang="en-IN" sz="1600" dirty="0"/>
              <a:t>Management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7903" y="1239520"/>
            <a:ext cx="4735068" cy="6857997"/>
          </a:xfrm>
          <a:prstGeom prst="rect">
            <a:avLst/>
          </a:prstGeom>
        </p:spPr>
      </p:pic>
      <p:sp>
        <p:nvSpPr>
          <p:cNvPr id="3" name="object 2">
            <a:extLst>
              <a:ext uri="{FF2B5EF4-FFF2-40B4-BE49-F238E27FC236}">
                <a16:creationId xmlns:a16="http://schemas.microsoft.com/office/drawing/2014/main" id="{5931E5B4-6A96-D10C-8865-629832BDB0F6}"/>
              </a:ext>
            </a:extLst>
          </p:cNvPr>
          <p:cNvSpPr txBox="1"/>
          <p:nvPr/>
        </p:nvSpPr>
        <p:spPr>
          <a:xfrm>
            <a:off x="5293361" y="1667509"/>
            <a:ext cx="3575506" cy="4814138"/>
          </a:xfrm>
          <a:prstGeom prst="rect">
            <a:avLst/>
          </a:prstGeom>
        </p:spPr>
        <p:txBody>
          <a:bodyPr vert="horz" wrap="square" lIns="0" tIns="12700" rIns="0" bIns="0" rtlCol="0">
            <a:spAutoFit/>
          </a:bodyPr>
          <a:lstStyle/>
          <a:p>
            <a:pPr marL="12700" marR="154940">
              <a:lnSpc>
                <a:spcPct val="100000"/>
              </a:lnSpc>
              <a:spcBef>
                <a:spcPts val="100"/>
              </a:spcBef>
              <a:tabLst>
                <a:tab pos="355600" algn="l"/>
              </a:tabLst>
            </a:pPr>
            <a:r>
              <a:rPr sz="2400" dirty="0">
                <a:latin typeface="Carlito"/>
                <a:cs typeface="Carlito"/>
              </a:rPr>
              <a:t>The</a:t>
            </a:r>
            <a:r>
              <a:rPr sz="2400" spc="-55" dirty="0">
                <a:latin typeface="Carlito"/>
                <a:cs typeface="Carlito"/>
              </a:rPr>
              <a:t> </a:t>
            </a:r>
            <a:r>
              <a:rPr sz="2400" dirty="0">
                <a:latin typeface="Carlito"/>
                <a:cs typeface="Carlito"/>
              </a:rPr>
              <a:t>machine</a:t>
            </a:r>
            <a:r>
              <a:rPr sz="2400" spc="-65" dirty="0">
                <a:latin typeface="Carlito"/>
                <a:cs typeface="Carlito"/>
              </a:rPr>
              <a:t> </a:t>
            </a:r>
            <a:r>
              <a:rPr sz="2400" dirty="0">
                <a:latin typeface="Carlito"/>
                <a:cs typeface="Carlito"/>
              </a:rPr>
              <a:t>has</a:t>
            </a:r>
            <a:r>
              <a:rPr sz="2400" spc="-55" dirty="0">
                <a:latin typeface="Carlito"/>
                <a:cs typeface="Carlito"/>
              </a:rPr>
              <a:t> </a:t>
            </a:r>
            <a:r>
              <a:rPr sz="2400" dirty="0">
                <a:latin typeface="Carlito"/>
                <a:cs typeface="Carlito"/>
              </a:rPr>
              <a:t>inbuilt</a:t>
            </a:r>
            <a:r>
              <a:rPr sz="2400" spc="-75" dirty="0">
                <a:latin typeface="Carlito"/>
                <a:cs typeface="Carlito"/>
              </a:rPr>
              <a:t> </a:t>
            </a:r>
            <a:r>
              <a:rPr sz="2400" dirty="0">
                <a:latin typeface="Carlito"/>
                <a:cs typeface="Carlito"/>
              </a:rPr>
              <a:t>software</a:t>
            </a:r>
            <a:r>
              <a:rPr sz="2400" spc="-55" dirty="0">
                <a:latin typeface="Carlito"/>
                <a:cs typeface="Carlito"/>
              </a:rPr>
              <a:t> </a:t>
            </a:r>
            <a:r>
              <a:rPr sz="2400" spc="-10" dirty="0">
                <a:latin typeface="Carlito"/>
                <a:cs typeface="Carlito"/>
              </a:rPr>
              <a:t>program</a:t>
            </a:r>
            <a:r>
              <a:rPr sz="2400" spc="-80" dirty="0">
                <a:latin typeface="Carlito"/>
                <a:cs typeface="Carlito"/>
              </a:rPr>
              <a:t> </a:t>
            </a:r>
            <a:r>
              <a:rPr sz="2400" dirty="0">
                <a:latin typeface="Carlito"/>
                <a:cs typeface="Carlito"/>
              </a:rPr>
              <a:t>for</a:t>
            </a:r>
            <a:r>
              <a:rPr sz="2400" spc="-55" dirty="0">
                <a:latin typeface="Carlito"/>
                <a:cs typeface="Carlito"/>
              </a:rPr>
              <a:t> </a:t>
            </a:r>
            <a:r>
              <a:rPr sz="2400" dirty="0">
                <a:latin typeface="Carlito"/>
                <a:cs typeface="Carlito"/>
              </a:rPr>
              <a:t>performing</a:t>
            </a:r>
            <a:r>
              <a:rPr sz="2400" spc="-55" dirty="0">
                <a:latin typeface="Carlito"/>
                <a:cs typeface="Carlito"/>
              </a:rPr>
              <a:t> </a:t>
            </a:r>
            <a:r>
              <a:rPr sz="2400" spc="-25" dirty="0">
                <a:latin typeface="Carlito"/>
                <a:cs typeface="Carlito"/>
              </a:rPr>
              <a:t>RBC </a:t>
            </a:r>
            <a:r>
              <a:rPr sz="2400" spc="-10" dirty="0">
                <a:latin typeface="Carlito"/>
                <a:cs typeface="Carlito"/>
              </a:rPr>
              <a:t>exchange.</a:t>
            </a:r>
            <a:r>
              <a:rPr sz="2400" spc="-60" dirty="0">
                <a:latin typeface="Carlito"/>
                <a:cs typeface="Carlito"/>
              </a:rPr>
              <a:t> </a:t>
            </a:r>
            <a:r>
              <a:rPr sz="2400" dirty="0">
                <a:latin typeface="Carlito"/>
                <a:cs typeface="Carlito"/>
              </a:rPr>
              <a:t>As</a:t>
            </a:r>
            <a:r>
              <a:rPr sz="2400" spc="-35" dirty="0">
                <a:latin typeface="Carlito"/>
                <a:cs typeface="Carlito"/>
              </a:rPr>
              <a:t> </a:t>
            </a:r>
            <a:r>
              <a:rPr sz="2400" dirty="0">
                <a:latin typeface="Carlito"/>
                <a:cs typeface="Carlito"/>
              </a:rPr>
              <a:t>part</a:t>
            </a:r>
            <a:r>
              <a:rPr sz="2400" spc="-45" dirty="0">
                <a:latin typeface="Carlito"/>
                <a:cs typeface="Carlito"/>
              </a:rPr>
              <a:t> </a:t>
            </a:r>
            <a:r>
              <a:rPr sz="2400" dirty="0">
                <a:latin typeface="Carlito"/>
                <a:cs typeface="Carlito"/>
              </a:rPr>
              <a:t>of</a:t>
            </a:r>
            <a:r>
              <a:rPr sz="2400" spc="-30" dirty="0">
                <a:latin typeface="Carlito"/>
                <a:cs typeface="Carlito"/>
              </a:rPr>
              <a:t> </a:t>
            </a:r>
            <a:r>
              <a:rPr sz="2400" spc="-25" dirty="0">
                <a:latin typeface="Carlito"/>
                <a:cs typeface="Carlito"/>
              </a:rPr>
              <a:t>pre-</a:t>
            </a:r>
            <a:r>
              <a:rPr sz="2400" spc="-10" dirty="0">
                <a:latin typeface="Carlito"/>
                <a:cs typeface="Carlito"/>
              </a:rPr>
              <a:t>procedure</a:t>
            </a:r>
            <a:r>
              <a:rPr sz="2400" spc="-30" dirty="0">
                <a:latin typeface="Carlito"/>
                <a:cs typeface="Carlito"/>
              </a:rPr>
              <a:t> </a:t>
            </a:r>
            <a:r>
              <a:rPr sz="2400" spc="-10" dirty="0">
                <a:latin typeface="Carlito"/>
                <a:cs typeface="Carlito"/>
              </a:rPr>
              <a:t>requirements,</a:t>
            </a:r>
            <a:r>
              <a:rPr sz="2400" spc="-30" dirty="0">
                <a:latin typeface="Carlito"/>
                <a:cs typeface="Carlito"/>
              </a:rPr>
              <a:t> </a:t>
            </a:r>
            <a:r>
              <a:rPr sz="2400" spc="-10" dirty="0">
                <a:latin typeface="Carlito"/>
                <a:cs typeface="Carlito"/>
              </a:rPr>
              <a:t>demographic </a:t>
            </a:r>
            <a:r>
              <a:rPr sz="2400" dirty="0">
                <a:latin typeface="Carlito"/>
                <a:cs typeface="Carlito"/>
              </a:rPr>
              <a:t>details</a:t>
            </a:r>
            <a:r>
              <a:rPr sz="2400" spc="-80" dirty="0">
                <a:latin typeface="Carlito"/>
                <a:cs typeface="Carlito"/>
              </a:rPr>
              <a:t> </a:t>
            </a:r>
            <a:r>
              <a:rPr sz="2400" dirty="0">
                <a:latin typeface="Carlito"/>
                <a:cs typeface="Carlito"/>
              </a:rPr>
              <a:t>of</a:t>
            </a:r>
            <a:r>
              <a:rPr sz="2400" spc="-75" dirty="0">
                <a:latin typeface="Carlito"/>
                <a:cs typeface="Carlito"/>
              </a:rPr>
              <a:t> </a:t>
            </a:r>
            <a:r>
              <a:rPr sz="2400" dirty="0">
                <a:latin typeface="Carlito"/>
                <a:cs typeface="Carlito"/>
              </a:rPr>
              <a:t>patient</a:t>
            </a:r>
            <a:r>
              <a:rPr sz="2400" spc="-65" dirty="0">
                <a:latin typeface="Carlito"/>
                <a:cs typeface="Carlito"/>
              </a:rPr>
              <a:t> </a:t>
            </a:r>
            <a:r>
              <a:rPr sz="2400" dirty="0">
                <a:latin typeface="Carlito"/>
                <a:cs typeface="Carlito"/>
              </a:rPr>
              <a:t>including</a:t>
            </a:r>
            <a:r>
              <a:rPr sz="2400" spc="-80" dirty="0">
                <a:latin typeface="Carlito"/>
                <a:cs typeface="Carlito"/>
              </a:rPr>
              <a:t> </a:t>
            </a:r>
            <a:r>
              <a:rPr sz="2400" spc="-30" dirty="0">
                <a:solidFill>
                  <a:srgbClr val="C00000"/>
                </a:solidFill>
                <a:latin typeface="Carlito"/>
                <a:cs typeface="Carlito"/>
              </a:rPr>
              <a:t>gender</a:t>
            </a:r>
            <a:r>
              <a:rPr sz="2400" spc="-30" dirty="0">
                <a:latin typeface="Carlito"/>
                <a:cs typeface="Carlito"/>
              </a:rPr>
              <a:t>,</a:t>
            </a:r>
            <a:r>
              <a:rPr sz="2400" spc="-65" dirty="0">
                <a:latin typeface="Carlito"/>
                <a:cs typeface="Carlito"/>
              </a:rPr>
              <a:t> </a:t>
            </a:r>
            <a:r>
              <a:rPr sz="2400" dirty="0">
                <a:solidFill>
                  <a:srgbClr val="C00000"/>
                </a:solidFill>
                <a:latin typeface="Carlito"/>
                <a:cs typeface="Carlito"/>
              </a:rPr>
              <a:t>weight</a:t>
            </a:r>
            <a:r>
              <a:rPr sz="2400" spc="-75" dirty="0">
                <a:latin typeface="Carlito"/>
                <a:cs typeface="Carlito"/>
              </a:rPr>
              <a:t> </a:t>
            </a:r>
            <a:r>
              <a:rPr sz="2400" dirty="0">
                <a:latin typeface="Carlito"/>
                <a:cs typeface="Carlito"/>
              </a:rPr>
              <a:t>and</a:t>
            </a:r>
            <a:r>
              <a:rPr sz="2400" spc="-70" dirty="0">
                <a:latin typeface="Carlito"/>
                <a:cs typeface="Carlito"/>
              </a:rPr>
              <a:t> </a:t>
            </a:r>
            <a:r>
              <a:rPr sz="2400" dirty="0">
                <a:solidFill>
                  <a:srgbClr val="C00000"/>
                </a:solidFill>
                <a:latin typeface="Carlito"/>
                <a:cs typeface="Carlito"/>
              </a:rPr>
              <a:t>height</a:t>
            </a:r>
            <a:r>
              <a:rPr sz="2400" spc="-70" dirty="0">
                <a:latin typeface="Carlito"/>
                <a:cs typeface="Carlito"/>
              </a:rPr>
              <a:t> </a:t>
            </a:r>
            <a:r>
              <a:rPr sz="2400" dirty="0">
                <a:latin typeface="Carlito"/>
                <a:cs typeface="Carlito"/>
              </a:rPr>
              <a:t>along</a:t>
            </a:r>
            <a:r>
              <a:rPr sz="2400" spc="-85" dirty="0">
                <a:latin typeface="Carlito"/>
                <a:cs typeface="Carlito"/>
              </a:rPr>
              <a:t> </a:t>
            </a:r>
            <a:r>
              <a:rPr sz="2400" spc="-20" dirty="0">
                <a:latin typeface="Carlito"/>
                <a:cs typeface="Carlito"/>
              </a:rPr>
              <a:t>with </a:t>
            </a:r>
            <a:r>
              <a:rPr sz="2400" spc="-10" dirty="0">
                <a:latin typeface="Carlito"/>
                <a:cs typeface="Carlito"/>
              </a:rPr>
              <a:t>hematologic</a:t>
            </a:r>
            <a:r>
              <a:rPr sz="2400" spc="-80" dirty="0">
                <a:latin typeface="Carlito"/>
                <a:cs typeface="Carlito"/>
              </a:rPr>
              <a:t> </a:t>
            </a:r>
            <a:r>
              <a:rPr sz="2400" spc="-10" dirty="0">
                <a:latin typeface="Carlito"/>
                <a:cs typeface="Carlito"/>
              </a:rPr>
              <a:t>parameters</a:t>
            </a:r>
            <a:r>
              <a:rPr sz="2400" spc="-75" dirty="0">
                <a:latin typeface="Carlito"/>
                <a:cs typeface="Carlito"/>
              </a:rPr>
              <a:t> </a:t>
            </a:r>
            <a:r>
              <a:rPr sz="2400" dirty="0">
                <a:latin typeface="Carlito"/>
                <a:cs typeface="Carlito"/>
              </a:rPr>
              <a:t>including</a:t>
            </a:r>
            <a:r>
              <a:rPr sz="2400" spc="-55" dirty="0">
                <a:latin typeface="Carlito"/>
                <a:cs typeface="Carlito"/>
              </a:rPr>
              <a:t> </a:t>
            </a:r>
            <a:r>
              <a:rPr sz="2400" dirty="0">
                <a:solidFill>
                  <a:srgbClr val="C00000"/>
                </a:solidFill>
                <a:latin typeface="Carlito"/>
                <a:cs typeface="Carlito"/>
              </a:rPr>
              <a:t>hematocrit</a:t>
            </a:r>
            <a:r>
              <a:rPr sz="2400" spc="-70" dirty="0">
                <a:latin typeface="Carlito"/>
                <a:cs typeface="Carlito"/>
              </a:rPr>
              <a:t> </a:t>
            </a:r>
            <a:r>
              <a:rPr sz="2400" dirty="0">
                <a:latin typeface="Carlito"/>
                <a:cs typeface="Carlito"/>
              </a:rPr>
              <a:t>(HCT)</a:t>
            </a:r>
            <a:r>
              <a:rPr sz="2400" spc="-60" dirty="0">
                <a:latin typeface="Carlito"/>
                <a:cs typeface="Carlito"/>
              </a:rPr>
              <a:t> </a:t>
            </a:r>
            <a:r>
              <a:rPr sz="2400" dirty="0">
                <a:latin typeface="Carlito"/>
                <a:cs typeface="Carlito"/>
              </a:rPr>
              <a:t>and</a:t>
            </a:r>
            <a:r>
              <a:rPr sz="2400" spc="-40" dirty="0">
                <a:latin typeface="Carlito"/>
                <a:cs typeface="Carlito"/>
              </a:rPr>
              <a:t> </a:t>
            </a:r>
            <a:r>
              <a:rPr sz="2400" dirty="0" err="1">
                <a:solidFill>
                  <a:srgbClr val="C00000"/>
                </a:solidFill>
                <a:latin typeface="Carlito"/>
                <a:cs typeface="Carlito"/>
              </a:rPr>
              <a:t>HbS</a:t>
            </a:r>
            <a:r>
              <a:rPr sz="2400" spc="-40" dirty="0">
                <a:solidFill>
                  <a:srgbClr val="C00000"/>
                </a:solidFill>
                <a:latin typeface="Carlito"/>
                <a:cs typeface="Carlito"/>
              </a:rPr>
              <a:t> </a:t>
            </a:r>
            <a:r>
              <a:rPr sz="2400" spc="-25" dirty="0">
                <a:latin typeface="Carlito"/>
                <a:cs typeface="Carlito"/>
              </a:rPr>
              <a:t>(</a:t>
            </a:r>
            <a:r>
              <a:rPr lang="en-IN" sz="2400" spc="-25" dirty="0">
                <a:latin typeface="Carlito"/>
                <a:cs typeface="Carlito"/>
              </a:rPr>
              <a:t>66 </a:t>
            </a:r>
            <a:r>
              <a:rPr sz="2400" spc="-25" dirty="0">
                <a:latin typeface="Carlito"/>
                <a:cs typeface="Carlito"/>
              </a:rPr>
              <a:t>%) </a:t>
            </a:r>
            <a:r>
              <a:rPr sz="2400" dirty="0">
                <a:latin typeface="Carlito"/>
                <a:cs typeface="Carlito"/>
              </a:rPr>
              <a:t>were</a:t>
            </a:r>
            <a:r>
              <a:rPr sz="2400" spc="-60" dirty="0">
                <a:latin typeface="Carlito"/>
                <a:cs typeface="Carlito"/>
              </a:rPr>
              <a:t> </a:t>
            </a:r>
            <a:r>
              <a:rPr sz="2400" spc="-10" dirty="0">
                <a:latin typeface="Carlito"/>
                <a:cs typeface="Carlito"/>
              </a:rPr>
              <a:t>entered</a:t>
            </a:r>
            <a:r>
              <a:rPr sz="2400" spc="-60" dirty="0">
                <a:latin typeface="Carlito"/>
                <a:cs typeface="Carlito"/>
              </a:rPr>
              <a:t> </a:t>
            </a:r>
            <a:r>
              <a:rPr sz="2400" dirty="0">
                <a:latin typeface="Carlito"/>
                <a:cs typeface="Carlito"/>
              </a:rPr>
              <a:t>in</a:t>
            </a:r>
            <a:r>
              <a:rPr sz="2400" spc="-60" dirty="0">
                <a:latin typeface="Carlito"/>
                <a:cs typeface="Carlito"/>
              </a:rPr>
              <a:t> </a:t>
            </a:r>
            <a:r>
              <a:rPr sz="2400" dirty="0">
                <a:latin typeface="Carlito"/>
                <a:cs typeface="Carlito"/>
              </a:rPr>
              <a:t>the</a:t>
            </a:r>
            <a:r>
              <a:rPr sz="2400" spc="-65" dirty="0">
                <a:latin typeface="Carlito"/>
                <a:cs typeface="Carlito"/>
              </a:rPr>
              <a:t> </a:t>
            </a:r>
            <a:r>
              <a:rPr sz="2400" spc="-10" dirty="0">
                <a:latin typeface="Carlito"/>
                <a:cs typeface="Carlito"/>
              </a:rPr>
              <a:t>software</a:t>
            </a:r>
            <a:endParaRPr sz="2400" dirty="0">
              <a:latin typeface="Carlito"/>
              <a:cs typeface="Carlito"/>
            </a:endParaRPr>
          </a:p>
        </p:txBody>
      </p:sp>
      <p:sp>
        <p:nvSpPr>
          <p:cNvPr id="4" name="object 2">
            <a:extLst>
              <a:ext uri="{FF2B5EF4-FFF2-40B4-BE49-F238E27FC236}">
                <a16:creationId xmlns:a16="http://schemas.microsoft.com/office/drawing/2014/main" id="{A5B30A7A-6BFC-E2D8-983D-D7D194CBDD82}"/>
              </a:ext>
            </a:extLst>
          </p:cNvPr>
          <p:cNvSpPr txBox="1">
            <a:spLocks/>
          </p:cNvSpPr>
          <p:nvPr/>
        </p:nvSpPr>
        <p:spPr>
          <a:xfrm>
            <a:off x="457200" y="158335"/>
            <a:ext cx="8229600" cy="785728"/>
          </a:xfrm>
          <a:prstGeom prst="rect">
            <a:avLst/>
          </a:prstGeom>
        </p:spPr>
        <p:txBody>
          <a:bodyPr vert="horz" wrap="square" lIns="0" tIns="168529"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47675" algn="l">
              <a:spcBef>
                <a:spcPts val="105"/>
              </a:spcBef>
            </a:pPr>
            <a:r>
              <a:rPr lang="en-IN" sz="4000" dirty="0"/>
              <a:t>RBC Exchange </a:t>
            </a:r>
            <a:r>
              <a:rPr lang="en-IN" sz="3200" dirty="0">
                <a:solidFill>
                  <a:srgbClr val="C00000"/>
                </a:solidFill>
              </a:rPr>
              <a:t>(demographic/test values</a:t>
            </a:r>
            <a:r>
              <a:rPr lang="en-IN" sz="3200" spc="-20" dirty="0">
                <a:solidFill>
                  <a:srgbClr val="C00000"/>
                </a:solidFill>
              </a:rPr>
              <a:t>)</a:t>
            </a:r>
          </a:p>
        </p:txBody>
      </p:sp>
      <p:sp>
        <p:nvSpPr>
          <p:cNvPr id="5" name="TextBox 4">
            <a:extLst>
              <a:ext uri="{FF2B5EF4-FFF2-40B4-BE49-F238E27FC236}">
                <a16:creationId xmlns:a16="http://schemas.microsoft.com/office/drawing/2014/main" id="{4BEB3080-B066-E510-8F70-21F942D53170}"/>
              </a:ext>
            </a:extLst>
          </p:cNvPr>
          <p:cNvSpPr txBox="1"/>
          <p:nvPr/>
        </p:nvSpPr>
        <p:spPr>
          <a:xfrm>
            <a:off x="0" y="318"/>
            <a:ext cx="1981200" cy="338554"/>
          </a:xfrm>
          <a:prstGeom prst="rect">
            <a:avLst/>
          </a:prstGeom>
          <a:noFill/>
        </p:spPr>
        <p:txBody>
          <a:bodyPr wrap="square" rtlCol="0">
            <a:spAutoFit/>
          </a:bodyPr>
          <a:lstStyle/>
          <a:p>
            <a:r>
              <a:rPr lang="en-IN" sz="1600" dirty="0"/>
              <a:t>RBC Exchange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4112" y="1107440"/>
            <a:ext cx="5143500" cy="6857996"/>
          </a:xfrm>
          <a:prstGeom prst="rect">
            <a:avLst/>
          </a:prstGeom>
        </p:spPr>
      </p:pic>
      <p:sp>
        <p:nvSpPr>
          <p:cNvPr id="4" name="object 2">
            <a:extLst>
              <a:ext uri="{FF2B5EF4-FFF2-40B4-BE49-F238E27FC236}">
                <a16:creationId xmlns:a16="http://schemas.microsoft.com/office/drawing/2014/main" id="{183679A7-AF1C-AA91-1568-1F2FA093252D}"/>
              </a:ext>
            </a:extLst>
          </p:cNvPr>
          <p:cNvSpPr txBox="1">
            <a:spLocks/>
          </p:cNvSpPr>
          <p:nvPr/>
        </p:nvSpPr>
        <p:spPr>
          <a:xfrm>
            <a:off x="457200" y="158335"/>
            <a:ext cx="8229600" cy="785728"/>
          </a:xfrm>
          <a:prstGeom prst="rect">
            <a:avLst/>
          </a:prstGeom>
        </p:spPr>
        <p:txBody>
          <a:bodyPr vert="horz" wrap="square" lIns="0" tIns="168529"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47675" algn="l">
              <a:spcBef>
                <a:spcPts val="105"/>
              </a:spcBef>
            </a:pPr>
            <a:r>
              <a:rPr lang="en-IN" sz="4000" dirty="0"/>
              <a:t>RBC Exchange </a:t>
            </a:r>
            <a:r>
              <a:rPr lang="en-IN" sz="3200" dirty="0">
                <a:solidFill>
                  <a:srgbClr val="C00000"/>
                </a:solidFill>
              </a:rPr>
              <a:t>(seven donor units</a:t>
            </a:r>
            <a:r>
              <a:rPr lang="en-IN" sz="3200" spc="-20" dirty="0">
                <a:solidFill>
                  <a:srgbClr val="C00000"/>
                </a:solidFill>
              </a:rPr>
              <a:t>)</a:t>
            </a:r>
          </a:p>
        </p:txBody>
      </p:sp>
      <p:sp>
        <p:nvSpPr>
          <p:cNvPr id="5" name="object 2">
            <a:extLst>
              <a:ext uri="{FF2B5EF4-FFF2-40B4-BE49-F238E27FC236}">
                <a16:creationId xmlns:a16="http://schemas.microsoft.com/office/drawing/2014/main" id="{0C440FBB-E2FC-BA59-1F2B-4C3286D01953}"/>
              </a:ext>
            </a:extLst>
          </p:cNvPr>
          <p:cNvSpPr txBox="1"/>
          <p:nvPr/>
        </p:nvSpPr>
        <p:spPr>
          <a:xfrm>
            <a:off x="5568494" y="1452880"/>
            <a:ext cx="3311346" cy="4891083"/>
          </a:xfrm>
          <a:prstGeom prst="rect">
            <a:avLst/>
          </a:prstGeom>
        </p:spPr>
        <p:txBody>
          <a:bodyPr vert="horz" wrap="square" lIns="0" tIns="12700" rIns="0" bIns="0" rtlCol="0">
            <a:spAutoFit/>
          </a:bodyPr>
          <a:lstStyle/>
          <a:p>
            <a:pPr marL="355600" marR="375920" indent="-342900">
              <a:lnSpc>
                <a:spcPct val="100000"/>
              </a:lnSpc>
              <a:spcBef>
                <a:spcPts val="575"/>
              </a:spcBef>
              <a:buFont typeface="Arial" panose="020B0604020202020204" pitchFamily="34" charset="0"/>
              <a:buChar char="•"/>
              <a:tabLst>
                <a:tab pos="355600" algn="l"/>
              </a:tabLst>
            </a:pPr>
            <a:r>
              <a:rPr lang="en-US" sz="2400" dirty="0">
                <a:latin typeface="Carlito"/>
                <a:cs typeface="Carlito"/>
              </a:rPr>
              <a:t>Details of seven donor RBC units (HCT) were entered in the RBC calculator</a:t>
            </a:r>
          </a:p>
          <a:p>
            <a:pPr marL="355600" marR="375920" indent="-342900">
              <a:lnSpc>
                <a:spcPct val="100000"/>
              </a:lnSpc>
              <a:spcBef>
                <a:spcPts val="575"/>
              </a:spcBef>
              <a:buFont typeface="Arial" panose="020B0604020202020204" pitchFamily="34" charset="0"/>
              <a:buChar char="•"/>
              <a:tabLst>
                <a:tab pos="355600" algn="l"/>
              </a:tabLst>
            </a:pPr>
            <a:r>
              <a:rPr lang="en-US" sz="2400" dirty="0">
                <a:latin typeface="Carlito"/>
                <a:cs typeface="Carlito"/>
              </a:rPr>
              <a:t>The</a:t>
            </a:r>
            <a:r>
              <a:rPr lang="en-US" sz="2400" spc="-40" dirty="0">
                <a:latin typeface="Carlito"/>
                <a:cs typeface="Carlito"/>
              </a:rPr>
              <a:t> </a:t>
            </a:r>
            <a:r>
              <a:rPr lang="en-US" sz="2400" dirty="0">
                <a:latin typeface="Carlito"/>
                <a:cs typeface="Carlito"/>
              </a:rPr>
              <a:t>software</a:t>
            </a:r>
            <a:r>
              <a:rPr lang="en-US" sz="2400" spc="-40" dirty="0">
                <a:latin typeface="Carlito"/>
                <a:cs typeface="Carlito"/>
              </a:rPr>
              <a:t> </a:t>
            </a:r>
            <a:r>
              <a:rPr lang="en-US" sz="2400" spc="-10" dirty="0">
                <a:latin typeface="Carlito"/>
                <a:cs typeface="Carlito"/>
              </a:rPr>
              <a:t>predicted</a:t>
            </a:r>
            <a:r>
              <a:rPr lang="en-US" sz="2400" spc="-55" dirty="0">
                <a:latin typeface="Carlito"/>
                <a:cs typeface="Carlito"/>
              </a:rPr>
              <a:t> </a:t>
            </a:r>
            <a:r>
              <a:rPr lang="en-US" sz="2400" spc="-20" dirty="0">
                <a:latin typeface="Carlito"/>
                <a:cs typeface="Carlito"/>
              </a:rPr>
              <a:t>post-</a:t>
            </a:r>
            <a:r>
              <a:rPr lang="en-US" sz="2400" spc="-10" dirty="0">
                <a:latin typeface="Carlito"/>
                <a:cs typeface="Carlito"/>
              </a:rPr>
              <a:t>procedure</a:t>
            </a:r>
            <a:r>
              <a:rPr lang="en-US" sz="2400" spc="-45" dirty="0">
                <a:latin typeface="Carlito"/>
                <a:cs typeface="Carlito"/>
              </a:rPr>
              <a:t> </a:t>
            </a:r>
            <a:r>
              <a:rPr lang="en-US" sz="2400" dirty="0">
                <a:latin typeface="Carlito"/>
                <a:cs typeface="Carlito"/>
              </a:rPr>
              <a:t>HCT</a:t>
            </a:r>
            <a:r>
              <a:rPr lang="en-US" sz="2400" spc="-50" dirty="0">
                <a:latin typeface="Carlito"/>
                <a:cs typeface="Carlito"/>
              </a:rPr>
              <a:t> </a:t>
            </a:r>
            <a:r>
              <a:rPr lang="en-US" sz="2400" dirty="0">
                <a:latin typeface="Carlito"/>
                <a:cs typeface="Carlito"/>
              </a:rPr>
              <a:t>at</a:t>
            </a:r>
            <a:r>
              <a:rPr lang="en-US" sz="2400" spc="-55" dirty="0">
                <a:latin typeface="Carlito"/>
                <a:cs typeface="Carlito"/>
              </a:rPr>
              <a:t> </a:t>
            </a:r>
            <a:r>
              <a:rPr lang="en-US" sz="2400" dirty="0">
                <a:solidFill>
                  <a:srgbClr val="FF0000"/>
                </a:solidFill>
                <a:latin typeface="Carlito"/>
                <a:cs typeface="Carlito"/>
              </a:rPr>
              <a:t>34.5%</a:t>
            </a:r>
            <a:r>
              <a:rPr lang="en-US" sz="2400" spc="-40" dirty="0">
                <a:latin typeface="Carlito"/>
                <a:cs typeface="Carlito"/>
              </a:rPr>
              <a:t> </a:t>
            </a:r>
            <a:r>
              <a:rPr lang="en-US" sz="2400" dirty="0">
                <a:latin typeface="Carlito"/>
                <a:cs typeface="Carlito"/>
              </a:rPr>
              <a:t>and</a:t>
            </a:r>
            <a:r>
              <a:rPr lang="en-US" sz="2400" spc="-45" dirty="0">
                <a:latin typeface="Carlito"/>
                <a:cs typeface="Carlito"/>
              </a:rPr>
              <a:t> </a:t>
            </a:r>
            <a:r>
              <a:rPr lang="en-US" sz="2400" dirty="0" err="1">
                <a:latin typeface="Carlito"/>
                <a:cs typeface="Carlito"/>
              </a:rPr>
              <a:t>HbS</a:t>
            </a:r>
            <a:r>
              <a:rPr lang="en-US" sz="2400" spc="-50" dirty="0">
                <a:latin typeface="Carlito"/>
                <a:cs typeface="Carlito"/>
              </a:rPr>
              <a:t> </a:t>
            </a:r>
            <a:r>
              <a:rPr lang="en-US" sz="2400" spc="-25" dirty="0">
                <a:latin typeface="Carlito"/>
                <a:cs typeface="Carlito"/>
              </a:rPr>
              <a:t>at </a:t>
            </a:r>
            <a:r>
              <a:rPr lang="en-US" sz="2400" dirty="0">
                <a:solidFill>
                  <a:srgbClr val="FF0000"/>
                </a:solidFill>
                <a:latin typeface="Carlito"/>
                <a:cs typeface="Carlito"/>
              </a:rPr>
              <a:t>28%</a:t>
            </a:r>
            <a:r>
              <a:rPr lang="en-US" sz="2400" spc="-35" dirty="0">
                <a:solidFill>
                  <a:srgbClr val="FF0000"/>
                </a:solidFill>
                <a:latin typeface="Carlito"/>
                <a:cs typeface="Carlito"/>
              </a:rPr>
              <a:t> </a:t>
            </a:r>
            <a:r>
              <a:rPr lang="en-US" sz="2400" dirty="0">
                <a:latin typeface="Carlito"/>
                <a:cs typeface="Carlito"/>
              </a:rPr>
              <a:t>when</a:t>
            </a:r>
            <a:r>
              <a:rPr lang="en-US" sz="2400" spc="-50" dirty="0">
                <a:latin typeface="Carlito"/>
                <a:cs typeface="Carlito"/>
              </a:rPr>
              <a:t> </a:t>
            </a:r>
            <a:r>
              <a:rPr lang="en-US" sz="2400" dirty="0">
                <a:latin typeface="Carlito"/>
                <a:cs typeface="Carlito"/>
              </a:rPr>
              <a:t>the</a:t>
            </a:r>
            <a:r>
              <a:rPr lang="en-US" sz="2400" spc="-30" dirty="0">
                <a:latin typeface="Carlito"/>
                <a:cs typeface="Carlito"/>
              </a:rPr>
              <a:t> </a:t>
            </a:r>
            <a:r>
              <a:rPr lang="en-US" sz="2400" dirty="0">
                <a:latin typeface="Carlito"/>
                <a:cs typeface="Carlito"/>
              </a:rPr>
              <a:t>volume</a:t>
            </a:r>
            <a:r>
              <a:rPr lang="en-US" sz="2400" spc="-35" dirty="0">
                <a:latin typeface="Carlito"/>
                <a:cs typeface="Carlito"/>
              </a:rPr>
              <a:t> </a:t>
            </a:r>
            <a:r>
              <a:rPr lang="en-US" sz="2400" dirty="0">
                <a:latin typeface="Carlito"/>
                <a:cs typeface="Carlito"/>
              </a:rPr>
              <a:t>of</a:t>
            </a:r>
            <a:r>
              <a:rPr lang="en-US" sz="2400" spc="-40" dirty="0">
                <a:latin typeface="Carlito"/>
                <a:cs typeface="Carlito"/>
              </a:rPr>
              <a:t> </a:t>
            </a:r>
            <a:r>
              <a:rPr lang="en-US" sz="2400" dirty="0">
                <a:latin typeface="Carlito"/>
                <a:cs typeface="Carlito"/>
              </a:rPr>
              <a:t>RBC</a:t>
            </a:r>
            <a:r>
              <a:rPr lang="en-US" sz="2400" spc="-50" dirty="0">
                <a:latin typeface="Carlito"/>
                <a:cs typeface="Carlito"/>
              </a:rPr>
              <a:t> </a:t>
            </a:r>
            <a:r>
              <a:rPr lang="en-US" sz="2400" spc="-10" dirty="0">
                <a:latin typeface="Carlito"/>
                <a:cs typeface="Carlito"/>
              </a:rPr>
              <a:t>exchange</a:t>
            </a:r>
            <a:r>
              <a:rPr lang="en-US" sz="2400" spc="-60" dirty="0">
                <a:latin typeface="Carlito"/>
                <a:cs typeface="Carlito"/>
              </a:rPr>
              <a:t> </a:t>
            </a:r>
            <a:r>
              <a:rPr lang="en-US" sz="2400" dirty="0">
                <a:latin typeface="Carlito"/>
                <a:cs typeface="Carlito"/>
              </a:rPr>
              <a:t>was</a:t>
            </a:r>
            <a:r>
              <a:rPr lang="en-US" sz="2400" spc="-45" dirty="0">
                <a:latin typeface="Carlito"/>
                <a:cs typeface="Carlito"/>
              </a:rPr>
              <a:t> </a:t>
            </a:r>
            <a:r>
              <a:rPr lang="en-US" sz="2400" dirty="0">
                <a:latin typeface="Carlito"/>
                <a:cs typeface="Carlito"/>
              </a:rPr>
              <a:t>set</a:t>
            </a:r>
            <a:r>
              <a:rPr lang="en-US" sz="2400" spc="-40" dirty="0">
                <a:latin typeface="Carlito"/>
                <a:cs typeface="Carlito"/>
              </a:rPr>
              <a:t> </a:t>
            </a:r>
            <a:r>
              <a:rPr lang="en-US" sz="2400" dirty="0">
                <a:latin typeface="Carlito"/>
                <a:cs typeface="Carlito"/>
              </a:rPr>
              <a:t>at</a:t>
            </a:r>
            <a:r>
              <a:rPr lang="en-US" sz="2400" spc="-45" dirty="0">
                <a:latin typeface="Carlito"/>
                <a:cs typeface="Carlito"/>
              </a:rPr>
              <a:t> </a:t>
            </a:r>
            <a:r>
              <a:rPr lang="en-US" sz="2400" spc="-10" dirty="0">
                <a:latin typeface="Carlito"/>
                <a:cs typeface="Carlito"/>
              </a:rPr>
              <a:t>2200ml (Actual 35% HCT and 25.6 </a:t>
            </a:r>
            <a:r>
              <a:rPr lang="en-US" sz="2400" spc="-10" dirty="0" err="1">
                <a:latin typeface="Carlito"/>
                <a:cs typeface="Carlito"/>
              </a:rPr>
              <a:t>HbS</a:t>
            </a:r>
            <a:r>
              <a:rPr lang="en-US" sz="2400" spc="-10" dirty="0">
                <a:latin typeface="Carlito"/>
                <a:cs typeface="Carlito"/>
              </a:rPr>
              <a:t>)</a:t>
            </a:r>
            <a:endParaRPr lang="en-US" sz="2400" dirty="0">
              <a:latin typeface="Carlito"/>
              <a:cs typeface="Carlito"/>
            </a:endParaRPr>
          </a:p>
        </p:txBody>
      </p:sp>
      <p:sp>
        <p:nvSpPr>
          <p:cNvPr id="6" name="TextBox 5">
            <a:extLst>
              <a:ext uri="{FF2B5EF4-FFF2-40B4-BE49-F238E27FC236}">
                <a16:creationId xmlns:a16="http://schemas.microsoft.com/office/drawing/2014/main" id="{839387C7-2696-EDF5-CA9B-19F07138BD1B}"/>
              </a:ext>
            </a:extLst>
          </p:cNvPr>
          <p:cNvSpPr txBox="1"/>
          <p:nvPr/>
        </p:nvSpPr>
        <p:spPr>
          <a:xfrm>
            <a:off x="0" y="318"/>
            <a:ext cx="1981200" cy="338554"/>
          </a:xfrm>
          <a:prstGeom prst="rect">
            <a:avLst/>
          </a:prstGeom>
          <a:noFill/>
        </p:spPr>
        <p:txBody>
          <a:bodyPr wrap="square" rtlCol="0">
            <a:spAutoFit/>
          </a:bodyPr>
          <a:lstStyle/>
          <a:p>
            <a:r>
              <a:rPr lang="en-IN" sz="1600" dirty="0"/>
              <a:t>RBC Exchange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4752" y="1076960"/>
            <a:ext cx="5143500" cy="6095996"/>
          </a:xfrm>
          <a:prstGeom prst="rect">
            <a:avLst/>
          </a:prstGeom>
        </p:spPr>
      </p:pic>
      <p:sp>
        <p:nvSpPr>
          <p:cNvPr id="3" name="object 2">
            <a:extLst>
              <a:ext uri="{FF2B5EF4-FFF2-40B4-BE49-F238E27FC236}">
                <a16:creationId xmlns:a16="http://schemas.microsoft.com/office/drawing/2014/main" id="{C81CFFEE-D988-1F74-3D3D-C48948706474}"/>
              </a:ext>
            </a:extLst>
          </p:cNvPr>
          <p:cNvSpPr txBox="1"/>
          <p:nvPr/>
        </p:nvSpPr>
        <p:spPr>
          <a:xfrm>
            <a:off x="5568494" y="1555749"/>
            <a:ext cx="3219906" cy="5598969"/>
          </a:xfrm>
          <a:prstGeom prst="rect">
            <a:avLst/>
          </a:prstGeom>
        </p:spPr>
        <p:txBody>
          <a:bodyPr vert="horz" wrap="square" lIns="0" tIns="12700" rIns="0" bIns="0" rtlCol="0">
            <a:spAutoFit/>
          </a:bodyPr>
          <a:lstStyle/>
          <a:p>
            <a:pPr marL="355600" marR="375920" indent="-342900">
              <a:lnSpc>
                <a:spcPct val="100000"/>
              </a:lnSpc>
              <a:spcBef>
                <a:spcPts val="575"/>
              </a:spcBef>
              <a:buFont typeface="Arial" panose="020B0604020202020204" pitchFamily="34" charset="0"/>
              <a:buChar char="•"/>
              <a:tabLst>
                <a:tab pos="355600" algn="l"/>
              </a:tabLst>
            </a:pPr>
            <a:r>
              <a:rPr lang="en-US" sz="2400" dirty="0">
                <a:latin typeface="Carlito"/>
                <a:cs typeface="Carlito"/>
              </a:rPr>
              <a:t>Total Blood Volume pre – 4209 ml/RBC pre – 1473/HCT - 58</a:t>
            </a:r>
          </a:p>
          <a:p>
            <a:pPr marL="355600" marR="375920" indent="-342900">
              <a:lnSpc>
                <a:spcPct val="100000"/>
              </a:lnSpc>
              <a:spcBef>
                <a:spcPts val="575"/>
              </a:spcBef>
              <a:buFont typeface="Arial" panose="020B0604020202020204" pitchFamily="34" charset="0"/>
              <a:buChar char="•"/>
              <a:tabLst>
                <a:tab pos="355600" algn="l"/>
              </a:tabLst>
            </a:pPr>
            <a:endParaRPr lang="en-US" sz="800" dirty="0">
              <a:latin typeface="Carlito"/>
              <a:cs typeface="Carlito"/>
            </a:endParaRPr>
          </a:p>
          <a:p>
            <a:pPr marL="355600" marR="375920" indent="-342900">
              <a:lnSpc>
                <a:spcPct val="100000"/>
              </a:lnSpc>
              <a:spcBef>
                <a:spcPts val="575"/>
              </a:spcBef>
              <a:buFont typeface="Arial" panose="020B0604020202020204" pitchFamily="34" charset="0"/>
              <a:buChar char="•"/>
              <a:tabLst>
                <a:tab pos="355600" algn="l"/>
              </a:tabLst>
            </a:pPr>
            <a:r>
              <a:rPr lang="en-US" sz="2400" dirty="0">
                <a:solidFill>
                  <a:srgbClr val="C00000"/>
                </a:solidFill>
                <a:latin typeface="Carlito"/>
                <a:cs typeface="Carlito"/>
              </a:rPr>
              <a:t>Total Blood Volume Post – 4209/RBC pre – 1473/HCT – 58</a:t>
            </a:r>
          </a:p>
          <a:p>
            <a:pPr marL="355600" marR="375920" indent="-342900">
              <a:lnSpc>
                <a:spcPct val="100000"/>
              </a:lnSpc>
              <a:spcBef>
                <a:spcPts val="575"/>
              </a:spcBef>
              <a:buFont typeface="Arial" panose="020B0604020202020204" pitchFamily="34" charset="0"/>
              <a:buChar char="•"/>
              <a:tabLst>
                <a:tab pos="355600" algn="l"/>
              </a:tabLst>
            </a:pPr>
            <a:r>
              <a:rPr lang="en-US" sz="2400" spc="-10" dirty="0">
                <a:latin typeface="Carlito"/>
              </a:rPr>
              <a:t>Vitals monitored throughout procedure</a:t>
            </a:r>
          </a:p>
          <a:p>
            <a:pPr marL="355600" marR="375920" indent="-342900">
              <a:lnSpc>
                <a:spcPct val="100000"/>
              </a:lnSpc>
              <a:spcBef>
                <a:spcPts val="575"/>
              </a:spcBef>
              <a:buFont typeface="Arial" panose="020B0604020202020204" pitchFamily="34" charset="0"/>
              <a:buChar char="•"/>
              <a:tabLst>
                <a:tab pos="355600" algn="l"/>
              </a:tabLst>
            </a:pPr>
            <a:endParaRPr lang="en-US" sz="800" spc="-10" dirty="0">
              <a:latin typeface="Carlito"/>
            </a:endParaRPr>
          </a:p>
          <a:p>
            <a:pPr marL="355600" marR="5080" indent="-342900">
              <a:lnSpc>
                <a:spcPct val="100000"/>
              </a:lnSpc>
              <a:spcBef>
                <a:spcPts val="580"/>
              </a:spcBef>
              <a:buFont typeface="Arial" panose="020B0604020202020204" pitchFamily="34" charset="0"/>
              <a:buChar char="•"/>
              <a:tabLst>
                <a:tab pos="355600" algn="l"/>
              </a:tabLst>
            </a:pPr>
            <a:r>
              <a:rPr lang="en-US" sz="2400" dirty="0">
                <a:solidFill>
                  <a:srgbClr val="C00000"/>
                </a:solidFill>
                <a:latin typeface="Carlito"/>
                <a:cs typeface="Carlito"/>
              </a:rPr>
              <a:t>Prophylactic IV Ca</a:t>
            </a:r>
          </a:p>
          <a:p>
            <a:pPr marL="355600" marR="375920" indent="-342900">
              <a:lnSpc>
                <a:spcPct val="100000"/>
              </a:lnSpc>
              <a:spcBef>
                <a:spcPts val="575"/>
              </a:spcBef>
              <a:buFont typeface="Arial" panose="020B0604020202020204" pitchFamily="34" charset="0"/>
              <a:buChar char="•"/>
              <a:tabLst>
                <a:tab pos="355600" algn="l"/>
              </a:tabLst>
            </a:pPr>
            <a:endParaRPr lang="en-US" sz="2400" dirty="0">
              <a:latin typeface="Carlito"/>
              <a:cs typeface="Carlito"/>
            </a:endParaRPr>
          </a:p>
          <a:p>
            <a:pPr marL="355600" marR="375920" indent="-342900">
              <a:lnSpc>
                <a:spcPct val="100000"/>
              </a:lnSpc>
              <a:spcBef>
                <a:spcPts val="575"/>
              </a:spcBef>
              <a:buFont typeface="Arial" panose="020B0604020202020204" pitchFamily="34" charset="0"/>
              <a:buChar char="•"/>
              <a:tabLst>
                <a:tab pos="355600" algn="l"/>
              </a:tabLst>
            </a:pPr>
            <a:endParaRPr lang="en-US" sz="2400" dirty="0">
              <a:latin typeface="Carlito"/>
              <a:cs typeface="Carlito"/>
            </a:endParaRPr>
          </a:p>
        </p:txBody>
      </p:sp>
      <p:sp>
        <p:nvSpPr>
          <p:cNvPr id="4" name="object 2">
            <a:extLst>
              <a:ext uri="{FF2B5EF4-FFF2-40B4-BE49-F238E27FC236}">
                <a16:creationId xmlns:a16="http://schemas.microsoft.com/office/drawing/2014/main" id="{81A562B7-5404-8363-7A67-256F48D74454}"/>
              </a:ext>
            </a:extLst>
          </p:cNvPr>
          <p:cNvSpPr txBox="1">
            <a:spLocks/>
          </p:cNvSpPr>
          <p:nvPr/>
        </p:nvSpPr>
        <p:spPr>
          <a:xfrm>
            <a:off x="174752" y="158335"/>
            <a:ext cx="8512048" cy="785728"/>
          </a:xfrm>
          <a:prstGeom prst="rect">
            <a:avLst/>
          </a:prstGeom>
        </p:spPr>
        <p:txBody>
          <a:bodyPr vert="horz" wrap="square" lIns="0" tIns="168529"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47675" algn="l">
              <a:spcBef>
                <a:spcPts val="105"/>
              </a:spcBef>
            </a:pPr>
            <a:r>
              <a:rPr lang="en-IN" sz="4000" dirty="0"/>
              <a:t>RBC Exchange </a:t>
            </a:r>
            <a:r>
              <a:rPr lang="en-IN" sz="3200" dirty="0">
                <a:solidFill>
                  <a:srgbClr val="C00000"/>
                </a:solidFill>
              </a:rPr>
              <a:t>(procedure lasted 95 minutes</a:t>
            </a:r>
            <a:r>
              <a:rPr lang="en-IN" sz="3200" spc="-20" dirty="0">
                <a:solidFill>
                  <a:srgbClr val="C00000"/>
                </a:solidFill>
              </a:rPr>
              <a:t>)</a:t>
            </a:r>
          </a:p>
        </p:txBody>
      </p:sp>
      <p:sp>
        <p:nvSpPr>
          <p:cNvPr id="5" name="TextBox 4">
            <a:extLst>
              <a:ext uri="{FF2B5EF4-FFF2-40B4-BE49-F238E27FC236}">
                <a16:creationId xmlns:a16="http://schemas.microsoft.com/office/drawing/2014/main" id="{FE5D83D5-1831-93A9-0237-22046D0EEB04}"/>
              </a:ext>
            </a:extLst>
          </p:cNvPr>
          <p:cNvSpPr txBox="1"/>
          <p:nvPr/>
        </p:nvSpPr>
        <p:spPr>
          <a:xfrm>
            <a:off x="0" y="318"/>
            <a:ext cx="1981200" cy="338554"/>
          </a:xfrm>
          <a:prstGeom prst="rect">
            <a:avLst/>
          </a:prstGeom>
          <a:noFill/>
        </p:spPr>
        <p:txBody>
          <a:bodyPr wrap="square" rtlCol="0">
            <a:spAutoFit/>
          </a:bodyPr>
          <a:lstStyle/>
          <a:p>
            <a:r>
              <a:rPr lang="en-IN" sz="1600" dirty="0"/>
              <a:t>RBC Exchange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0576"/>
            <a:ext cx="8229600" cy="847283"/>
          </a:xfrm>
          <a:prstGeom prst="rect">
            <a:avLst/>
          </a:prstGeom>
        </p:spPr>
        <p:txBody>
          <a:bodyPr vert="horz" wrap="square" lIns="0" tIns="168529" rIns="0" bIns="0" rtlCol="0">
            <a:spAutoFit/>
          </a:bodyPr>
          <a:lstStyle/>
          <a:p>
            <a:pPr marL="929005" algn="l">
              <a:lnSpc>
                <a:spcPct val="100000"/>
              </a:lnSpc>
              <a:spcBef>
                <a:spcPts val="105"/>
              </a:spcBef>
            </a:pPr>
            <a:r>
              <a:rPr spc="-10" dirty="0"/>
              <a:t>Hemi-arthroplasty</a:t>
            </a:r>
            <a:r>
              <a:rPr spc="-190" dirty="0"/>
              <a:t> </a:t>
            </a:r>
            <a:r>
              <a:rPr spc="-10" dirty="0"/>
              <a:t>surgery</a:t>
            </a:r>
          </a:p>
        </p:txBody>
      </p:sp>
      <p:sp>
        <p:nvSpPr>
          <p:cNvPr id="3" name="object 3"/>
          <p:cNvSpPr txBox="1"/>
          <p:nvPr/>
        </p:nvSpPr>
        <p:spPr>
          <a:xfrm>
            <a:off x="264160" y="1351281"/>
            <a:ext cx="8625840" cy="4714111"/>
          </a:xfrm>
          <a:prstGeom prst="rect">
            <a:avLst/>
          </a:prstGeom>
        </p:spPr>
        <p:txBody>
          <a:bodyPr vert="horz" wrap="square" lIns="0" tIns="12700" rIns="0" bIns="0" rtlCol="0">
            <a:spAutoFit/>
          </a:bodyPr>
          <a:lstStyle/>
          <a:p>
            <a:pPr marL="355600" marR="165100" indent="-342900">
              <a:lnSpc>
                <a:spcPct val="100000"/>
              </a:lnSpc>
              <a:spcBef>
                <a:spcPts val="100"/>
              </a:spcBef>
              <a:buFont typeface="Arial"/>
              <a:buChar char="•"/>
              <a:tabLst>
                <a:tab pos="355600" algn="l"/>
              </a:tabLst>
            </a:pPr>
            <a:r>
              <a:rPr lang="en-IN" sz="2400" dirty="0">
                <a:latin typeface="Carlito"/>
                <a:cs typeface="Carlito"/>
              </a:rPr>
              <a:t>P</a:t>
            </a:r>
            <a:r>
              <a:rPr sz="2400" dirty="0" err="1">
                <a:latin typeface="Carlito"/>
                <a:cs typeface="Carlito"/>
              </a:rPr>
              <a:t>atient</a:t>
            </a:r>
            <a:r>
              <a:rPr sz="2400" spc="-70" dirty="0">
                <a:latin typeface="Carlito"/>
                <a:cs typeface="Carlito"/>
              </a:rPr>
              <a:t> </a:t>
            </a:r>
            <a:r>
              <a:rPr sz="2400" dirty="0">
                <a:latin typeface="Carlito"/>
                <a:cs typeface="Carlito"/>
              </a:rPr>
              <a:t>underwent</a:t>
            </a:r>
            <a:r>
              <a:rPr sz="2400" spc="-55" dirty="0">
                <a:latin typeface="Carlito"/>
                <a:cs typeface="Carlito"/>
              </a:rPr>
              <a:t> </a:t>
            </a:r>
            <a:r>
              <a:rPr sz="2400" spc="-25" dirty="0">
                <a:latin typeface="Carlito"/>
                <a:cs typeface="Carlito"/>
              </a:rPr>
              <a:t>hemi-</a:t>
            </a:r>
            <a:r>
              <a:rPr sz="2400" dirty="0">
                <a:latin typeface="Carlito"/>
                <a:cs typeface="Carlito"/>
              </a:rPr>
              <a:t>arthroplasty</a:t>
            </a:r>
            <a:r>
              <a:rPr sz="2400" spc="-80" dirty="0">
                <a:latin typeface="Carlito"/>
                <a:cs typeface="Carlito"/>
              </a:rPr>
              <a:t> </a:t>
            </a:r>
            <a:r>
              <a:rPr sz="2400" dirty="0">
                <a:latin typeface="Carlito"/>
                <a:cs typeface="Carlito"/>
              </a:rPr>
              <a:t>of</a:t>
            </a:r>
            <a:r>
              <a:rPr sz="2400" spc="-75" dirty="0">
                <a:latin typeface="Carlito"/>
                <a:cs typeface="Carlito"/>
              </a:rPr>
              <a:t> </a:t>
            </a:r>
            <a:r>
              <a:rPr sz="2400" spc="-25" dirty="0">
                <a:latin typeface="Carlito"/>
                <a:cs typeface="Carlito"/>
              </a:rPr>
              <a:t>the </a:t>
            </a:r>
            <a:r>
              <a:rPr sz="2400" dirty="0">
                <a:latin typeface="Carlito"/>
                <a:cs typeface="Carlito"/>
              </a:rPr>
              <a:t>right</a:t>
            </a:r>
            <a:r>
              <a:rPr sz="2400" spc="-50" dirty="0">
                <a:latin typeface="Carlito"/>
                <a:cs typeface="Carlito"/>
              </a:rPr>
              <a:t> </a:t>
            </a:r>
            <a:r>
              <a:rPr sz="2400" dirty="0">
                <a:latin typeface="Carlito"/>
                <a:cs typeface="Carlito"/>
              </a:rPr>
              <a:t>hip</a:t>
            </a:r>
            <a:r>
              <a:rPr sz="2400" spc="-35" dirty="0">
                <a:latin typeface="Carlito"/>
                <a:cs typeface="Carlito"/>
              </a:rPr>
              <a:t> </a:t>
            </a:r>
            <a:r>
              <a:rPr sz="2400" dirty="0">
                <a:latin typeface="Carlito"/>
                <a:cs typeface="Carlito"/>
              </a:rPr>
              <a:t>joint</a:t>
            </a:r>
            <a:r>
              <a:rPr sz="2400" spc="-45" dirty="0">
                <a:latin typeface="Carlito"/>
                <a:cs typeface="Carlito"/>
              </a:rPr>
              <a:t> </a:t>
            </a:r>
            <a:r>
              <a:rPr sz="2400" dirty="0">
                <a:latin typeface="Carlito"/>
                <a:cs typeface="Carlito"/>
              </a:rPr>
              <a:t>on</a:t>
            </a:r>
            <a:r>
              <a:rPr sz="2400" spc="-40" dirty="0">
                <a:latin typeface="Carlito"/>
                <a:cs typeface="Carlito"/>
              </a:rPr>
              <a:t> </a:t>
            </a:r>
            <a:r>
              <a:rPr sz="2400" dirty="0">
                <a:latin typeface="Carlito"/>
                <a:cs typeface="Carlito"/>
              </a:rPr>
              <a:t>the</a:t>
            </a:r>
            <a:r>
              <a:rPr lang="en-IN" sz="2400" dirty="0">
                <a:latin typeface="Carlito"/>
                <a:cs typeface="Carlito"/>
              </a:rPr>
              <a:t> following</a:t>
            </a:r>
            <a:r>
              <a:rPr sz="2400" spc="-35" dirty="0">
                <a:latin typeface="Carlito"/>
                <a:cs typeface="Carlito"/>
              </a:rPr>
              <a:t> </a:t>
            </a:r>
            <a:r>
              <a:rPr sz="2400" dirty="0">
                <a:latin typeface="Carlito"/>
                <a:cs typeface="Carlito"/>
              </a:rPr>
              <a:t>day</a:t>
            </a:r>
            <a:r>
              <a:rPr lang="en-IN" sz="2400" dirty="0">
                <a:latin typeface="Carlito"/>
                <a:cs typeface="Carlito"/>
              </a:rPr>
              <a:t>. S</a:t>
            </a:r>
            <a:r>
              <a:rPr sz="2400" dirty="0" err="1">
                <a:latin typeface="Carlito"/>
                <a:cs typeface="Carlito"/>
              </a:rPr>
              <a:t>urgery</a:t>
            </a:r>
            <a:r>
              <a:rPr sz="2400" spc="-50" dirty="0">
                <a:latin typeface="Carlito"/>
                <a:cs typeface="Carlito"/>
              </a:rPr>
              <a:t> </a:t>
            </a:r>
            <a:r>
              <a:rPr sz="2400" dirty="0">
                <a:latin typeface="Carlito"/>
                <a:cs typeface="Carlito"/>
              </a:rPr>
              <a:t>was</a:t>
            </a:r>
            <a:r>
              <a:rPr sz="2400" spc="-60" dirty="0">
                <a:latin typeface="Carlito"/>
                <a:cs typeface="Carlito"/>
              </a:rPr>
              <a:t> </a:t>
            </a:r>
            <a:r>
              <a:rPr sz="2400" spc="-10" dirty="0">
                <a:latin typeface="Carlito"/>
                <a:cs typeface="Carlito"/>
              </a:rPr>
              <a:t>uneventful</a:t>
            </a:r>
            <a:r>
              <a:rPr sz="2400" spc="-45" dirty="0">
                <a:latin typeface="Carlito"/>
                <a:cs typeface="Carlito"/>
              </a:rPr>
              <a:t> </a:t>
            </a:r>
            <a:r>
              <a:rPr sz="2400" dirty="0">
                <a:latin typeface="Carlito"/>
                <a:cs typeface="Carlito"/>
              </a:rPr>
              <a:t>and</a:t>
            </a:r>
            <a:r>
              <a:rPr sz="2400" spc="-60" dirty="0">
                <a:latin typeface="Carlito"/>
                <a:cs typeface="Carlito"/>
              </a:rPr>
              <a:t> </a:t>
            </a:r>
            <a:r>
              <a:rPr sz="2400" dirty="0">
                <a:latin typeface="Carlito"/>
                <a:cs typeface="Carlito"/>
              </a:rPr>
              <a:t>patient</a:t>
            </a:r>
            <a:r>
              <a:rPr sz="2400" spc="-55" dirty="0">
                <a:latin typeface="Carlito"/>
                <a:cs typeface="Carlito"/>
              </a:rPr>
              <a:t> </a:t>
            </a:r>
            <a:r>
              <a:rPr sz="2400" dirty="0">
                <a:latin typeface="Carlito"/>
                <a:cs typeface="Carlito"/>
              </a:rPr>
              <a:t>was</a:t>
            </a:r>
            <a:r>
              <a:rPr sz="2400" spc="-60" dirty="0">
                <a:latin typeface="Carlito"/>
                <a:cs typeface="Carlito"/>
              </a:rPr>
              <a:t> </a:t>
            </a:r>
            <a:r>
              <a:rPr sz="2400" spc="-10" dirty="0">
                <a:latin typeface="Carlito"/>
                <a:cs typeface="Carlito"/>
              </a:rPr>
              <a:t>transfused</a:t>
            </a:r>
            <a:r>
              <a:rPr sz="2400" spc="-60" dirty="0">
                <a:latin typeface="Carlito"/>
                <a:cs typeface="Carlito"/>
              </a:rPr>
              <a:t> </a:t>
            </a:r>
            <a:r>
              <a:rPr sz="2400" spc="-25" dirty="0">
                <a:solidFill>
                  <a:srgbClr val="C00000"/>
                </a:solidFill>
                <a:latin typeface="Carlito"/>
                <a:cs typeface="Carlito"/>
              </a:rPr>
              <a:t>one </a:t>
            </a:r>
            <a:r>
              <a:rPr sz="2400" dirty="0">
                <a:solidFill>
                  <a:srgbClr val="C00000"/>
                </a:solidFill>
                <a:latin typeface="Carlito"/>
                <a:cs typeface="Carlito"/>
              </a:rPr>
              <a:t>unit</a:t>
            </a:r>
            <a:r>
              <a:rPr sz="2400" spc="-45" dirty="0">
                <a:latin typeface="Carlito"/>
                <a:cs typeface="Carlito"/>
              </a:rPr>
              <a:t> </a:t>
            </a:r>
            <a:r>
              <a:rPr sz="2400" dirty="0">
                <a:latin typeface="Carlito"/>
                <a:cs typeface="Carlito"/>
              </a:rPr>
              <a:t>RBC</a:t>
            </a:r>
            <a:r>
              <a:rPr sz="2400" spc="-70" dirty="0">
                <a:latin typeface="Carlito"/>
                <a:cs typeface="Carlito"/>
              </a:rPr>
              <a:t> </a:t>
            </a:r>
            <a:r>
              <a:rPr sz="2400" dirty="0">
                <a:solidFill>
                  <a:srgbClr val="C00000"/>
                </a:solidFill>
                <a:latin typeface="Carlito"/>
                <a:cs typeface="Carlito"/>
              </a:rPr>
              <a:t>during</a:t>
            </a:r>
            <a:r>
              <a:rPr sz="2400" spc="-35" dirty="0">
                <a:solidFill>
                  <a:srgbClr val="C00000"/>
                </a:solidFill>
                <a:latin typeface="Carlito"/>
                <a:cs typeface="Carlito"/>
              </a:rPr>
              <a:t> </a:t>
            </a:r>
            <a:r>
              <a:rPr sz="2400" dirty="0">
                <a:solidFill>
                  <a:srgbClr val="C00000"/>
                </a:solidFill>
                <a:latin typeface="Carlito"/>
                <a:cs typeface="Carlito"/>
              </a:rPr>
              <a:t>surgery</a:t>
            </a:r>
            <a:r>
              <a:rPr sz="2400" spc="-40" dirty="0">
                <a:latin typeface="Carlito"/>
                <a:cs typeface="Carlito"/>
              </a:rPr>
              <a:t> </a:t>
            </a:r>
            <a:r>
              <a:rPr sz="2400" dirty="0">
                <a:latin typeface="Carlito"/>
                <a:cs typeface="Carlito"/>
              </a:rPr>
              <a:t>and</a:t>
            </a:r>
            <a:r>
              <a:rPr sz="2400" spc="-45" dirty="0">
                <a:latin typeface="Carlito"/>
                <a:cs typeface="Carlito"/>
              </a:rPr>
              <a:t> </a:t>
            </a:r>
            <a:r>
              <a:rPr sz="2400" dirty="0">
                <a:solidFill>
                  <a:srgbClr val="C00000"/>
                </a:solidFill>
                <a:latin typeface="Carlito"/>
                <a:cs typeface="Carlito"/>
              </a:rPr>
              <a:t>one</a:t>
            </a:r>
            <a:r>
              <a:rPr sz="2400" spc="-20" dirty="0">
                <a:solidFill>
                  <a:srgbClr val="C00000"/>
                </a:solidFill>
                <a:latin typeface="Carlito"/>
                <a:cs typeface="Carlito"/>
              </a:rPr>
              <a:t> </a:t>
            </a:r>
            <a:r>
              <a:rPr sz="2400" dirty="0">
                <a:solidFill>
                  <a:srgbClr val="C00000"/>
                </a:solidFill>
                <a:latin typeface="Carlito"/>
                <a:cs typeface="Carlito"/>
              </a:rPr>
              <a:t>unit</a:t>
            </a:r>
            <a:r>
              <a:rPr sz="2400" spc="-50" dirty="0">
                <a:latin typeface="Carlito"/>
                <a:cs typeface="Carlito"/>
              </a:rPr>
              <a:t> </a:t>
            </a:r>
            <a:r>
              <a:rPr sz="2400" dirty="0">
                <a:latin typeface="Carlito"/>
                <a:cs typeface="Carlito"/>
              </a:rPr>
              <a:t>later</a:t>
            </a:r>
            <a:r>
              <a:rPr sz="2400" spc="-40" dirty="0">
                <a:latin typeface="Carlito"/>
                <a:cs typeface="Carlito"/>
              </a:rPr>
              <a:t> </a:t>
            </a:r>
            <a:r>
              <a:rPr sz="2400" dirty="0">
                <a:latin typeface="Carlito"/>
                <a:cs typeface="Carlito"/>
              </a:rPr>
              <a:t>in</a:t>
            </a:r>
            <a:r>
              <a:rPr sz="2400" spc="-45" dirty="0">
                <a:latin typeface="Carlito"/>
                <a:cs typeface="Carlito"/>
              </a:rPr>
              <a:t> </a:t>
            </a:r>
            <a:r>
              <a:rPr sz="2400" spc="-20" dirty="0">
                <a:solidFill>
                  <a:srgbClr val="C00000"/>
                </a:solidFill>
                <a:latin typeface="Carlito"/>
                <a:cs typeface="Carlito"/>
              </a:rPr>
              <a:t>post-</a:t>
            </a:r>
            <a:r>
              <a:rPr sz="2400" spc="-10" dirty="0">
                <a:solidFill>
                  <a:srgbClr val="C00000"/>
                </a:solidFill>
                <a:latin typeface="Carlito"/>
                <a:cs typeface="Carlito"/>
              </a:rPr>
              <a:t>operative</a:t>
            </a:r>
            <a:r>
              <a:rPr sz="2400" spc="-35" dirty="0">
                <a:latin typeface="Carlito"/>
                <a:cs typeface="Carlito"/>
              </a:rPr>
              <a:t> </a:t>
            </a:r>
            <a:r>
              <a:rPr lang="en-IN" sz="2400" spc="-35" dirty="0">
                <a:latin typeface="Carlito"/>
                <a:cs typeface="Carlito"/>
              </a:rPr>
              <a:t>period</a:t>
            </a:r>
          </a:p>
          <a:p>
            <a:pPr marL="355600" marR="5080" indent="-342900">
              <a:lnSpc>
                <a:spcPct val="100000"/>
              </a:lnSpc>
              <a:spcBef>
                <a:spcPts val="580"/>
              </a:spcBef>
              <a:buFont typeface="Arial"/>
              <a:buChar char="•"/>
              <a:tabLst>
                <a:tab pos="355600" algn="l"/>
              </a:tabLst>
            </a:pPr>
            <a:endParaRPr sz="800" dirty="0">
              <a:latin typeface="Carlito"/>
              <a:cs typeface="Carlito"/>
            </a:endParaRPr>
          </a:p>
          <a:p>
            <a:pPr marL="355600" marR="145415" indent="-342900">
              <a:lnSpc>
                <a:spcPct val="100000"/>
              </a:lnSpc>
              <a:spcBef>
                <a:spcPts val="575"/>
              </a:spcBef>
              <a:buFont typeface="Arial"/>
              <a:buChar char="•"/>
              <a:tabLst>
                <a:tab pos="355600" algn="l"/>
              </a:tabLst>
            </a:pPr>
            <a:r>
              <a:rPr sz="2400" dirty="0">
                <a:latin typeface="Carlito"/>
                <a:cs typeface="Carlito"/>
              </a:rPr>
              <a:t>Clinical</a:t>
            </a:r>
            <a:r>
              <a:rPr sz="2400" spc="-70" dirty="0">
                <a:latin typeface="Carlito"/>
                <a:cs typeface="Carlito"/>
              </a:rPr>
              <a:t> </a:t>
            </a:r>
            <a:r>
              <a:rPr sz="2400" dirty="0">
                <a:latin typeface="Carlito"/>
                <a:cs typeface="Carlito"/>
              </a:rPr>
              <a:t>course</a:t>
            </a:r>
            <a:r>
              <a:rPr sz="2400" spc="-45" dirty="0">
                <a:latin typeface="Carlito"/>
                <a:cs typeface="Carlito"/>
              </a:rPr>
              <a:t> </a:t>
            </a:r>
            <a:r>
              <a:rPr lang="en-IN" sz="2400" spc="-45" dirty="0">
                <a:latin typeface="Carlito"/>
                <a:cs typeface="Carlito"/>
              </a:rPr>
              <a:t>uneventful,</a:t>
            </a:r>
            <a:r>
              <a:rPr sz="2400" spc="-60" dirty="0">
                <a:latin typeface="Carlito"/>
                <a:cs typeface="Carlito"/>
              </a:rPr>
              <a:t> </a:t>
            </a:r>
            <a:r>
              <a:rPr sz="2400" dirty="0">
                <a:latin typeface="Carlito"/>
                <a:cs typeface="Carlito"/>
              </a:rPr>
              <a:t>over</a:t>
            </a:r>
            <a:r>
              <a:rPr sz="2400" spc="-35" dirty="0">
                <a:latin typeface="Carlito"/>
                <a:cs typeface="Carlito"/>
              </a:rPr>
              <a:t> </a:t>
            </a:r>
            <a:r>
              <a:rPr sz="2400" dirty="0">
                <a:latin typeface="Carlito"/>
                <a:cs typeface="Carlito"/>
              </a:rPr>
              <a:t>next</a:t>
            </a:r>
            <a:r>
              <a:rPr sz="2400" spc="-75" dirty="0">
                <a:latin typeface="Carlito"/>
                <a:cs typeface="Carlito"/>
              </a:rPr>
              <a:t> </a:t>
            </a:r>
            <a:r>
              <a:rPr sz="2400" dirty="0">
                <a:latin typeface="Carlito"/>
                <a:cs typeface="Carlito"/>
              </a:rPr>
              <a:t>one</a:t>
            </a:r>
            <a:r>
              <a:rPr sz="2400" spc="-35" dirty="0">
                <a:latin typeface="Carlito"/>
                <a:cs typeface="Carlito"/>
              </a:rPr>
              <a:t> </a:t>
            </a:r>
            <a:r>
              <a:rPr sz="2400" dirty="0">
                <a:latin typeface="Carlito"/>
                <a:cs typeface="Carlito"/>
              </a:rPr>
              <a:t>week</a:t>
            </a:r>
            <a:r>
              <a:rPr lang="en-IN" sz="2400" dirty="0">
                <a:latin typeface="Carlito"/>
                <a:cs typeface="Carlito"/>
              </a:rPr>
              <a:t>;</a:t>
            </a:r>
            <a:r>
              <a:rPr sz="2400" spc="-50" dirty="0">
                <a:latin typeface="Carlito"/>
                <a:cs typeface="Carlito"/>
              </a:rPr>
              <a:t> </a:t>
            </a:r>
            <a:r>
              <a:rPr sz="2400" dirty="0">
                <a:solidFill>
                  <a:srgbClr val="C00000"/>
                </a:solidFill>
                <a:latin typeface="Carlito"/>
                <a:cs typeface="Carlito"/>
              </a:rPr>
              <a:t>discharged</a:t>
            </a:r>
            <a:r>
              <a:rPr sz="2400" spc="-45" dirty="0">
                <a:solidFill>
                  <a:srgbClr val="C00000"/>
                </a:solidFill>
                <a:latin typeface="Carlito"/>
                <a:cs typeface="Carlito"/>
              </a:rPr>
              <a:t> </a:t>
            </a:r>
            <a:r>
              <a:rPr sz="2400" dirty="0">
                <a:solidFill>
                  <a:srgbClr val="C00000"/>
                </a:solidFill>
                <a:latin typeface="Carlito"/>
                <a:cs typeface="Carlito"/>
              </a:rPr>
              <a:t>on</a:t>
            </a:r>
            <a:r>
              <a:rPr sz="2400" spc="-50" dirty="0">
                <a:solidFill>
                  <a:srgbClr val="C00000"/>
                </a:solidFill>
                <a:latin typeface="Carlito"/>
                <a:cs typeface="Carlito"/>
              </a:rPr>
              <a:t> </a:t>
            </a:r>
            <a:r>
              <a:rPr sz="2400" spc="-35" dirty="0">
                <a:solidFill>
                  <a:srgbClr val="C00000"/>
                </a:solidFill>
                <a:latin typeface="Carlito"/>
                <a:cs typeface="Carlito"/>
              </a:rPr>
              <a:t>post-</a:t>
            </a:r>
            <a:r>
              <a:rPr sz="2400" spc="-10" dirty="0">
                <a:solidFill>
                  <a:srgbClr val="C00000"/>
                </a:solidFill>
                <a:latin typeface="Carlito"/>
                <a:cs typeface="Carlito"/>
              </a:rPr>
              <a:t>operative </a:t>
            </a:r>
            <a:r>
              <a:rPr sz="2400" dirty="0">
                <a:solidFill>
                  <a:srgbClr val="C00000"/>
                </a:solidFill>
                <a:latin typeface="Carlito"/>
                <a:cs typeface="Carlito"/>
              </a:rPr>
              <a:t>day</a:t>
            </a:r>
            <a:r>
              <a:rPr sz="2400" spc="-80" dirty="0">
                <a:solidFill>
                  <a:srgbClr val="C00000"/>
                </a:solidFill>
                <a:latin typeface="Carlito"/>
                <a:cs typeface="Carlito"/>
              </a:rPr>
              <a:t> </a:t>
            </a:r>
            <a:r>
              <a:rPr sz="2400" spc="-25" dirty="0">
                <a:solidFill>
                  <a:srgbClr val="C00000"/>
                </a:solidFill>
                <a:latin typeface="Carlito"/>
                <a:cs typeface="Carlito"/>
              </a:rPr>
              <a:t>7</a:t>
            </a:r>
            <a:r>
              <a:rPr lang="en-IN" sz="2400" spc="-25" dirty="0">
                <a:latin typeface="Carlito"/>
                <a:cs typeface="Carlito"/>
              </a:rPr>
              <a:t>; A</a:t>
            </a:r>
            <a:r>
              <a:rPr sz="2400" dirty="0" err="1">
                <a:latin typeface="Carlito"/>
                <a:cs typeface="Carlito"/>
              </a:rPr>
              <a:t>dvised</a:t>
            </a:r>
            <a:r>
              <a:rPr sz="2400" spc="-40" dirty="0">
                <a:latin typeface="Carlito"/>
                <a:cs typeface="Carlito"/>
              </a:rPr>
              <a:t> </a:t>
            </a:r>
            <a:r>
              <a:rPr sz="2400" dirty="0">
                <a:latin typeface="Carlito"/>
                <a:cs typeface="Carlito"/>
              </a:rPr>
              <a:t>bed</a:t>
            </a:r>
            <a:r>
              <a:rPr sz="2400" spc="-55" dirty="0">
                <a:latin typeface="Carlito"/>
                <a:cs typeface="Carlito"/>
              </a:rPr>
              <a:t> </a:t>
            </a:r>
            <a:r>
              <a:rPr sz="2400" dirty="0">
                <a:latin typeface="Carlito"/>
                <a:cs typeface="Carlito"/>
              </a:rPr>
              <a:t>rest</a:t>
            </a:r>
            <a:r>
              <a:rPr sz="2400" spc="-55" dirty="0">
                <a:latin typeface="Carlito"/>
                <a:cs typeface="Carlito"/>
              </a:rPr>
              <a:t> </a:t>
            </a:r>
            <a:r>
              <a:rPr sz="2400" dirty="0">
                <a:latin typeface="Carlito"/>
                <a:cs typeface="Carlito"/>
              </a:rPr>
              <a:t>for</a:t>
            </a:r>
            <a:r>
              <a:rPr sz="2400" spc="-45" dirty="0">
                <a:latin typeface="Carlito"/>
                <a:cs typeface="Carlito"/>
              </a:rPr>
              <a:t> </a:t>
            </a:r>
            <a:r>
              <a:rPr sz="2400" dirty="0">
                <a:latin typeface="Carlito"/>
                <a:cs typeface="Carlito"/>
              </a:rPr>
              <a:t>six</a:t>
            </a:r>
            <a:r>
              <a:rPr sz="2400" spc="-55" dirty="0">
                <a:latin typeface="Carlito"/>
                <a:cs typeface="Carlito"/>
              </a:rPr>
              <a:t> </a:t>
            </a:r>
            <a:r>
              <a:rPr sz="2400" spc="-10" dirty="0">
                <a:latin typeface="Carlito"/>
                <a:cs typeface="Carlito"/>
              </a:rPr>
              <a:t>weeks</a:t>
            </a:r>
            <a:endParaRPr lang="en-IN" sz="2400" spc="-10" dirty="0">
              <a:latin typeface="Carlito"/>
              <a:cs typeface="Carlito"/>
            </a:endParaRPr>
          </a:p>
          <a:p>
            <a:pPr marL="355600" marR="145415" indent="-342900">
              <a:lnSpc>
                <a:spcPct val="100000"/>
              </a:lnSpc>
              <a:spcBef>
                <a:spcPts val="575"/>
              </a:spcBef>
              <a:buFont typeface="Arial"/>
              <a:buChar char="•"/>
              <a:tabLst>
                <a:tab pos="355600" algn="l"/>
              </a:tabLst>
            </a:pPr>
            <a:endParaRPr lang="en-IN" sz="800" spc="-10" dirty="0">
              <a:latin typeface="Carlito"/>
              <a:cs typeface="Carlito"/>
            </a:endParaRPr>
          </a:p>
          <a:p>
            <a:pPr marL="353695" marR="529590" indent="-340995">
              <a:lnSpc>
                <a:spcPct val="100000"/>
              </a:lnSpc>
              <a:spcBef>
                <a:spcPts val="95"/>
              </a:spcBef>
              <a:buFont typeface="Arial"/>
              <a:buChar char="•"/>
              <a:tabLst>
                <a:tab pos="355600" algn="l"/>
              </a:tabLst>
            </a:pPr>
            <a:r>
              <a:rPr lang="en-US" sz="2400" dirty="0">
                <a:latin typeface="Carlito"/>
                <a:cs typeface="Carlito"/>
              </a:rPr>
              <a:t>Patient</a:t>
            </a:r>
            <a:r>
              <a:rPr lang="en-US" sz="2400" spc="-10" dirty="0">
                <a:latin typeface="Carlito"/>
                <a:cs typeface="Carlito"/>
              </a:rPr>
              <a:t> </a:t>
            </a:r>
            <a:r>
              <a:rPr lang="en-US" sz="2400" dirty="0">
                <a:latin typeface="Carlito"/>
                <a:cs typeface="Carlito"/>
              </a:rPr>
              <a:t>is</a:t>
            </a:r>
            <a:r>
              <a:rPr lang="en-US" sz="2400" spc="-15" dirty="0">
                <a:latin typeface="Carlito"/>
                <a:cs typeface="Carlito"/>
              </a:rPr>
              <a:t> </a:t>
            </a:r>
            <a:r>
              <a:rPr lang="en-US" sz="2400" dirty="0">
                <a:solidFill>
                  <a:srgbClr val="C00000"/>
                </a:solidFill>
                <a:latin typeface="Carlito"/>
                <a:cs typeface="Carlito"/>
              </a:rPr>
              <a:t>able</a:t>
            </a:r>
            <a:r>
              <a:rPr lang="en-US" sz="2400" spc="-25" dirty="0">
                <a:solidFill>
                  <a:srgbClr val="C00000"/>
                </a:solidFill>
                <a:latin typeface="Carlito"/>
                <a:cs typeface="Carlito"/>
              </a:rPr>
              <a:t> </a:t>
            </a:r>
            <a:r>
              <a:rPr lang="en-US" sz="2400" dirty="0">
                <a:solidFill>
                  <a:srgbClr val="C00000"/>
                </a:solidFill>
                <a:latin typeface="Carlito"/>
                <a:cs typeface="Carlito"/>
              </a:rPr>
              <a:t>to</a:t>
            </a:r>
            <a:r>
              <a:rPr lang="en-US" sz="2400" spc="-25" dirty="0">
                <a:solidFill>
                  <a:srgbClr val="C00000"/>
                </a:solidFill>
                <a:latin typeface="Carlito"/>
                <a:cs typeface="Carlito"/>
              </a:rPr>
              <a:t> </a:t>
            </a:r>
            <a:r>
              <a:rPr lang="en-US" sz="2400" dirty="0">
                <a:solidFill>
                  <a:srgbClr val="C00000"/>
                </a:solidFill>
                <a:latin typeface="Carlito"/>
                <a:cs typeface="Carlito"/>
              </a:rPr>
              <a:t>walk</a:t>
            </a:r>
            <a:r>
              <a:rPr lang="en-US" sz="2400" spc="-25" dirty="0">
                <a:solidFill>
                  <a:srgbClr val="C00000"/>
                </a:solidFill>
                <a:latin typeface="Carlito"/>
                <a:cs typeface="Carlito"/>
              </a:rPr>
              <a:t> </a:t>
            </a:r>
            <a:r>
              <a:rPr lang="en-US" sz="2400" dirty="0">
                <a:solidFill>
                  <a:srgbClr val="C00000"/>
                </a:solidFill>
                <a:latin typeface="Carlito"/>
                <a:cs typeface="Carlito"/>
              </a:rPr>
              <a:t>with</a:t>
            </a:r>
            <a:r>
              <a:rPr lang="en-US" sz="2400" spc="-45" dirty="0">
                <a:solidFill>
                  <a:srgbClr val="C00000"/>
                </a:solidFill>
                <a:latin typeface="Carlito"/>
                <a:cs typeface="Carlito"/>
              </a:rPr>
              <a:t> </a:t>
            </a:r>
            <a:r>
              <a:rPr lang="en-US" sz="2400" spc="-10" dirty="0">
                <a:solidFill>
                  <a:srgbClr val="C00000"/>
                </a:solidFill>
                <a:latin typeface="Carlito"/>
                <a:cs typeface="Carlito"/>
              </a:rPr>
              <a:t>support</a:t>
            </a:r>
            <a:r>
              <a:rPr lang="en-US" sz="2400" spc="-10" dirty="0">
                <a:latin typeface="Carlito"/>
                <a:cs typeface="Carlito"/>
              </a:rPr>
              <a:t>, on follow-up at day-45. </a:t>
            </a:r>
            <a:r>
              <a:rPr lang="en-US" sz="2400" dirty="0">
                <a:latin typeface="Carlito"/>
                <a:cs typeface="Carlito"/>
              </a:rPr>
              <a:t>The</a:t>
            </a:r>
            <a:r>
              <a:rPr lang="en-US" sz="2400" spc="-65" dirty="0">
                <a:latin typeface="Carlito"/>
                <a:cs typeface="Carlito"/>
              </a:rPr>
              <a:t> </a:t>
            </a:r>
            <a:r>
              <a:rPr lang="en-US" sz="2400" dirty="0">
                <a:latin typeface="Carlito"/>
                <a:cs typeface="Carlito"/>
              </a:rPr>
              <a:t>patient</a:t>
            </a:r>
            <a:r>
              <a:rPr lang="en-US" sz="2400" spc="-45" dirty="0">
                <a:latin typeface="Carlito"/>
                <a:cs typeface="Carlito"/>
              </a:rPr>
              <a:t> </a:t>
            </a:r>
            <a:r>
              <a:rPr lang="en-US" sz="2400" dirty="0">
                <a:latin typeface="Carlito"/>
                <a:cs typeface="Carlito"/>
              </a:rPr>
              <a:t>has</a:t>
            </a:r>
            <a:r>
              <a:rPr lang="en-US" sz="2400" spc="-45" dirty="0">
                <a:latin typeface="Carlito"/>
                <a:cs typeface="Carlito"/>
              </a:rPr>
              <a:t> </a:t>
            </a:r>
            <a:r>
              <a:rPr lang="en-US" sz="2400" dirty="0">
                <a:latin typeface="Carlito"/>
                <a:cs typeface="Carlito"/>
              </a:rPr>
              <a:t>been</a:t>
            </a:r>
            <a:r>
              <a:rPr lang="en-US" sz="2400" spc="-35" dirty="0">
                <a:latin typeface="Carlito"/>
                <a:cs typeface="Carlito"/>
              </a:rPr>
              <a:t> </a:t>
            </a:r>
            <a:r>
              <a:rPr lang="en-US" sz="2400" dirty="0">
                <a:latin typeface="Carlito"/>
                <a:cs typeface="Carlito"/>
              </a:rPr>
              <a:t>advised</a:t>
            </a:r>
            <a:r>
              <a:rPr lang="en-US" sz="2400" spc="-40" dirty="0">
                <a:latin typeface="Carlito"/>
                <a:cs typeface="Carlito"/>
              </a:rPr>
              <a:t> </a:t>
            </a:r>
            <a:r>
              <a:rPr lang="en-US" sz="2400" dirty="0">
                <a:latin typeface="Carlito"/>
                <a:cs typeface="Carlito"/>
              </a:rPr>
              <a:t>allogeneic</a:t>
            </a:r>
            <a:r>
              <a:rPr lang="en-US" sz="2400" spc="-65" dirty="0">
                <a:latin typeface="Carlito"/>
                <a:cs typeface="Carlito"/>
              </a:rPr>
              <a:t> </a:t>
            </a:r>
            <a:r>
              <a:rPr lang="en-US" sz="2400" dirty="0">
                <a:latin typeface="Carlito"/>
                <a:cs typeface="Carlito"/>
              </a:rPr>
              <a:t>BMT</a:t>
            </a:r>
            <a:r>
              <a:rPr lang="en-US" sz="2400" spc="-40" dirty="0">
                <a:latin typeface="Carlito"/>
                <a:cs typeface="Carlito"/>
              </a:rPr>
              <a:t> </a:t>
            </a:r>
            <a:r>
              <a:rPr lang="en-US" sz="2400" dirty="0">
                <a:latin typeface="Carlito"/>
                <a:cs typeface="Carlito"/>
              </a:rPr>
              <a:t>to</a:t>
            </a:r>
            <a:r>
              <a:rPr lang="en-US" sz="2400" spc="-55" dirty="0">
                <a:latin typeface="Carlito"/>
                <a:cs typeface="Carlito"/>
              </a:rPr>
              <a:t> </a:t>
            </a:r>
            <a:r>
              <a:rPr lang="en-US" sz="2400" spc="-20" dirty="0">
                <a:latin typeface="Carlito"/>
                <a:cs typeface="Carlito"/>
              </a:rPr>
              <a:t>cure </a:t>
            </a:r>
            <a:r>
              <a:rPr lang="en-US" sz="2400" dirty="0">
                <a:latin typeface="Carlito"/>
                <a:cs typeface="Carlito"/>
              </a:rPr>
              <a:t>SCD</a:t>
            </a:r>
            <a:r>
              <a:rPr lang="en-US" sz="2400" spc="-35" dirty="0">
                <a:latin typeface="Carlito"/>
                <a:cs typeface="Carlito"/>
              </a:rPr>
              <a:t> </a:t>
            </a:r>
            <a:r>
              <a:rPr lang="en-US" sz="2400" dirty="0">
                <a:latin typeface="Carlito"/>
                <a:cs typeface="Carlito"/>
              </a:rPr>
              <a:t>and</a:t>
            </a:r>
            <a:r>
              <a:rPr lang="en-US" sz="2400" spc="-20" dirty="0">
                <a:latin typeface="Carlito"/>
                <a:cs typeface="Carlito"/>
              </a:rPr>
              <a:t> </a:t>
            </a:r>
            <a:r>
              <a:rPr lang="en-US" sz="2400" dirty="0">
                <a:latin typeface="Carlito"/>
                <a:cs typeface="Carlito"/>
              </a:rPr>
              <a:t>his</a:t>
            </a:r>
            <a:r>
              <a:rPr lang="en-US" sz="2400" spc="-45" dirty="0">
                <a:latin typeface="Carlito"/>
                <a:cs typeface="Carlito"/>
              </a:rPr>
              <a:t> </a:t>
            </a:r>
            <a:r>
              <a:rPr lang="en-US" sz="2400" dirty="0">
                <a:latin typeface="Carlito"/>
                <a:cs typeface="Carlito"/>
              </a:rPr>
              <a:t>brother</a:t>
            </a:r>
            <a:r>
              <a:rPr lang="en-US" sz="2400" spc="-5" dirty="0">
                <a:latin typeface="Carlito"/>
                <a:cs typeface="Carlito"/>
              </a:rPr>
              <a:t> </a:t>
            </a:r>
            <a:r>
              <a:rPr lang="en-US" sz="2400" dirty="0">
                <a:latin typeface="Carlito"/>
                <a:cs typeface="Carlito"/>
              </a:rPr>
              <a:t>is</a:t>
            </a:r>
            <a:r>
              <a:rPr lang="en-US" sz="2400" spc="-45" dirty="0">
                <a:latin typeface="Carlito"/>
                <a:cs typeface="Carlito"/>
              </a:rPr>
              <a:t> </a:t>
            </a:r>
            <a:r>
              <a:rPr lang="en-US" sz="2400" dirty="0">
                <a:latin typeface="Carlito"/>
                <a:cs typeface="Carlito"/>
              </a:rPr>
              <a:t>being</a:t>
            </a:r>
            <a:r>
              <a:rPr lang="en-US" sz="2400" spc="-30" dirty="0">
                <a:latin typeface="Carlito"/>
                <a:cs typeface="Carlito"/>
              </a:rPr>
              <a:t> </a:t>
            </a:r>
            <a:r>
              <a:rPr lang="en-US" sz="2400" spc="-20" dirty="0">
                <a:latin typeface="Carlito"/>
                <a:cs typeface="Carlito"/>
              </a:rPr>
              <a:t>investigated</a:t>
            </a:r>
            <a:r>
              <a:rPr lang="en-US" sz="2400" spc="-50" dirty="0">
                <a:latin typeface="Carlito"/>
                <a:cs typeface="Carlito"/>
              </a:rPr>
              <a:t> </a:t>
            </a:r>
            <a:r>
              <a:rPr lang="en-US" sz="2400" dirty="0">
                <a:latin typeface="Carlito"/>
                <a:cs typeface="Carlito"/>
              </a:rPr>
              <a:t>as</a:t>
            </a:r>
            <a:r>
              <a:rPr lang="en-US" sz="2400" spc="-30" dirty="0">
                <a:latin typeface="Carlito"/>
                <a:cs typeface="Carlito"/>
              </a:rPr>
              <a:t> </a:t>
            </a:r>
            <a:r>
              <a:rPr lang="en-US" sz="2400" spc="-10" dirty="0">
                <a:latin typeface="Carlito"/>
                <a:cs typeface="Carlito"/>
              </a:rPr>
              <a:t>potential </a:t>
            </a:r>
            <a:r>
              <a:rPr lang="en-US" sz="2400" dirty="0">
                <a:latin typeface="Carlito"/>
                <a:cs typeface="Carlito"/>
              </a:rPr>
              <a:t>stem</a:t>
            </a:r>
            <a:r>
              <a:rPr lang="en-US" sz="2400" spc="-35" dirty="0">
                <a:latin typeface="Carlito"/>
                <a:cs typeface="Carlito"/>
              </a:rPr>
              <a:t> </a:t>
            </a:r>
            <a:r>
              <a:rPr lang="en-US" sz="2400" dirty="0">
                <a:latin typeface="Carlito"/>
                <a:cs typeface="Carlito"/>
              </a:rPr>
              <a:t>cell</a:t>
            </a:r>
            <a:r>
              <a:rPr lang="en-US" sz="2400" spc="-45" dirty="0">
                <a:latin typeface="Carlito"/>
                <a:cs typeface="Carlito"/>
              </a:rPr>
              <a:t> </a:t>
            </a:r>
            <a:r>
              <a:rPr lang="en-US" sz="2400" spc="-10" dirty="0">
                <a:latin typeface="Carlito"/>
                <a:cs typeface="Carlito"/>
              </a:rPr>
              <a:t>donor</a:t>
            </a:r>
          </a:p>
          <a:p>
            <a:pPr marL="353695" marR="529590" indent="-340995">
              <a:lnSpc>
                <a:spcPct val="100000"/>
              </a:lnSpc>
              <a:spcBef>
                <a:spcPts val="95"/>
              </a:spcBef>
              <a:buFont typeface="Arial"/>
              <a:buChar char="•"/>
              <a:tabLst>
                <a:tab pos="355600" algn="l"/>
              </a:tabLst>
            </a:pPr>
            <a:endParaRPr lang="en-US" sz="800" spc="-10" dirty="0">
              <a:latin typeface="Carlito"/>
              <a:cs typeface="Carlito"/>
            </a:endParaRPr>
          </a:p>
          <a:p>
            <a:pPr marL="353695" marR="529590" indent="-340995">
              <a:spcBef>
                <a:spcPts val="95"/>
              </a:spcBef>
              <a:buFont typeface="Arial"/>
              <a:buChar char="•"/>
              <a:tabLst>
                <a:tab pos="355600" algn="l"/>
              </a:tabLst>
            </a:pPr>
            <a:r>
              <a:rPr lang="en-US" sz="2400" dirty="0"/>
              <a:t>This</a:t>
            </a:r>
            <a:r>
              <a:rPr lang="en-US" sz="2400" spc="-40" dirty="0"/>
              <a:t> wa</a:t>
            </a:r>
            <a:r>
              <a:rPr lang="en-US" sz="2400" dirty="0"/>
              <a:t>s</a:t>
            </a:r>
            <a:r>
              <a:rPr lang="en-US" sz="2400" spc="-50" dirty="0"/>
              <a:t> </a:t>
            </a:r>
            <a:r>
              <a:rPr lang="en-US" sz="2400" dirty="0">
                <a:solidFill>
                  <a:srgbClr val="C00000"/>
                </a:solidFill>
              </a:rPr>
              <a:t>possibly</a:t>
            </a:r>
            <a:r>
              <a:rPr lang="en-US" sz="2400" spc="-40" dirty="0">
                <a:solidFill>
                  <a:srgbClr val="C00000"/>
                </a:solidFill>
              </a:rPr>
              <a:t> </a:t>
            </a:r>
            <a:r>
              <a:rPr lang="en-US" sz="2400" dirty="0">
                <a:solidFill>
                  <a:srgbClr val="C00000"/>
                </a:solidFill>
              </a:rPr>
              <a:t>the</a:t>
            </a:r>
            <a:r>
              <a:rPr lang="en-US" sz="2400" spc="-50" dirty="0">
                <a:solidFill>
                  <a:srgbClr val="C00000"/>
                </a:solidFill>
              </a:rPr>
              <a:t> </a:t>
            </a:r>
            <a:r>
              <a:rPr lang="en-US" sz="2400" dirty="0">
                <a:solidFill>
                  <a:srgbClr val="C00000"/>
                </a:solidFill>
              </a:rPr>
              <a:t>first</a:t>
            </a:r>
            <a:r>
              <a:rPr lang="en-US" sz="2400" spc="-55" dirty="0">
                <a:solidFill>
                  <a:srgbClr val="C00000"/>
                </a:solidFill>
              </a:rPr>
              <a:t> </a:t>
            </a:r>
            <a:r>
              <a:rPr lang="en-US" sz="2400" dirty="0">
                <a:solidFill>
                  <a:srgbClr val="C00000"/>
                </a:solidFill>
              </a:rPr>
              <a:t>case</a:t>
            </a:r>
            <a:r>
              <a:rPr lang="en-US" sz="2400" spc="-40" dirty="0">
                <a:solidFill>
                  <a:srgbClr val="C00000"/>
                </a:solidFill>
              </a:rPr>
              <a:t> </a:t>
            </a:r>
            <a:r>
              <a:rPr lang="en-US" sz="2400" dirty="0">
                <a:solidFill>
                  <a:srgbClr val="C00000"/>
                </a:solidFill>
              </a:rPr>
              <a:t>report</a:t>
            </a:r>
            <a:r>
              <a:rPr lang="en-US" sz="2400" spc="-50" dirty="0">
                <a:solidFill>
                  <a:srgbClr val="C00000"/>
                </a:solidFill>
              </a:rPr>
              <a:t> </a:t>
            </a:r>
            <a:r>
              <a:rPr lang="en-US" sz="2400" dirty="0"/>
              <a:t>of</a:t>
            </a:r>
            <a:r>
              <a:rPr lang="en-US" sz="2400" spc="-50" dirty="0"/>
              <a:t> </a:t>
            </a:r>
            <a:r>
              <a:rPr lang="en-US" sz="2400" dirty="0"/>
              <a:t>successful</a:t>
            </a:r>
            <a:r>
              <a:rPr lang="en-US" sz="2400" spc="-40" dirty="0"/>
              <a:t> </a:t>
            </a:r>
            <a:r>
              <a:rPr lang="en-US" sz="2400" spc="-25" dirty="0"/>
              <a:t>RBC </a:t>
            </a:r>
            <a:r>
              <a:rPr lang="en-US" sz="2400" spc="-10" dirty="0"/>
              <a:t>exchange</a:t>
            </a:r>
            <a:r>
              <a:rPr lang="en-US" sz="2400" spc="-55" dirty="0"/>
              <a:t> </a:t>
            </a:r>
            <a:r>
              <a:rPr lang="en-US" sz="2400" dirty="0"/>
              <a:t>in</a:t>
            </a:r>
            <a:r>
              <a:rPr lang="en-US" sz="2400" spc="-35" dirty="0"/>
              <a:t> </a:t>
            </a:r>
            <a:r>
              <a:rPr lang="en-US" sz="2400" dirty="0"/>
              <a:t>an</a:t>
            </a:r>
            <a:r>
              <a:rPr lang="en-US" sz="2400" spc="-40" dirty="0"/>
              <a:t> </a:t>
            </a:r>
            <a:r>
              <a:rPr lang="en-US" sz="2400" dirty="0"/>
              <a:t>alloimmunised</a:t>
            </a:r>
            <a:r>
              <a:rPr lang="en-US" sz="2400" spc="-45" dirty="0"/>
              <a:t> </a:t>
            </a:r>
            <a:r>
              <a:rPr lang="en-US" sz="2400" dirty="0"/>
              <a:t>SCD</a:t>
            </a:r>
            <a:r>
              <a:rPr lang="en-US" sz="2400" spc="-60" dirty="0"/>
              <a:t> </a:t>
            </a:r>
            <a:r>
              <a:rPr lang="en-US" sz="2400" spc="-10" dirty="0"/>
              <a:t>patient</a:t>
            </a:r>
            <a:endParaRPr sz="2400" dirty="0">
              <a:latin typeface="Carlito"/>
              <a:cs typeface="Carlito"/>
            </a:endParaRPr>
          </a:p>
        </p:txBody>
      </p:sp>
      <p:sp>
        <p:nvSpPr>
          <p:cNvPr id="4" name="TextBox 3">
            <a:extLst>
              <a:ext uri="{FF2B5EF4-FFF2-40B4-BE49-F238E27FC236}">
                <a16:creationId xmlns:a16="http://schemas.microsoft.com/office/drawing/2014/main" id="{34D01D24-AE9F-3211-9AF4-3FDD60F8BA94}"/>
              </a:ext>
            </a:extLst>
          </p:cNvPr>
          <p:cNvSpPr txBox="1"/>
          <p:nvPr/>
        </p:nvSpPr>
        <p:spPr>
          <a:xfrm>
            <a:off x="0" y="318"/>
            <a:ext cx="1981200" cy="338554"/>
          </a:xfrm>
          <a:prstGeom prst="rect">
            <a:avLst/>
          </a:prstGeom>
          <a:noFill/>
        </p:spPr>
        <p:txBody>
          <a:bodyPr wrap="square" rtlCol="0">
            <a:spAutoFit/>
          </a:bodyPr>
          <a:lstStyle/>
          <a:p>
            <a:r>
              <a:rPr lang="en-IN" sz="1600" dirty="0"/>
              <a:t>RBC Exchange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CAF488-7EE7-6D5D-3245-70224E01C0AA}"/>
              </a:ext>
            </a:extLst>
          </p:cNvPr>
          <p:cNvSpPr>
            <a:spLocks noGrp="1"/>
          </p:cNvSpPr>
          <p:nvPr>
            <p:ph type="title"/>
          </p:nvPr>
        </p:nvSpPr>
        <p:spPr>
          <a:xfrm>
            <a:off x="182880" y="132398"/>
            <a:ext cx="8229600" cy="1218882"/>
          </a:xfrm>
        </p:spPr>
        <p:txBody>
          <a:bodyPr>
            <a:normAutofit fontScale="90000"/>
          </a:bodyPr>
          <a:lstStyle/>
          <a:p>
            <a:r>
              <a:rPr lang="en-IN" dirty="0"/>
              <a:t>National Sickle Cell Anaemia Elimination Mission</a:t>
            </a:r>
            <a:endParaRPr dirty="0"/>
          </a:p>
        </p:txBody>
      </p:sp>
      <p:pic>
        <p:nvPicPr>
          <p:cNvPr id="3" name="Picture 2">
            <a:extLst>
              <a:ext uri="{FF2B5EF4-FFF2-40B4-BE49-F238E27FC236}">
                <a16:creationId xmlns:a16="http://schemas.microsoft.com/office/drawing/2014/main" id="{7D9B4B39-561B-7DE0-FC23-3F2C41769122}"/>
              </a:ext>
            </a:extLst>
          </p:cNvPr>
          <p:cNvPicPr>
            <a:picLocks noChangeAspect="1"/>
          </p:cNvPicPr>
          <p:nvPr/>
        </p:nvPicPr>
        <p:blipFill>
          <a:blip r:embed="rId2"/>
          <a:stretch>
            <a:fillRect/>
          </a:stretch>
        </p:blipFill>
        <p:spPr>
          <a:xfrm>
            <a:off x="0" y="1280160"/>
            <a:ext cx="9144000" cy="4114800"/>
          </a:xfrm>
          <a:prstGeom prst="rect">
            <a:avLst/>
          </a:prstGeom>
        </p:spPr>
      </p:pic>
      <p:sp>
        <p:nvSpPr>
          <p:cNvPr id="4" name="TextBox 3">
            <a:extLst>
              <a:ext uri="{FF2B5EF4-FFF2-40B4-BE49-F238E27FC236}">
                <a16:creationId xmlns:a16="http://schemas.microsoft.com/office/drawing/2014/main" id="{553CC77B-73EF-9E20-B542-F697DA978EED}"/>
              </a:ext>
            </a:extLst>
          </p:cNvPr>
          <p:cNvSpPr txBox="1"/>
          <p:nvPr/>
        </p:nvSpPr>
        <p:spPr>
          <a:xfrm>
            <a:off x="0" y="318"/>
            <a:ext cx="1442720" cy="338554"/>
          </a:xfrm>
          <a:prstGeom prst="rect">
            <a:avLst/>
          </a:prstGeom>
          <a:noFill/>
        </p:spPr>
        <p:txBody>
          <a:bodyPr wrap="square" rtlCol="0">
            <a:spAutoFit/>
          </a:bodyPr>
          <a:lstStyle/>
          <a:p>
            <a:r>
              <a:rPr lang="en-IN" sz="1600" dirty="0"/>
              <a:t>Background</a:t>
            </a:r>
          </a:p>
        </p:txBody>
      </p:sp>
      <p:sp>
        <p:nvSpPr>
          <p:cNvPr id="7" name="object 3">
            <a:extLst>
              <a:ext uri="{FF2B5EF4-FFF2-40B4-BE49-F238E27FC236}">
                <a16:creationId xmlns:a16="http://schemas.microsoft.com/office/drawing/2014/main" id="{E458DA18-5122-737C-4ED2-05AF65CED702}"/>
              </a:ext>
            </a:extLst>
          </p:cNvPr>
          <p:cNvSpPr txBox="1">
            <a:spLocks/>
          </p:cNvSpPr>
          <p:nvPr/>
        </p:nvSpPr>
        <p:spPr>
          <a:xfrm>
            <a:off x="182880" y="5420360"/>
            <a:ext cx="8808720" cy="1197764"/>
          </a:xfrm>
          <a:prstGeom prst="rect">
            <a:avLst/>
          </a:prstGeom>
        </p:spPr>
        <p:txBody>
          <a:bodyPr vert="horz" wrap="square" lIns="0" tIns="1270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b="0" i="0" dirty="0">
                <a:solidFill>
                  <a:srgbClr val="000000"/>
                </a:solidFill>
                <a:effectLst/>
                <a:latin typeface="Raleway" pitchFamily="2" charset="0"/>
              </a:rPr>
              <a:t>Strategy: THREE pillars: Health Promotion/Prevention: Universal screening and early detection/Holistic Management &amp; Continuum of Care</a:t>
            </a:r>
          </a:p>
          <a:p>
            <a:pPr marL="355600" marR="93980">
              <a:spcBef>
                <a:spcPts val="580"/>
              </a:spcBef>
              <a:tabLst>
                <a:tab pos="355600" algn="l"/>
              </a:tabLst>
            </a:pPr>
            <a:r>
              <a:rPr lang="en-US" sz="1800" dirty="0">
                <a:solidFill>
                  <a:srgbClr val="000000"/>
                </a:solidFill>
                <a:latin typeface="Raleway" pitchFamily="2" charset="0"/>
              </a:rPr>
              <a:t>3</a:t>
            </a:r>
            <a:r>
              <a:rPr lang="en-US" sz="1800" baseline="30000" dirty="0">
                <a:solidFill>
                  <a:srgbClr val="000000"/>
                </a:solidFill>
                <a:latin typeface="Raleway" pitchFamily="2" charset="0"/>
              </a:rPr>
              <a:t>rd</a:t>
            </a:r>
            <a:r>
              <a:rPr lang="en-US" sz="1800" dirty="0">
                <a:solidFill>
                  <a:srgbClr val="000000"/>
                </a:solidFill>
                <a:latin typeface="Raleway" pitchFamily="2" charset="0"/>
              </a:rPr>
              <a:t> pillar: Important to have capabilities to detect and identify alloantibody(s) and perform therapeutic RBC exchange (tertiary-care level)</a:t>
            </a:r>
          </a:p>
        </p:txBody>
      </p:sp>
    </p:spTree>
    <p:extLst>
      <p:ext uri="{BB962C8B-B14F-4D97-AF65-F5344CB8AC3E}">
        <p14:creationId xmlns:p14="http://schemas.microsoft.com/office/powerpoint/2010/main" val="187308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247F9-A832-1967-0CF8-923CB5F4C0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33C1864-D893-E316-C3DE-5D3B487E2309}"/>
              </a:ext>
            </a:extLst>
          </p:cNvPr>
          <p:cNvSpPr txBox="1">
            <a:spLocks noGrp="1"/>
          </p:cNvSpPr>
          <p:nvPr>
            <p:ph type="title"/>
          </p:nvPr>
        </p:nvSpPr>
        <p:spPr>
          <a:xfrm>
            <a:off x="182880" y="300576"/>
            <a:ext cx="8503920" cy="847283"/>
          </a:xfrm>
          <a:prstGeom prst="rect">
            <a:avLst/>
          </a:prstGeom>
        </p:spPr>
        <p:txBody>
          <a:bodyPr vert="horz" wrap="square" lIns="0" tIns="168529" rIns="0" bIns="0" rtlCol="0">
            <a:spAutoFit/>
          </a:bodyPr>
          <a:lstStyle/>
          <a:p>
            <a:pPr marL="447675" defTabSz="236538">
              <a:lnSpc>
                <a:spcPct val="100000"/>
              </a:lnSpc>
              <a:spcBef>
                <a:spcPts val="105"/>
              </a:spcBef>
            </a:pPr>
            <a:r>
              <a:rPr lang="en-IN" spc="-10" dirty="0"/>
              <a:t>Summary</a:t>
            </a:r>
            <a:endParaRPr spc="-10" dirty="0"/>
          </a:p>
        </p:txBody>
      </p:sp>
      <p:sp>
        <p:nvSpPr>
          <p:cNvPr id="3" name="object 3">
            <a:extLst>
              <a:ext uri="{FF2B5EF4-FFF2-40B4-BE49-F238E27FC236}">
                <a16:creationId xmlns:a16="http://schemas.microsoft.com/office/drawing/2014/main" id="{15F22CE3-C63B-AAE7-37B0-BD210A37B84F}"/>
              </a:ext>
            </a:extLst>
          </p:cNvPr>
          <p:cNvSpPr txBox="1"/>
          <p:nvPr/>
        </p:nvSpPr>
        <p:spPr>
          <a:xfrm>
            <a:off x="264160" y="1351281"/>
            <a:ext cx="8625840" cy="4565352"/>
          </a:xfrm>
          <a:prstGeom prst="rect">
            <a:avLst/>
          </a:prstGeom>
        </p:spPr>
        <p:txBody>
          <a:bodyPr vert="horz" wrap="square" lIns="0" tIns="12700" rIns="0" bIns="0" rtlCol="0">
            <a:spAutoFit/>
          </a:bodyPr>
          <a:lstStyle/>
          <a:p>
            <a:pPr marL="355600" marR="165100" indent="-342900">
              <a:lnSpc>
                <a:spcPct val="100000"/>
              </a:lnSpc>
              <a:spcBef>
                <a:spcPts val="100"/>
              </a:spcBef>
              <a:buFont typeface="Arial"/>
              <a:buChar char="•"/>
              <a:tabLst>
                <a:tab pos="355600" algn="l"/>
              </a:tabLst>
            </a:pPr>
            <a:r>
              <a:rPr lang="en-IN" sz="2400" dirty="0">
                <a:latin typeface="Carlito"/>
                <a:cs typeface="Carlito"/>
              </a:rPr>
              <a:t>India has </a:t>
            </a:r>
            <a:r>
              <a:rPr lang="en-IN" sz="2400" dirty="0">
                <a:solidFill>
                  <a:srgbClr val="C00000"/>
                </a:solidFill>
                <a:latin typeface="Carlito"/>
                <a:cs typeface="Carlito"/>
              </a:rPr>
              <a:t>substantial burden of SCD</a:t>
            </a:r>
            <a:r>
              <a:rPr lang="en-IN" sz="2400" dirty="0">
                <a:latin typeface="Carlito"/>
                <a:cs typeface="Carlito"/>
              </a:rPr>
              <a:t>, specially in tribal population (300-700/100,000). </a:t>
            </a:r>
            <a:r>
              <a:rPr lang="en-IN" sz="2400" dirty="0">
                <a:solidFill>
                  <a:srgbClr val="C00000"/>
                </a:solidFill>
                <a:latin typeface="Carlito"/>
                <a:cs typeface="Carlito"/>
              </a:rPr>
              <a:t>Point mutation </a:t>
            </a:r>
            <a:r>
              <a:rPr lang="en-IN" sz="2400" dirty="0">
                <a:latin typeface="Carlito"/>
                <a:cs typeface="Carlito"/>
              </a:rPr>
              <a:t>in haemoglobin beta chain leads to either </a:t>
            </a:r>
            <a:r>
              <a:rPr lang="en-IN" sz="2400" dirty="0">
                <a:solidFill>
                  <a:srgbClr val="C00000"/>
                </a:solidFill>
                <a:latin typeface="Carlito"/>
                <a:cs typeface="Carlito"/>
              </a:rPr>
              <a:t>carrier </a:t>
            </a:r>
            <a:r>
              <a:rPr lang="en-IN" sz="2400" dirty="0">
                <a:latin typeface="Carlito"/>
                <a:cs typeface="Carlito"/>
              </a:rPr>
              <a:t>(heterozygous) or </a:t>
            </a:r>
            <a:r>
              <a:rPr lang="en-IN" sz="2400" dirty="0">
                <a:solidFill>
                  <a:srgbClr val="C00000"/>
                </a:solidFill>
                <a:latin typeface="Carlito"/>
                <a:cs typeface="Carlito"/>
              </a:rPr>
              <a:t>disease</a:t>
            </a:r>
            <a:r>
              <a:rPr lang="en-IN" sz="2400" dirty="0">
                <a:latin typeface="Carlito"/>
                <a:cs typeface="Carlito"/>
              </a:rPr>
              <a:t> (homozygous)</a:t>
            </a:r>
          </a:p>
          <a:p>
            <a:pPr marL="355600" marR="165100" indent="-342900">
              <a:lnSpc>
                <a:spcPct val="100000"/>
              </a:lnSpc>
              <a:spcBef>
                <a:spcPts val="100"/>
              </a:spcBef>
              <a:buFont typeface="Arial"/>
              <a:buChar char="•"/>
              <a:tabLst>
                <a:tab pos="355600" algn="l"/>
              </a:tabLst>
            </a:pPr>
            <a:endParaRPr sz="800" dirty="0">
              <a:latin typeface="Carlito"/>
              <a:cs typeface="Carlito"/>
            </a:endParaRPr>
          </a:p>
          <a:p>
            <a:pPr marL="355600" marR="145415" indent="-342900">
              <a:lnSpc>
                <a:spcPct val="100000"/>
              </a:lnSpc>
              <a:spcBef>
                <a:spcPts val="575"/>
              </a:spcBef>
              <a:buFont typeface="Arial"/>
              <a:buChar char="•"/>
              <a:tabLst>
                <a:tab pos="355600" algn="l"/>
              </a:tabLst>
            </a:pPr>
            <a:r>
              <a:rPr lang="en-IN" sz="2400" dirty="0">
                <a:latin typeface="Carlito"/>
                <a:cs typeface="Carlito"/>
              </a:rPr>
              <a:t>At lower oxygen saturation, </a:t>
            </a:r>
            <a:r>
              <a:rPr lang="en-IN" sz="2400" dirty="0">
                <a:solidFill>
                  <a:srgbClr val="C00000"/>
                </a:solidFill>
                <a:latin typeface="Carlito"/>
                <a:cs typeface="Carlito"/>
              </a:rPr>
              <a:t>RBC assume sickle shape</a:t>
            </a:r>
            <a:r>
              <a:rPr lang="en-IN" sz="2400" dirty="0">
                <a:latin typeface="Carlito"/>
                <a:cs typeface="Carlito"/>
              </a:rPr>
              <a:t>, leading to chronic </a:t>
            </a:r>
            <a:r>
              <a:rPr lang="en-IN" sz="2400" dirty="0">
                <a:solidFill>
                  <a:srgbClr val="C00000"/>
                </a:solidFill>
                <a:latin typeface="Carlito"/>
                <a:cs typeface="Carlito"/>
              </a:rPr>
              <a:t>hypoxia</a:t>
            </a:r>
            <a:r>
              <a:rPr lang="en-IN" sz="2400" dirty="0">
                <a:latin typeface="Carlito"/>
                <a:cs typeface="Carlito"/>
              </a:rPr>
              <a:t>, haemolytic </a:t>
            </a:r>
            <a:r>
              <a:rPr lang="en-IN" sz="2400" dirty="0">
                <a:solidFill>
                  <a:srgbClr val="C00000"/>
                </a:solidFill>
                <a:latin typeface="Carlito"/>
                <a:cs typeface="Carlito"/>
              </a:rPr>
              <a:t>anaemia</a:t>
            </a:r>
            <a:r>
              <a:rPr lang="en-IN" sz="2400" dirty="0">
                <a:latin typeface="Carlito"/>
                <a:cs typeface="Carlito"/>
              </a:rPr>
              <a:t>, capillary </a:t>
            </a:r>
            <a:r>
              <a:rPr lang="en-IN" sz="2400" dirty="0">
                <a:solidFill>
                  <a:srgbClr val="C00000"/>
                </a:solidFill>
                <a:latin typeface="Carlito"/>
                <a:cs typeface="Carlito"/>
              </a:rPr>
              <a:t>stasis</a:t>
            </a:r>
            <a:r>
              <a:rPr lang="en-IN" sz="2400" dirty="0">
                <a:latin typeface="Carlito"/>
                <a:cs typeface="Carlito"/>
              </a:rPr>
              <a:t>, and thrombosis. The clinical feature/complications include </a:t>
            </a:r>
            <a:r>
              <a:rPr lang="en-IN" sz="2400" dirty="0">
                <a:solidFill>
                  <a:srgbClr val="C00000"/>
                </a:solidFill>
                <a:latin typeface="Carlito"/>
                <a:cs typeface="Carlito"/>
              </a:rPr>
              <a:t>anaemia</a:t>
            </a:r>
            <a:r>
              <a:rPr lang="en-IN" sz="2400" dirty="0">
                <a:latin typeface="Carlito"/>
                <a:cs typeface="Carlito"/>
              </a:rPr>
              <a:t>, growth retardation, </a:t>
            </a:r>
            <a:r>
              <a:rPr lang="en-IN" sz="2400" dirty="0">
                <a:solidFill>
                  <a:srgbClr val="C00000"/>
                </a:solidFill>
                <a:latin typeface="Carlito"/>
                <a:cs typeface="Carlito"/>
              </a:rPr>
              <a:t>organ damage</a:t>
            </a:r>
            <a:r>
              <a:rPr lang="en-IN" sz="2400" dirty="0">
                <a:latin typeface="Carlito"/>
                <a:cs typeface="Carlito"/>
              </a:rPr>
              <a:t>, </a:t>
            </a:r>
            <a:r>
              <a:rPr lang="en-IN" sz="2400" dirty="0">
                <a:solidFill>
                  <a:srgbClr val="C00000"/>
                </a:solidFill>
                <a:latin typeface="Carlito"/>
                <a:cs typeface="Carlito"/>
              </a:rPr>
              <a:t>pain crisis</a:t>
            </a:r>
            <a:r>
              <a:rPr lang="en-IN" sz="2400" dirty="0">
                <a:latin typeface="Carlito"/>
                <a:cs typeface="Carlito"/>
              </a:rPr>
              <a:t>, </a:t>
            </a:r>
            <a:r>
              <a:rPr lang="en-IN" sz="2400" dirty="0">
                <a:solidFill>
                  <a:srgbClr val="C00000"/>
                </a:solidFill>
                <a:latin typeface="Carlito"/>
                <a:cs typeface="Carlito"/>
              </a:rPr>
              <a:t>acute chest syndrome</a:t>
            </a:r>
            <a:r>
              <a:rPr lang="en-IN" sz="2400" dirty="0">
                <a:latin typeface="Carlito"/>
                <a:cs typeface="Carlito"/>
              </a:rPr>
              <a:t>, </a:t>
            </a:r>
            <a:r>
              <a:rPr lang="en-IN" sz="2400" dirty="0">
                <a:solidFill>
                  <a:srgbClr val="C00000"/>
                </a:solidFill>
                <a:latin typeface="Carlito"/>
                <a:cs typeface="Carlito"/>
              </a:rPr>
              <a:t>stroke</a:t>
            </a:r>
            <a:r>
              <a:rPr lang="en-IN" sz="2400" dirty="0">
                <a:latin typeface="Carlito"/>
                <a:cs typeface="Carlito"/>
              </a:rPr>
              <a:t>, etc</a:t>
            </a:r>
          </a:p>
          <a:p>
            <a:pPr marL="355600" marR="145415" indent="-342900">
              <a:lnSpc>
                <a:spcPct val="100000"/>
              </a:lnSpc>
              <a:spcBef>
                <a:spcPts val="575"/>
              </a:spcBef>
              <a:buFont typeface="Arial"/>
              <a:buChar char="•"/>
              <a:tabLst>
                <a:tab pos="355600" algn="l"/>
              </a:tabLst>
            </a:pPr>
            <a:endParaRPr lang="en-IN" sz="800" dirty="0">
              <a:latin typeface="Carlito"/>
              <a:cs typeface="Carlito"/>
            </a:endParaRPr>
          </a:p>
          <a:p>
            <a:pPr marL="355600" marR="145415" indent="-342900">
              <a:lnSpc>
                <a:spcPct val="100000"/>
              </a:lnSpc>
              <a:spcBef>
                <a:spcPts val="575"/>
              </a:spcBef>
              <a:buFont typeface="Arial"/>
              <a:buChar char="•"/>
              <a:tabLst>
                <a:tab pos="355600" algn="l"/>
              </a:tabLst>
            </a:pPr>
            <a:r>
              <a:rPr lang="en-IN" sz="2400" dirty="0">
                <a:latin typeface="Carlito"/>
                <a:cs typeface="Carlito"/>
              </a:rPr>
              <a:t>Management includes </a:t>
            </a:r>
            <a:r>
              <a:rPr lang="en-IN" sz="2400" dirty="0">
                <a:solidFill>
                  <a:srgbClr val="FF0000"/>
                </a:solidFill>
                <a:latin typeface="Carlito"/>
                <a:cs typeface="Carlito"/>
              </a:rPr>
              <a:t>symptomatic </a:t>
            </a:r>
            <a:r>
              <a:rPr lang="en-IN" sz="2400" dirty="0">
                <a:latin typeface="Carlito"/>
                <a:cs typeface="Carlito"/>
              </a:rPr>
              <a:t>treatment, vaccination, </a:t>
            </a:r>
            <a:r>
              <a:rPr lang="en-IN" sz="2400" dirty="0">
                <a:solidFill>
                  <a:srgbClr val="FF0000"/>
                </a:solidFill>
                <a:latin typeface="Carlito"/>
                <a:cs typeface="Carlito"/>
              </a:rPr>
              <a:t>simple blood transfusion</a:t>
            </a:r>
            <a:r>
              <a:rPr lang="en-IN" sz="2400" dirty="0">
                <a:latin typeface="Carlito"/>
                <a:cs typeface="Carlito"/>
              </a:rPr>
              <a:t>, RBC </a:t>
            </a:r>
            <a:r>
              <a:rPr lang="en-IN" sz="2400" dirty="0">
                <a:solidFill>
                  <a:srgbClr val="FF0000"/>
                </a:solidFill>
                <a:latin typeface="Carlito"/>
                <a:cs typeface="Carlito"/>
              </a:rPr>
              <a:t>exchange transfusion</a:t>
            </a:r>
            <a:r>
              <a:rPr lang="en-IN" sz="2400" dirty="0">
                <a:latin typeface="Carlito"/>
                <a:cs typeface="Carlito"/>
              </a:rPr>
              <a:t>, and HPC transplantation</a:t>
            </a:r>
          </a:p>
        </p:txBody>
      </p:sp>
    </p:spTree>
    <p:extLst>
      <p:ext uri="{BB962C8B-B14F-4D97-AF65-F5344CB8AC3E}">
        <p14:creationId xmlns:p14="http://schemas.microsoft.com/office/powerpoint/2010/main" val="191216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74D9-9F41-19F5-8785-A04DF1445F2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9CD04B8-A542-C347-6972-DE12087C8030}"/>
              </a:ext>
            </a:extLst>
          </p:cNvPr>
          <p:cNvSpPr txBox="1">
            <a:spLocks noGrp="1"/>
          </p:cNvSpPr>
          <p:nvPr>
            <p:ph type="title"/>
          </p:nvPr>
        </p:nvSpPr>
        <p:spPr>
          <a:xfrm>
            <a:off x="182880" y="300576"/>
            <a:ext cx="8503920" cy="847283"/>
          </a:xfrm>
          <a:prstGeom prst="rect">
            <a:avLst/>
          </a:prstGeom>
        </p:spPr>
        <p:txBody>
          <a:bodyPr vert="horz" wrap="square" lIns="0" tIns="168529" rIns="0" bIns="0" rtlCol="0">
            <a:spAutoFit/>
          </a:bodyPr>
          <a:lstStyle/>
          <a:p>
            <a:pPr marL="447675" defTabSz="236538">
              <a:lnSpc>
                <a:spcPct val="100000"/>
              </a:lnSpc>
              <a:spcBef>
                <a:spcPts val="105"/>
              </a:spcBef>
            </a:pPr>
            <a:r>
              <a:rPr lang="en-IN" spc="-10" dirty="0"/>
              <a:t>Summary</a:t>
            </a:r>
            <a:endParaRPr spc="-10" dirty="0"/>
          </a:p>
        </p:txBody>
      </p:sp>
      <p:sp>
        <p:nvSpPr>
          <p:cNvPr id="3" name="object 3">
            <a:extLst>
              <a:ext uri="{FF2B5EF4-FFF2-40B4-BE49-F238E27FC236}">
                <a16:creationId xmlns:a16="http://schemas.microsoft.com/office/drawing/2014/main" id="{33216D9E-5A4E-DE04-FC67-BF8BDCAB3837}"/>
              </a:ext>
            </a:extLst>
          </p:cNvPr>
          <p:cNvSpPr txBox="1"/>
          <p:nvPr/>
        </p:nvSpPr>
        <p:spPr>
          <a:xfrm>
            <a:off x="264160" y="1351281"/>
            <a:ext cx="8625840" cy="4152419"/>
          </a:xfrm>
          <a:prstGeom prst="rect">
            <a:avLst/>
          </a:prstGeom>
        </p:spPr>
        <p:txBody>
          <a:bodyPr vert="horz" wrap="square" lIns="0" tIns="12700" rIns="0" bIns="0" rtlCol="0">
            <a:spAutoFit/>
          </a:bodyPr>
          <a:lstStyle/>
          <a:p>
            <a:pPr marL="355600" marR="165100" indent="-342900">
              <a:lnSpc>
                <a:spcPct val="100000"/>
              </a:lnSpc>
              <a:spcBef>
                <a:spcPts val="100"/>
              </a:spcBef>
              <a:buFont typeface="Arial"/>
              <a:buChar char="•"/>
              <a:tabLst>
                <a:tab pos="355600" algn="l"/>
              </a:tabLst>
            </a:pPr>
            <a:r>
              <a:rPr lang="en-IN" sz="2400" dirty="0">
                <a:latin typeface="Carlito"/>
                <a:cs typeface="Carlito"/>
              </a:rPr>
              <a:t>Indications of RBC exchange Tx are </a:t>
            </a:r>
            <a:r>
              <a:rPr lang="en-IN" sz="2400" dirty="0">
                <a:solidFill>
                  <a:srgbClr val="FF0000"/>
                </a:solidFill>
                <a:latin typeface="Carlito"/>
                <a:cs typeface="Carlito"/>
              </a:rPr>
              <a:t>acute stroke</a:t>
            </a:r>
            <a:r>
              <a:rPr lang="en-IN" sz="2400" dirty="0">
                <a:latin typeface="Carlito"/>
                <a:cs typeface="Carlito"/>
              </a:rPr>
              <a:t>, severe </a:t>
            </a:r>
            <a:r>
              <a:rPr lang="en-IN" sz="2400" dirty="0">
                <a:solidFill>
                  <a:srgbClr val="FF0000"/>
                </a:solidFill>
                <a:latin typeface="Carlito"/>
                <a:cs typeface="Carlito"/>
              </a:rPr>
              <a:t>acute chest syndrome</a:t>
            </a:r>
            <a:r>
              <a:rPr lang="en-IN" sz="2400" dirty="0">
                <a:latin typeface="Carlito"/>
                <a:cs typeface="Carlito"/>
              </a:rPr>
              <a:t>, </a:t>
            </a:r>
            <a:r>
              <a:rPr lang="en-IN" sz="2400" dirty="0">
                <a:solidFill>
                  <a:srgbClr val="FF0000"/>
                </a:solidFill>
                <a:latin typeface="Carlito"/>
                <a:cs typeface="Carlito"/>
              </a:rPr>
              <a:t>pre-op management</a:t>
            </a:r>
          </a:p>
          <a:p>
            <a:pPr marL="355600" marR="165100" indent="-342900">
              <a:lnSpc>
                <a:spcPct val="100000"/>
              </a:lnSpc>
              <a:spcBef>
                <a:spcPts val="100"/>
              </a:spcBef>
              <a:buFont typeface="Arial"/>
              <a:buChar char="•"/>
              <a:tabLst>
                <a:tab pos="355600" algn="l"/>
              </a:tabLst>
            </a:pPr>
            <a:endParaRPr lang="en-IN" sz="800" dirty="0">
              <a:latin typeface="Carlito"/>
              <a:cs typeface="Carlito"/>
            </a:endParaRPr>
          </a:p>
          <a:p>
            <a:pPr marL="355600" marR="165100" indent="-342900">
              <a:lnSpc>
                <a:spcPct val="100000"/>
              </a:lnSpc>
              <a:spcBef>
                <a:spcPts val="100"/>
              </a:spcBef>
              <a:buFont typeface="Arial"/>
              <a:buChar char="•"/>
              <a:tabLst>
                <a:tab pos="355600" algn="l"/>
              </a:tabLst>
            </a:pPr>
            <a:r>
              <a:rPr lang="en-IN" sz="2400" dirty="0">
                <a:latin typeface="Carlito"/>
                <a:cs typeface="Carlito"/>
              </a:rPr>
              <a:t>An illustration describes </a:t>
            </a:r>
            <a:r>
              <a:rPr lang="en-IN" sz="2400" dirty="0">
                <a:solidFill>
                  <a:srgbClr val="FF0000"/>
                </a:solidFill>
                <a:latin typeface="Carlito"/>
                <a:cs typeface="Carlito"/>
              </a:rPr>
              <a:t>successful RBC exchange transfusion</a:t>
            </a:r>
            <a:r>
              <a:rPr lang="en-IN" sz="2400" dirty="0">
                <a:latin typeface="Carlito"/>
                <a:cs typeface="Carlito"/>
              </a:rPr>
              <a:t>, followed by </a:t>
            </a:r>
            <a:r>
              <a:rPr lang="en-IN" sz="2400" dirty="0">
                <a:solidFill>
                  <a:srgbClr val="FF0000"/>
                </a:solidFill>
                <a:latin typeface="Carlito"/>
                <a:cs typeface="Carlito"/>
              </a:rPr>
              <a:t>surgery</a:t>
            </a:r>
            <a:r>
              <a:rPr lang="en-IN" sz="2400" dirty="0">
                <a:latin typeface="Carlito"/>
                <a:cs typeface="Carlito"/>
              </a:rPr>
              <a:t> and patient doing well at follow-up</a:t>
            </a:r>
          </a:p>
          <a:p>
            <a:pPr marL="355600" marR="165100" indent="-342900">
              <a:lnSpc>
                <a:spcPct val="100000"/>
              </a:lnSpc>
              <a:spcBef>
                <a:spcPts val="100"/>
              </a:spcBef>
              <a:buFont typeface="Arial"/>
              <a:buChar char="•"/>
              <a:tabLst>
                <a:tab pos="355600" algn="l"/>
              </a:tabLst>
            </a:pPr>
            <a:endParaRPr lang="en-IN" sz="800" dirty="0">
              <a:latin typeface="Carlito"/>
              <a:cs typeface="Carlito"/>
            </a:endParaRPr>
          </a:p>
          <a:p>
            <a:pPr marL="355600" marR="165100" indent="-342900">
              <a:lnSpc>
                <a:spcPct val="100000"/>
              </a:lnSpc>
              <a:spcBef>
                <a:spcPts val="100"/>
              </a:spcBef>
              <a:buFont typeface="Arial"/>
              <a:buChar char="•"/>
              <a:tabLst>
                <a:tab pos="355600" algn="l"/>
              </a:tabLst>
            </a:pPr>
            <a:r>
              <a:rPr lang="en-US" sz="2400" dirty="0">
                <a:latin typeface="Carlito"/>
                <a:cs typeface="Carlito"/>
              </a:rPr>
              <a:t>Strategy of National Sickle Cell Anemia Elimination Mission has three pillars: Health promotion/prevention, universal screening and early detection/holistic management &amp; continuum of care</a:t>
            </a:r>
          </a:p>
          <a:p>
            <a:pPr marL="355600" marR="165100" indent="-342900">
              <a:lnSpc>
                <a:spcPct val="100000"/>
              </a:lnSpc>
              <a:spcBef>
                <a:spcPts val="100"/>
              </a:spcBef>
              <a:buFont typeface="Arial"/>
              <a:buChar char="•"/>
              <a:tabLst>
                <a:tab pos="355600" algn="l"/>
              </a:tabLst>
            </a:pPr>
            <a:endParaRPr lang="en-US" sz="800" dirty="0">
              <a:latin typeface="Carlito"/>
              <a:cs typeface="Carlito"/>
            </a:endParaRPr>
          </a:p>
          <a:p>
            <a:pPr marL="355600" marR="165100" indent="-342900">
              <a:lnSpc>
                <a:spcPct val="100000"/>
              </a:lnSpc>
              <a:spcBef>
                <a:spcPts val="100"/>
              </a:spcBef>
              <a:buFont typeface="Arial"/>
              <a:buChar char="•"/>
              <a:tabLst>
                <a:tab pos="355600" algn="l"/>
              </a:tabLst>
            </a:pPr>
            <a:r>
              <a:rPr lang="en-US" sz="2400" dirty="0">
                <a:latin typeface="Carlito"/>
                <a:cs typeface="Carlito"/>
              </a:rPr>
              <a:t>Under holistic management &amp; continuum of care, there has to have capacity building to </a:t>
            </a:r>
            <a:r>
              <a:rPr lang="en-US" sz="2400" dirty="0">
                <a:solidFill>
                  <a:srgbClr val="FF0000"/>
                </a:solidFill>
                <a:latin typeface="Carlito"/>
                <a:cs typeface="Carlito"/>
              </a:rPr>
              <a:t>detect and identify alloantibody(s)</a:t>
            </a:r>
            <a:r>
              <a:rPr lang="en-US" sz="2400" dirty="0">
                <a:latin typeface="Carlito"/>
                <a:cs typeface="Carlito"/>
              </a:rPr>
              <a:t> and </a:t>
            </a:r>
            <a:r>
              <a:rPr lang="en-US" sz="2400" dirty="0">
                <a:solidFill>
                  <a:srgbClr val="FF0000"/>
                </a:solidFill>
                <a:latin typeface="Carlito"/>
                <a:cs typeface="Carlito"/>
              </a:rPr>
              <a:t>perform therapeutic RBC exchange </a:t>
            </a:r>
            <a:r>
              <a:rPr lang="en-US" sz="2400" dirty="0">
                <a:latin typeface="Carlito"/>
                <a:cs typeface="Carlito"/>
              </a:rPr>
              <a:t>(tertiary-care level)</a:t>
            </a:r>
            <a:endParaRPr lang="en-IN" sz="2400" dirty="0">
              <a:latin typeface="Carlito"/>
              <a:cs typeface="Carlito"/>
            </a:endParaRPr>
          </a:p>
        </p:txBody>
      </p:sp>
    </p:spTree>
    <p:extLst>
      <p:ext uri="{BB962C8B-B14F-4D97-AF65-F5344CB8AC3E}">
        <p14:creationId xmlns:p14="http://schemas.microsoft.com/office/powerpoint/2010/main" val="132822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F2E7-7D30-E77A-2E48-70A722393F0C}"/>
              </a:ext>
            </a:extLst>
          </p:cNvPr>
          <p:cNvSpPr>
            <a:spLocks noGrp="1"/>
          </p:cNvSpPr>
          <p:nvPr>
            <p:ph type="title"/>
          </p:nvPr>
        </p:nvSpPr>
        <p:spPr>
          <a:xfrm>
            <a:off x="457200" y="2092960"/>
            <a:ext cx="8229600" cy="1107440"/>
          </a:xfrm>
        </p:spPr>
        <p:txBody>
          <a:bodyPr>
            <a:normAutofit fontScale="90000"/>
          </a:bodyPr>
          <a:lstStyle/>
          <a:p>
            <a:r>
              <a:rPr lang="en-IN" sz="4000" dirty="0"/>
              <a:t>Scale of Problem </a:t>
            </a:r>
            <a:br>
              <a:rPr lang="en-IN" dirty="0"/>
            </a:br>
            <a:r>
              <a:rPr lang="en-IN" sz="3200" dirty="0">
                <a:solidFill>
                  <a:srgbClr val="C00000"/>
                </a:solidFill>
              </a:rPr>
              <a:t>(Significant Disease Burden)</a:t>
            </a:r>
            <a:endParaRPr lang="en-IN" dirty="0">
              <a:solidFill>
                <a:srgbClr val="C00000"/>
              </a:solidFill>
            </a:endParaRPr>
          </a:p>
        </p:txBody>
      </p:sp>
    </p:spTree>
    <p:extLst>
      <p:ext uri="{BB962C8B-B14F-4D97-AF65-F5344CB8AC3E}">
        <p14:creationId xmlns:p14="http://schemas.microsoft.com/office/powerpoint/2010/main" val="482499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C78B625-5FA8-4B76-8C46-88A578203EC1}"/>
              </a:ext>
            </a:extLst>
          </p:cNvPr>
          <p:cNvSpPr>
            <a:spLocks noGrp="1"/>
          </p:cNvSpPr>
          <p:nvPr>
            <p:ph type="title"/>
          </p:nvPr>
        </p:nvSpPr>
        <p:spPr>
          <a:xfrm>
            <a:off x="381000" y="0"/>
            <a:ext cx="8458200" cy="1219200"/>
          </a:xfrm>
        </p:spPr>
        <p:txBody>
          <a:bodyPr>
            <a:normAutofit fontScale="90000"/>
          </a:bodyPr>
          <a:lstStyle/>
          <a:p>
            <a:pPr>
              <a:defRPr/>
            </a:pPr>
            <a:br>
              <a:rPr lang="en-US" sz="2800" dirty="0"/>
            </a:br>
            <a:br>
              <a:rPr lang="en-US" sz="2800" dirty="0"/>
            </a:br>
            <a:r>
              <a:rPr lang="en-US" sz="2800" dirty="0"/>
              <a:t> </a:t>
            </a:r>
            <a:br>
              <a:rPr lang="en-US" sz="2800" dirty="0"/>
            </a:br>
            <a:r>
              <a:rPr lang="en-US" sz="2800" dirty="0"/>
              <a:t>Perioperative blood transfusion and blood conservation in cardiac surgery: the Society of Thoracic Surgeons and The Society of Cardiovascular Anesthesiologists clinical practice guideline .Ann Thorac Surg 2007 </a:t>
            </a:r>
            <a:br>
              <a:rPr lang="en-US" sz="2800" dirty="0"/>
            </a:br>
            <a:br>
              <a:rPr lang="en-US" sz="2000" dirty="0"/>
            </a:br>
            <a:endParaRPr lang="en-US" dirty="0"/>
          </a:p>
        </p:txBody>
      </p:sp>
      <p:sp>
        <p:nvSpPr>
          <p:cNvPr id="52227" name="Content Placeholder 2">
            <a:extLst>
              <a:ext uri="{FF2B5EF4-FFF2-40B4-BE49-F238E27FC236}">
                <a16:creationId xmlns:a16="http://schemas.microsoft.com/office/drawing/2014/main" id="{FDDF2932-36D9-4419-9991-EA1984664D83}"/>
              </a:ext>
            </a:extLst>
          </p:cNvPr>
          <p:cNvSpPr>
            <a:spLocks noGrp="1"/>
          </p:cNvSpPr>
          <p:nvPr>
            <p:ph idx="1"/>
          </p:nvPr>
        </p:nvSpPr>
        <p:spPr>
          <a:xfrm>
            <a:off x="0" y="1752600"/>
            <a:ext cx="8915400" cy="5257800"/>
          </a:xfrm>
        </p:spPr>
        <p:txBody>
          <a:bodyPr>
            <a:normAutofit/>
          </a:bodyPr>
          <a:lstStyle/>
          <a:p>
            <a:pPr>
              <a:buFont typeface="Wingdings" panose="05000000000000000000" pitchFamily="2" charset="2"/>
              <a:buNone/>
            </a:pPr>
            <a:r>
              <a:rPr lang="en-US" altLang="en-US" sz="2000"/>
              <a:t>	</a:t>
            </a:r>
            <a:r>
              <a:rPr lang="en-US" altLang="en-US" sz="2400"/>
              <a:t>Based on available evidence, institution-specific protocols should screen for high-risk patients, as blood conservation interventions are likely to be most productive for this high-risk subset. Available evidence-based blood conservation techniques include (1) drugs that increase preoperative blood volume (eg, erythropoietin) or decrease postoperative bleeding (eg, antifibrinolytics), (2) devices that conserve blood (eg, intraoperative blood salvage and blood sparing interventions), (3) interventions that protect the patient's own blood from the stress of operation (eg, autologous predonation and normovolemic hemodilution), (4) consensus, institution-specific blood transfusion algorithms supplemented with point-of-care testing, and most importantly, (5) a multimodality approach to blood conservation combining all of the above</a:t>
            </a:r>
            <a:endParaRPr lang="en-US" altLang="en-US" sz="2000"/>
          </a:p>
        </p:txBody>
      </p:sp>
      <p:sp>
        <p:nvSpPr>
          <p:cNvPr id="52228" name="Slide Number Placeholder 3">
            <a:extLst>
              <a:ext uri="{FF2B5EF4-FFF2-40B4-BE49-F238E27FC236}">
                <a16:creationId xmlns:a16="http://schemas.microsoft.com/office/drawing/2014/main" id="{2D1CC5AC-A855-4BF5-8BC4-DFE9CB31A05B}"/>
              </a:ext>
            </a:extLst>
          </p:cNvPr>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82"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fld id="{F4F9C9B7-2614-4EE6-8918-0A74FFCAE55A}" type="slidenum">
              <a:rPr lang="en-US" altLang="en-US" sz="1400" smtClean="0">
                <a:solidFill>
                  <a:srgbClr val="FFFFFF"/>
                </a:solidFill>
              </a:rPr>
              <a:pPr>
                <a:spcBef>
                  <a:spcPct val="0"/>
                </a:spcBef>
                <a:buClrTx/>
                <a:buSzTx/>
                <a:buFontTx/>
                <a:buNone/>
              </a:pPr>
              <a:t>30</a:t>
            </a:fld>
            <a:endParaRPr lang="en-US" altLang="en-US" sz="1400">
              <a:solidFill>
                <a:srgbClr val="FFFFFF"/>
              </a:solidFill>
            </a:endParaRPr>
          </a:p>
        </p:txBody>
      </p:sp>
      <p:pic>
        <p:nvPicPr>
          <p:cNvPr id="52229" name="Picture 5">
            <a:extLst>
              <a:ext uri="{FF2B5EF4-FFF2-40B4-BE49-F238E27FC236}">
                <a16:creationId xmlns:a16="http://schemas.microsoft.com/office/drawing/2014/main" id="{8631D85E-392B-4FF5-AF67-D17A65D04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762000"/>
            <a:ext cx="10269538" cy="897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5">
            <a:extLst>
              <a:ext uri="{FF2B5EF4-FFF2-40B4-BE49-F238E27FC236}">
                <a16:creationId xmlns:a16="http://schemas.microsoft.com/office/drawing/2014/main" id="{25AB98B7-AD3E-4055-8E54-3333D682F014}"/>
              </a:ext>
            </a:extLst>
          </p:cNvPr>
          <p:cNvSpPr txBox="1">
            <a:spLocks noChangeArrowheads="1"/>
          </p:cNvSpPr>
          <p:nvPr/>
        </p:nvSpPr>
        <p:spPr bwMode="auto">
          <a:xfrm>
            <a:off x="2514600" y="276225"/>
            <a:ext cx="541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82"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8000" b="1">
                <a:solidFill>
                  <a:schemeClr val="bg1"/>
                </a:solidFill>
                <a:latin typeface="Aharoni" panose="02010803020104030203" pitchFamily="2" charset="-79"/>
                <a:cs typeface="Aharoni" panose="02010803020104030203" pitchFamily="2" charset="-79"/>
              </a:rPr>
              <a:t>Thank You</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456549A-5158-E43A-7368-443BB393E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52" y="709737"/>
            <a:ext cx="8874314" cy="58129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FFE987-C8E4-1FDF-CF7D-D1D38797AEC2}"/>
              </a:ext>
            </a:extLst>
          </p:cNvPr>
          <p:cNvSpPr txBox="1"/>
          <p:nvPr/>
        </p:nvSpPr>
        <p:spPr>
          <a:xfrm>
            <a:off x="112734" y="6466075"/>
            <a:ext cx="9031266" cy="461665"/>
          </a:xfrm>
          <a:prstGeom prst="rect">
            <a:avLst/>
          </a:prstGeom>
          <a:noFill/>
        </p:spPr>
        <p:txBody>
          <a:bodyPr wrap="square" rtlCol="0">
            <a:spAutoFit/>
          </a:bodyPr>
          <a:lstStyle/>
          <a:p>
            <a:pPr algn="l"/>
            <a:r>
              <a:rPr lang="en-US" sz="1200" b="1" i="0" dirty="0">
                <a:solidFill>
                  <a:srgbClr val="666666"/>
                </a:solidFill>
                <a:effectLst/>
                <a:latin typeface="Source Sans Pro" panose="020B0503030403020204" pitchFamily="34" charset="0"/>
              </a:rPr>
              <a:t>Global, regional, and national prevalence and mortality burden of sickle cell disease, 2000–2021: a systematic analysis from the Global Burden of Disease Study 2021.</a:t>
            </a:r>
            <a:r>
              <a:rPr lang="en-US" sz="1200" b="0" i="0" dirty="0">
                <a:solidFill>
                  <a:srgbClr val="333333"/>
                </a:solidFill>
                <a:effectLst/>
                <a:latin typeface="Source Sans Pro" panose="020B0503030403020204" pitchFamily="34" charset="0"/>
              </a:rPr>
              <a:t>Thomson, Azalea M et </a:t>
            </a:r>
            <a:r>
              <a:rPr lang="en-US" sz="1200" b="0" i="0" dirty="0" err="1">
                <a:solidFill>
                  <a:srgbClr val="333333"/>
                </a:solidFill>
                <a:effectLst/>
                <a:latin typeface="Source Sans Pro" panose="020B0503030403020204" pitchFamily="34" charset="0"/>
              </a:rPr>
              <a:t>al.The</a:t>
            </a:r>
            <a:r>
              <a:rPr lang="en-US" sz="1200" b="0" i="0" dirty="0">
                <a:solidFill>
                  <a:srgbClr val="333333"/>
                </a:solidFill>
                <a:effectLst/>
                <a:latin typeface="Source Sans Pro" panose="020B0503030403020204" pitchFamily="34" charset="0"/>
              </a:rPr>
              <a:t> Lancet </a:t>
            </a:r>
            <a:r>
              <a:rPr lang="en-US" sz="1200" b="0" i="0" dirty="0" err="1">
                <a:solidFill>
                  <a:srgbClr val="333333"/>
                </a:solidFill>
                <a:effectLst/>
                <a:latin typeface="Source Sans Pro" panose="020B0503030403020204" pitchFamily="34" charset="0"/>
              </a:rPr>
              <a:t>Haematology</a:t>
            </a:r>
            <a:r>
              <a:rPr lang="en-US" sz="1200" b="0" i="0" dirty="0">
                <a:solidFill>
                  <a:srgbClr val="333333"/>
                </a:solidFill>
                <a:effectLst/>
                <a:latin typeface="Source Sans Pro" panose="020B0503030403020204" pitchFamily="34" charset="0"/>
              </a:rPr>
              <a:t>, Volume 10, Issue 8, e585 - e599</a:t>
            </a:r>
            <a:endParaRPr lang="en-IN" sz="1200" dirty="0"/>
          </a:p>
        </p:txBody>
      </p:sp>
      <p:sp>
        <p:nvSpPr>
          <p:cNvPr id="7" name="Title 1">
            <a:extLst>
              <a:ext uri="{FF2B5EF4-FFF2-40B4-BE49-F238E27FC236}">
                <a16:creationId xmlns:a16="http://schemas.microsoft.com/office/drawing/2014/main" id="{B4EEF1D8-30FB-7E9F-6F02-CEAF8111D0FD}"/>
              </a:ext>
            </a:extLst>
          </p:cNvPr>
          <p:cNvSpPr>
            <a:spLocks noGrp="1"/>
          </p:cNvSpPr>
          <p:nvPr>
            <p:ph type="title"/>
          </p:nvPr>
        </p:nvSpPr>
        <p:spPr>
          <a:xfrm>
            <a:off x="457200" y="30798"/>
            <a:ext cx="8229600" cy="649922"/>
          </a:xfrm>
        </p:spPr>
        <p:txBody>
          <a:bodyPr>
            <a:normAutofit fontScale="90000"/>
          </a:bodyPr>
          <a:lstStyle/>
          <a:p>
            <a:r>
              <a:rPr dirty="0"/>
              <a:t>In</a:t>
            </a:r>
            <a:r>
              <a:rPr lang="en-IN" dirty="0"/>
              <a:t>cidence/Prevalence</a:t>
            </a:r>
            <a:r>
              <a:rPr dirty="0"/>
              <a:t>(SCD)</a:t>
            </a:r>
          </a:p>
        </p:txBody>
      </p:sp>
      <p:sp>
        <p:nvSpPr>
          <p:cNvPr id="2" name="TextBox 1">
            <a:extLst>
              <a:ext uri="{FF2B5EF4-FFF2-40B4-BE49-F238E27FC236}">
                <a16:creationId xmlns:a16="http://schemas.microsoft.com/office/drawing/2014/main" id="{936D103D-5918-867A-4EB6-593337124F46}"/>
              </a:ext>
            </a:extLst>
          </p:cNvPr>
          <p:cNvSpPr txBox="1"/>
          <p:nvPr/>
        </p:nvSpPr>
        <p:spPr>
          <a:xfrm>
            <a:off x="0" y="318"/>
            <a:ext cx="1442720" cy="338554"/>
          </a:xfrm>
          <a:prstGeom prst="rect">
            <a:avLst/>
          </a:prstGeom>
          <a:noFill/>
        </p:spPr>
        <p:txBody>
          <a:bodyPr wrap="square" rtlCol="0">
            <a:spAutoFit/>
          </a:bodyPr>
          <a:lstStyle/>
          <a:p>
            <a:r>
              <a:rPr lang="en-IN" sz="1600" dirty="0"/>
              <a:t>Background</a:t>
            </a:r>
          </a:p>
        </p:txBody>
      </p:sp>
      <p:sp>
        <p:nvSpPr>
          <p:cNvPr id="3" name="TextBox 2">
            <a:extLst>
              <a:ext uri="{FF2B5EF4-FFF2-40B4-BE49-F238E27FC236}">
                <a16:creationId xmlns:a16="http://schemas.microsoft.com/office/drawing/2014/main" id="{42A49BEF-FA34-712D-99F9-234719198DE6}"/>
              </a:ext>
            </a:extLst>
          </p:cNvPr>
          <p:cNvSpPr txBox="1"/>
          <p:nvPr/>
        </p:nvSpPr>
        <p:spPr>
          <a:xfrm>
            <a:off x="7548880" y="-9842"/>
            <a:ext cx="1564640" cy="338554"/>
          </a:xfrm>
          <a:prstGeom prst="rect">
            <a:avLst/>
          </a:prstGeom>
          <a:noFill/>
        </p:spPr>
        <p:txBody>
          <a:bodyPr wrap="square" rtlCol="0">
            <a:spAutoFit/>
          </a:bodyPr>
          <a:lstStyle/>
          <a:p>
            <a:r>
              <a:rPr lang="en-IN" sz="1600" dirty="0"/>
              <a:t>Disease Burden</a:t>
            </a:r>
          </a:p>
        </p:txBody>
      </p:sp>
    </p:spTree>
    <p:extLst>
      <p:ext uri="{BB962C8B-B14F-4D97-AF65-F5344CB8AC3E}">
        <p14:creationId xmlns:p14="http://schemas.microsoft.com/office/powerpoint/2010/main" val="330362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7546-6897-7072-9AAA-06DE5F7D1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78D40-E39A-8606-FB86-4ACF2123E8A7}"/>
              </a:ext>
            </a:extLst>
          </p:cNvPr>
          <p:cNvSpPr>
            <a:spLocks noGrp="1"/>
          </p:cNvSpPr>
          <p:nvPr>
            <p:ph type="title"/>
          </p:nvPr>
        </p:nvSpPr>
        <p:spPr>
          <a:xfrm>
            <a:off x="457200" y="2092960"/>
            <a:ext cx="8229600" cy="1107440"/>
          </a:xfrm>
        </p:spPr>
        <p:txBody>
          <a:bodyPr>
            <a:normAutofit fontScale="90000"/>
          </a:bodyPr>
          <a:lstStyle/>
          <a:p>
            <a:r>
              <a:rPr lang="en-IN" sz="4000" dirty="0"/>
              <a:t>Sickle Cell Disease </a:t>
            </a:r>
            <a:br>
              <a:rPr lang="en-IN" dirty="0"/>
            </a:br>
            <a:r>
              <a:rPr lang="en-IN" sz="3200" dirty="0">
                <a:solidFill>
                  <a:srgbClr val="C00000"/>
                </a:solidFill>
              </a:rPr>
              <a:t>(SCD)</a:t>
            </a:r>
            <a:endParaRPr lang="en-IN" dirty="0">
              <a:solidFill>
                <a:srgbClr val="C00000"/>
              </a:solidFill>
            </a:endParaRPr>
          </a:p>
        </p:txBody>
      </p:sp>
    </p:spTree>
    <p:extLst>
      <p:ext uri="{BB962C8B-B14F-4D97-AF65-F5344CB8AC3E}">
        <p14:creationId xmlns:p14="http://schemas.microsoft.com/office/powerpoint/2010/main" val="38938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3C96C-ED25-FDA9-BD33-DA0392E80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FB479-DD19-8CDF-77FE-D26FDAD123D0}"/>
              </a:ext>
            </a:extLst>
          </p:cNvPr>
          <p:cNvSpPr>
            <a:spLocks noGrp="1"/>
          </p:cNvSpPr>
          <p:nvPr>
            <p:ph type="title"/>
          </p:nvPr>
        </p:nvSpPr>
        <p:spPr>
          <a:xfrm>
            <a:off x="257908" y="274638"/>
            <a:ext cx="8428892" cy="863282"/>
          </a:xfrm>
        </p:spPr>
        <p:txBody>
          <a:bodyPr>
            <a:normAutofit/>
          </a:bodyPr>
          <a:lstStyle/>
          <a:p>
            <a:r>
              <a:rPr dirty="0"/>
              <a:t>Sickle Cell Disease (SCD)</a:t>
            </a:r>
          </a:p>
        </p:txBody>
      </p:sp>
      <p:sp>
        <p:nvSpPr>
          <p:cNvPr id="4" name="Rectangle 3">
            <a:extLst>
              <a:ext uri="{FF2B5EF4-FFF2-40B4-BE49-F238E27FC236}">
                <a16:creationId xmlns:a16="http://schemas.microsoft.com/office/drawing/2014/main" id="{3AFE4CCC-326B-C6DF-1BE4-BBC2A02B4914}"/>
              </a:ext>
            </a:extLst>
          </p:cNvPr>
          <p:cNvSpPr>
            <a:spLocks noGrp="1"/>
          </p:cNvSpPr>
          <p:nvPr>
            <p:ph idx="1"/>
          </p:nvPr>
        </p:nvSpPr>
        <p:spPr>
          <a:xfrm>
            <a:off x="2438400" y="1600201"/>
            <a:ext cx="6248400" cy="2845778"/>
          </a:xfrm>
        </p:spPr>
        <p:txBody>
          <a:bodyPr/>
          <a:lstStyle/>
          <a:p>
            <a:pPr eaLnBrk="1" hangingPunct="1"/>
            <a:r>
              <a:rPr lang="en-US" sz="2800" dirty="0"/>
              <a:t>The gene related to sickle cell anemia is the </a:t>
            </a:r>
            <a:r>
              <a:rPr lang="el-GR" sz="2800" dirty="0"/>
              <a:t>β</a:t>
            </a:r>
            <a:r>
              <a:rPr lang="en-US" sz="2800" dirty="0"/>
              <a:t> hemoglobin gene (</a:t>
            </a:r>
            <a:r>
              <a:rPr lang="en-US" sz="2800" dirty="0" err="1"/>
              <a:t>Hb</a:t>
            </a:r>
            <a:r>
              <a:rPr lang="en-US" sz="2800" dirty="0"/>
              <a:t> </a:t>
            </a:r>
            <a:r>
              <a:rPr lang="el-GR" sz="2800" dirty="0"/>
              <a:t>β</a:t>
            </a:r>
            <a:r>
              <a:rPr lang="en-US" sz="2800" dirty="0"/>
              <a:t>) </a:t>
            </a:r>
          </a:p>
          <a:p>
            <a:pPr eaLnBrk="1" hangingPunct="1"/>
            <a:r>
              <a:rPr lang="en-US" sz="2800" dirty="0"/>
              <a:t>The </a:t>
            </a:r>
            <a:r>
              <a:rPr lang="en-US" sz="2800" dirty="0" err="1"/>
              <a:t>Hb</a:t>
            </a:r>
            <a:r>
              <a:rPr lang="en-US" sz="2800" dirty="0"/>
              <a:t> </a:t>
            </a:r>
            <a:r>
              <a:rPr lang="el-GR" sz="2800" dirty="0"/>
              <a:t>β</a:t>
            </a:r>
            <a:r>
              <a:rPr lang="en-US" sz="2800" dirty="0"/>
              <a:t> gene is found on chromosome 11</a:t>
            </a:r>
          </a:p>
          <a:p>
            <a:pPr eaLnBrk="1" hangingPunct="1"/>
            <a:r>
              <a:rPr lang="en-US" sz="2800" dirty="0"/>
              <a:t>The </a:t>
            </a:r>
            <a:r>
              <a:rPr lang="el-GR" sz="2800" dirty="0"/>
              <a:t>β</a:t>
            </a:r>
            <a:r>
              <a:rPr lang="en-US" sz="2800" dirty="0"/>
              <a:t> </a:t>
            </a:r>
            <a:r>
              <a:rPr lang="en-US" sz="2800" dirty="0" err="1"/>
              <a:t>Hb</a:t>
            </a:r>
            <a:r>
              <a:rPr lang="en-US" sz="2800" dirty="0"/>
              <a:t> protein is 146 amino acids long</a:t>
            </a:r>
          </a:p>
          <a:p>
            <a:pPr eaLnBrk="1" hangingPunct="1"/>
            <a:endParaRPr lang="en-US" sz="2800" dirty="0"/>
          </a:p>
          <a:p>
            <a:pPr eaLnBrk="1" hangingPunct="1"/>
            <a:endParaRPr lang="en-US" sz="2800" dirty="0"/>
          </a:p>
        </p:txBody>
      </p:sp>
      <p:pic>
        <p:nvPicPr>
          <p:cNvPr id="5" name="Picture 4" descr="Chromosome 11">
            <a:extLst>
              <a:ext uri="{FF2B5EF4-FFF2-40B4-BE49-F238E27FC236}">
                <a16:creationId xmlns:a16="http://schemas.microsoft.com/office/drawing/2014/main" id="{FA617B4D-061A-C0C8-FEFA-3F2B6A43BFB2}"/>
              </a:ext>
            </a:extLst>
          </p:cNvPr>
          <p:cNvPicPr>
            <a:picLocks noChangeAspect="1" noChangeArrowheads="1"/>
          </p:cNvPicPr>
          <p:nvPr/>
        </p:nvPicPr>
        <p:blipFill>
          <a:blip r:embed="rId2" cstate="print"/>
          <a:srcRect/>
          <a:stretch>
            <a:fillRect/>
          </a:stretch>
        </p:blipFill>
        <p:spPr bwMode="auto">
          <a:xfrm>
            <a:off x="685800" y="1588479"/>
            <a:ext cx="1524000" cy="2857500"/>
          </a:xfrm>
          <a:prstGeom prst="rect">
            <a:avLst/>
          </a:prstGeom>
          <a:noFill/>
          <a:ln w="9525">
            <a:noFill/>
            <a:miter lim="800000"/>
            <a:headEnd/>
            <a:tailEnd/>
          </a:ln>
        </p:spPr>
      </p:pic>
      <p:pic>
        <p:nvPicPr>
          <p:cNvPr id="6" name="Picture 2">
            <a:extLst>
              <a:ext uri="{FF2B5EF4-FFF2-40B4-BE49-F238E27FC236}">
                <a16:creationId xmlns:a16="http://schemas.microsoft.com/office/drawing/2014/main" id="{8F97E157-F9E6-2946-C0D4-67A0EEBF1A9E}"/>
              </a:ext>
            </a:extLst>
          </p:cNvPr>
          <p:cNvPicPr>
            <a:picLocks noChangeAspect="1" noChangeArrowheads="1"/>
          </p:cNvPicPr>
          <p:nvPr/>
        </p:nvPicPr>
        <p:blipFill>
          <a:blip r:embed="rId3" cstate="print"/>
          <a:srcRect l="27794" t="34425" r="40497" b="41707"/>
          <a:stretch>
            <a:fillRect/>
          </a:stretch>
        </p:blipFill>
        <p:spPr>
          <a:xfrm>
            <a:off x="1381610" y="4465003"/>
            <a:ext cx="5910140" cy="2199559"/>
          </a:xfrm>
          <a:prstGeom prst="rect">
            <a:avLst/>
          </a:prstGeom>
          <a:noFill/>
        </p:spPr>
      </p:pic>
      <p:sp>
        <p:nvSpPr>
          <p:cNvPr id="7" name="TextBox 6">
            <a:extLst>
              <a:ext uri="{FF2B5EF4-FFF2-40B4-BE49-F238E27FC236}">
                <a16:creationId xmlns:a16="http://schemas.microsoft.com/office/drawing/2014/main" id="{D88B79E3-FC21-F602-0F1E-48AF3D599757}"/>
              </a:ext>
            </a:extLst>
          </p:cNvPr>
          <p:cNvSpPr txBox="1"/>
          <p:nvPr/>
        </p:nvSpPr>
        <p:spPr>
          <a:xfrm>
            <a:off x="30480" y="318"/>
            <a:ext cx="1564640" cy="338554"/>
          </a:xfrm>
          <a:prstGeom prst="rect">
            <a:avLst/>
          </a:prstGeom>
          <a:noFill/>
        </p:spPr>
        <p:txBody>
          <a:bodyPr wrap="square" rtlCol="0">
            <a:spAutoFit/>
          </a:bodyPr>
          <a:lstStyle/>
          <a:p>
            <a:r>
              <a:rPr lang="en-IN" sz="1600" dirty="0"/>
              <a:t>Description</a:t>
            </a:r>
          </a:p>
        </p:txBody>
      </p:sp>
    </p:spTree>
    <p:extLst>
      <p:ext uri="{BB962C8B-B14F-4D97-AF65-F5344CB8AC3E}">
        <p14:creationId xmlns:p14="http://schemas.microsoft.com/office/powerpoint/2010/main" val="367139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BE1FE-90D7-D574-26CE-812B7D18C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B1B8E-5367-265B-7BD7-C084EB05F587}"/>
              </a:ext>
            </a:extLst>
          </p:cNvPr>
          <p:cNvSpPr>
            <a:spLocks noGrp="1"/>
          </p:cNvSpPr>
          <p:nvPr>
            <p:ph type="title"/>
          </p:nvPr>
        </p:nvSpPr>
        <p:spPr>
          <a:xfrm>
            <a:off x="257908" y="180854"/>
            <a:ext cx="8428892" cy="1143000"/>
          </a:xfrm>
        </p:spPr>
        <p:txBody>
          <a:bodyPr>
            <a:normAutofit/>
          </a:bodyPr>
          <a:lstStyle/>
          <a:p>
            <a:r>
              <a:rPr sz="4000" dirty="0"/>
              <a:t>SCD</a:t>
            </a:r>
            <a:r>
              <a:rPr lang="en-IN" dirty="0"/>
              <a:t> </a:t>
            </a:r>
            <a:r>
              <a:rPr lang="en-IN" sz="3600" dirty="0">
                <a:solidFill>
                  <a:srgbClr val="C00000"/>
                </a:solidFill>
              </a:rPr>
              <a:t>(Inherited RBC disorder</a:t>
            </a:r>
            <a:r>
              <a:rPr sz="3600" dirty="0">
                <a:solidFill>
                  <a:srgbClr val="C00000"/>
                </a:solidFill>
              </a:rPr>
              <a:t>)</a:t>
            </a:r>
            <a:endParaRPr dirty="0">
              <a:solidFill>
                <a:srgbClr val="C00000"/>
              </a:solidFill>
            </a:endParaRPr>
          </a:p>
        </p:txBody>
      </p:sp>
      <p:graphicFrame>
        <p:nvGraphicFramePr>
          <p:cNvPr id="11" name="Diagram 10">
            <a:extLst>
              <a:ext uri="{FF2B5EF4-FFF2-40B4-BE49-F238E27FC236}">
                <a16:creationId xmlns:a16="http://schemas.microsoft.com/office/drawing/2014/main" id="{82F15EE5-C2F6-E8A0-22DF-05B4A5A777C5}"/>
              </a:ext>
            </a:extLst>
          </p:cNvPr>
          <p:cNvGraphicFramePr/>
          <p:nvPr>
            <p:extLst>
              <p:ext uri="{D42A27DB-BD31-4B8C-83A1-F6EECF244321}">
                <p14:modId xmlns:p14="http://schemas.microsoft.com/office/powerpoint/2010/main" val="1285835004"/>
              </p:ext>
            </p:extLst>
          </p:nvPr>
        </p:nvGraphicFramePr>
        <p:xfrm>
          <a:off x="128954" y="1295407"/>
          <a:ext cx="4091354" cy="2316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4485612D-E660-6534-BCAD-D73529B086F7}"/>
              </a:ext>
            </a:extLst>
          </p:cNvPr>
          <p:cNvGraphicFramePr/>
          <p:nvPr>
            <p:extLst>
              <p:ext uri="{D42A27DB-BD31-4B8C-83A1-F6EECF244321}">
                <p14:modId xmlns:p14="http://schemas.microsoft.com/office/powerpoint/2010/main" val="2051041884"/>
              </p:ext>
            </p:extLst>
          </p:nvPr>
        </p:nvGraphicFramePr>
        <p:xfrm>
          <a:off x="4571999" y="1320415"/>
          <a:ext cx="4472353" cy="23168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Subtitle 2">
            <a:extLst>
              <a:ext uri="{FF2B5EF4-FFF2-40B4-BE49-F238E27FC236}">
                <a16:creationId xmlns:a16="http://schemas.microsoft.com/office/drawing/2014/main" id="{5E2A9CE2-37E3-936C-011D-A7147F710989}"/>
              </a:ext>
            </a:extLst>
          </p:cNvPr>
          <p:cNvSpPr txBox="1">
            <a:spLocks/>
          </p:cNvSpPr>
          <p:nvPr/>
        </p:nvSpPr>
        <p:spPr>
          <a:xfrm>
            <a:off x="146542" y="3634163"/>
            <a:ext cx="2819400" cy="7151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700" dirty="0"/>
              <a:t>Sickle Cell trait  </a:t>
            </a:r>
          </a:p>
        </p:txBody>
      </p:sp>
      <p:sp>
        <p:nvSpPr>
          <p:cNvPr id="14" name="Subtitle 2">
            <a:extLst>
              <a:ext uri="{FF2B5EF4-FFF2-40B4-BE49-F238E27FC236}">
                <a16:creationId xmlns:a16="http://schemas.microsoft.com/office/drawing/2014/main" id="{709F7ABF-E474-AF36-BBBE-61C472D04D19}"/>
              </a:ext>
            </a:extLst>
          </p:cNvPr>
          <p:cNvSpPr txBox="1">
            <a:spLocks/>
          </p:cNvSpPr>
          <p:nvPr/>
        </p:nvSpPr>
        <p:spPr>
          <a:xfrm>
            <a:off x="6172193" y="3610718"/>
            <a:ext cx="2819400" cy="71510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dirty="0"/>
              <a:t>Sickle Cell Disease  </a:t>
            </a:r>
          </a:p>
        </p:txBody>
      </p:sp>
      <p:sp>
        <p:nvSpPr>
          <p:cNvPr id="15" name="Rectangle 14">
            <a:extLst>
              <a:ext uri="{FF2B5EF4-FFF2-40B4-BE49-F238E27FC236}">
                <a16:creationId xmlns:a16="http://schemas.microsoft.com/office/drawing/2014/main" id="{509CDE92-C239-8970-F9E3-0EB331C8EFB1}"/>
              </a:ext>
            </a:extLst>
          </p:cNvPr>
          <p:cNvSpPr/>
          <p:nvPr/>
        </p:nvSpPr>
        <p:spPr>
          <a:xfrm>
            <a:off x="2497011" y="3659171"/>
            <a:ext cx="3571513" cy="3116767"/>
          </a:xfrm>
          <a:prstGeom prst="rect">
            <a:avLst/>
          </a:prstGeom>
          <a:blipFill>
            <a:blip r:embed="rId1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4C25224-31AE-6AFD-64EC-FDB8887FF8B6}"/>
              </a:ext>
            </a:extLst>
          </p:cNvPr>
          <p:cNvSpPr txBox="1"/>
          <p:nvPr/>
        </p:nvSpPr>
        <p:spPr>
          <a:xfrm>
            <a:off x="10160" y="318"/>
            <a:ext cx="1564640" cy="338554"/>
          </a:xfrm>
          <a:prstGeom prst="rect">
            <a:avLst/>
          </a:prstGeom>
          <a:noFill/>
        </p:spPr>
        <p:txBody>
          <a:bodyPr wrap="square" rtlCol="0">
            <a:spAutoFit/>
          </a:bodyPr>
          <a:lstStyle/>
          <a:p>
            <a:r>
              <a:rPr lang="en-IN" sz="1600" dirty="0"/>
              <a:t>Inheritance</a:t>
            </a:r>
          </a:p>
        </p:txBody>
      </p:sp>
    </p:spTree>
    <p:extLst>
      <p:ext uri="{BB962C8B-B14F-4D97-AF65-F5344CB8AC3E}">
        <p14:creationId xmlns:p14="http://schemas.microsoft.com/office/powerpoint/2010/main" val="185530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FED-2844-CD3F-4E19-AB77DB9A2F71}"/>
              </a:ext>
            </a:extLst>
          </p:cNvPr>
          <p:cNvSpPr>
            <a:spLocks noGrp="1"/>
          </p:cNvSpPr>
          <p:nvPr>
            <p:ph type="title"/>
          </p:nvPr>
        </p:nvSpPr>
        <p:spPr>
          <a:xfrm>
            <a:off x="457200" y="274638"/>
            <a:ext cx="8128529" cy="938227"/>
          </a:xfrm>
        </p:spPr>
        <p:txBody>
          <a:bodyPr/>
          <a:lstStyle/>
          <a:p>
            <a:r>
              <a:rPr lang="en-IN" dirty="0"/>
              <a:t>Pathophysiology</a:t>
            </a:r>
          </a:p>
        </p:txBody>
      </p:sp>
      <p:sp>
        <p:nvSpPr>
          <p:cNvPr id="4" name="Rectangle 16">
            <a:extLst>
              <a:ext uri="{FF2B5EF4-FFF2-40B4-BE49-F238E27FC236}">
                <a16:creationId xmlns:a16="http://schemas.microsoft.com/office/drawing/2014/main" id="{53997E49-8A65-53F7-9929-571F6F149D1C}"/>
              </a:ext>
            </a:extLst>
          </p:cNvPr>
          <p:cNvSpPr>
            <a:spLocks noChangeArrowheads="1"/>
          </p:cNvSpPr>
          <p:nvPr/>
        </p:nvSpPr>
        <p:spPr bwMode="auto">
          <a:xfrm>
            <a:off x="622301" y="1638060"/>
            <a:ext cx="723297" cy="3526135"/>
          </a:xfrm>
          <a:prstGeom prst="rect">
            <a:avLst/>
          </a:prstGeom>
          <a:solidFill>
            <a:schemeClr val="bg1"/>
          </a:solidFill>
          <a:ln w="12700">
            <a:noFill/>
            <a:miter lim="800000"/>
            <a:headEnd/>
            <a:tailEnd/>
          </a:ln>
        </p:spPr>
        <p:txBody>
          <a:bodyPr wrap="none" anchor="ctr"/>
          <a:lstStyle/>
          <a:p>
            <a:endParaRPr lang="en-US"/>
          </a:p>
        </p:txBody>
      </p:sp>
      <p:grpSp>
        <p:nvGrpSpPr>
          <p:cNvPr id="5" name="Group 61">
            <a:extLst>
              <a:ext uri="{FF2B5EF4-FFF2-40B4-BE49-F238E27FC236}">
                <a16:creationId xmlns:a16="http://schemas.microsoft.com/office/drawing/2014/main" id="{C96398BC-B95D-5E97-B2CE-2ECF00B66ED2}"/>
              </a:ext>
            </a:extLst>
          </p:cNvPr>
          <p:cNvGrpSpPr>
            <a:grpSpLocks/>
          </p:cNvGrpSpPr>
          <p:nvPr/>
        </p:nvGrpSpPr>
        <p:grpSpPr bwMode="auto">
          <a:xfrm>
            <a:off x="676277" y="1360248"/>
            <a:ext cx="4774539" cy="3857643"/>
            <a:chOff x="426" y="1071"/>
            <a:chExt cx="3690" cy="3363"/>
          </a:xfrm>
        </p:grpSpPr>
        <p:sp>
          <p:nvSpPr>
            <p:cNvPr id="6" name="Picture 19">
              <a:extLst>
                <a:ext uri="{FF2B5EF4-FFF2-40B4-BE49-F238E27FC236}">
                  <a16:creationId xmlns:a16="http://schemas.microsoft.com/office/drawing/2014/main" id="{BE296031-402A-CAF5-62C4-A157762996A9}"/>
                </a:ext>
              </a:extLst>
            </p:cNvPr>
            <p:cNvSpPr>
              <a:spLocks noChangeAspect="1" noChangeArrowheads="1"/>
            </p:cNvSpPr>
            <p:nvPr/>
          </p:nvSpPr>
          <p:spPr bwMode="auto">
            <a:xfrm>
              <a:off x="800" y="1244"/>
              <a:ext cx="3316" cy="3076"/>
            </a:xfrm>
            <a:prstGeom prst="rect">
              <a:avLst/>
            </a:prstGeom>
            <a:noFill/>
            <a:ln w="9525">
              <a:noFill/>
              <a:miter lim="800000"/>
              <a:headEnd/>
              <a:tailEnd/>
            </a:ln>
          </p:spPr>
          <p:txBody>
            <a:bodyPr/>
            <a:lstStyle/>
            <a:p>
              <a:endParaRPr lang="en-IN"/>
            </a:p>
          </p:txBody>
        </p:sp>
        <p:grpSp>
          <p:nvGrpSpPr>
            <p:cNvPr id="7" name="Group 60">
              <a:extLst>
                <a:ext uri="{FF2B5EF4-FFF2-40B4-BE49-F238E27FC236}">
                  <a16:creationId xmlns:a16="http://schemas.microsoft.com/office/drawing/2014/main" id="{CDC33DCE-446A-C2B7-A1D8-4D172F0E04E5}"/>
                </a:ext>
              </a:extLst>
            </p:cNvPr>
            <p:cNvGrpSpPr>
              <a:grpSpLocks/>
            </p:cNvGrpSpPr>
            <p:nvPr/>
          </p:nvGrpSpPr>
          <p:grpSpPr bwMode="auto">
            <a:xfrm>
              <a:off x="426" y="1071"/>
              <a:ext cx="2078" cy="3363"/>
              <a:chOff x="426" y="1071"/>
              <a:chExt cx="2078" cy="3363"/>
            </a:xfrm>
          </p:grpSpPr>
          <p:grpSp>
            <p:nvGrpSpPr>
              <p:cNvPr id="8" name="Group 53">
                <a:extLst>
                  <a:ext uri="{FF2B5EF4-FFF2-40B4-BE49-F238E27FC236}">
                    <a16:creationId xmlns:a16="http://schemas.microsoft.com/office/drawing/2014/main" id="{A761EEAD-BF8F-42EE-6980-4768BF11AEF7}"/>
                  </a:ext>
                </a:extLst>
              </p:cNvPr>
              <p:cNvGrpSpPr>
                <a:grpSpLocks/>
              </p:cNvGrpSpPr>
              <p:nvPr/>
            </p:nvGrpSpPr>
            <p:grpSpPr bwMode="auto">
              <a:xfrm>
                <a:off x="518" y="1071"/>
                <a:ext cx="1986" cy="3363"/>
                <a:chOff x="518" y="1071"/>
                <a:chExt cx="1986" cy="3363"/>
              </a:xfrm>
            </p:grpSpPr>
            <p:sp>
              <p:nvSpPr>
                <p:cNvPr id="12" name="Oval 20">
                  <a:extLst>
                    <a:ext uri="{FF2B5EF4-FFF2-40B4-BE49-F238E27FC236}">
                      <a16:creationId xmlns:a16="http://schemas.microsoft.com/office/drawing/2014/main" id="{88F66A54-2222-3578-F5A5-A894A3494746}"/>
                    </a:ext>
                  </a:extLst>
                </p:cNvPr>
                <p:cNvSpPr>
                  <a:spLocks noChangeArrowheads="1"/>
                </p:cNvSpPr>
                <p:nvPr/>
              </p:nvSpPr>
              <p:spPr bwMode="auto">
                <a:xfrm>
                  <a:off x="1478" y="1755"/>
                  <a:ext cx="1026" cy="1122"/>
                </a:xfrm>
                <a:prstGeom prst="ellipse">
                  <a:avLst/>
                </a:prstGeom>
                <a:noFill/>
                <a:ln w="12700">
                  <a:solidFill>
                    <a:srgbClr val="FF0000"/>
                  </a:solidFill>
                  <a:round/>
                  <a:headEnd/>
                  <a:tailEnd/>
                </a:ln>
              </p:spPr>
              <p:txBody>
                <a:bodyPr wrap="none" anchor="ctr"/>
                <a:lstStyle/>
                <a:p>
                  <a:endParaRPr lang="en-US"/>
                </a:p>
              </p:txBody>
            </p:sp>
            <p:sp>
              <p:nvSpPr>
                <p:cNvPr id="13" name="Line 21">
                  <a:extLst>
                    <a:ext uri="{FF2B5EF4-FFF2-40B4-BE49-F238E27FC236}">
                      <a16:creationId xmlns:a16="http://schemas.microsoft.com/office/drawing/2014/main" id="{09670FCB-563C-C5EA-9D01-9395099117A5}"/>
                    </a:ext>
                  </a:extLst>
                </p:cNvPr>
                <p:cNvSpPr>
                  <a:spLocks noChangeShapeType="1"/>
                </p:cNvSpPr>
                <p:nvPr/>
              </p:nvSpPr>
              <p:spPr bwMode="auto">
                <a:xfrm flipV="1">
                  <a:off x="828" y="1764"/>
                  <a:ext cx="1010" cy="598"/>
                </a:xfrm>
                <a:prstGeom prst="line">
                  <a:avLst/>
                </a:prstGeom>
                <a:noFill/>
                <a:ln w="12700">
                  <a:solidFill>
                    <a:srgbClr val="FF0000"/>
                  </a:solidFill>
                  <a:round/>
                  <a:headEnd type="oval" w="med" len="med"/>
                  <a:tailEnd type="oval" w="med" len="med"/>
                </a:ln>
              </p:spPr>
              <p:txBody>
                <a:bodyPr wrap="none" anchor="ctr"/>
                <a:lstStyle/>
                <a:p>
                  <a:endParaRPr lang="en-IN"/>
                </a:p>
              </p:txBody>
            </p:sp>
            <p:sp>
              <p:nvSpPr>
                <p:cNvPr id="14" name="Line 22">
                  <a:extLst>
                    <a:ext uri="{FF2B5EF4-FFF2-40B4-BE49-F238E27FC236}">
                      <a16:creationId xmlns:a16="http://schemas.microsoft.com/office/drawing/2014/main" id="{4B3CE9CE-CB56-30E6-AFBE-932B9AABED62}"/>
                    </a:ext>
                  </a:extLst>
                </p:cNvPr>
                <p:cNvSpPr>
                  <a:spLocks noChangeShapeType="1"/>
                </p:cNvSpPr>
                <p:nvPr/>
              </p:nvSpPr>
              <p:spPr bwMode="auto">
                <a:xfrm>
                  <a:off x="831" y="2365"/>
                  <a:ext cx="1032" cy="514"/>
                </a:xfrm>
                <a:prstGeom prst="line">
                  <a:avLst/>
                </a:prstGeom>
                <a:noFill/>
                <a:ln w="12700">
                  <a:solidFill>
                    <a:srgbClr val="FF0000"/>
                  </a:solidFill>
                  <a:round/>
                  <a:headEnd type="oval" w="med" len="med"/>
                  <a:tailEnd type="oval" w="med" len="med"/>
                </a:ln>
              </p:spPr>
              <p:txBody>
                <a:bodyPr wrap="none" anchor="ctr"/>
                <a:lstStyle/>
                <a:p>
                  <a:endParaRPr lang="en-IN"/>
                </a:p>
              </p:txBody>
            </p:sp>
            <p:sp>
              <p:nvSpPr>
                <p:cNvPr id="15" name="Rectangle 23">
                  <a:extLst>
                    <a:ext uri="{FF2B5EF4-FFF2-40B4-BE49-F238E27FC236}">
                      <a16:creationId xmlns:a16="http://schemas.microsoft.com/office/drawing/2014/main" id="{0AE1FD86-D5B5-7351-F63E-368ABBE66C16}"/>
                    </a:ext>
                  </a:extLst>
                </p:cNvPr>
                <p:cNvSpPr>
                  <a:spLocks noChangeArrowheads="1"/>
                </p:cNvSpPr>
                <p:nvPr/>
              </p:nvSpPr>
              <p:spPr bwMode="auto">
                <a:xfrm>
                  <a:off x="563" y="3012"/>
                  <a:ext cx="1867" cy="1422"/>
                </a:xfrm>
                <a:prstGeom prst="rect">
                  <a:avLst/>
                </a:prstGeom>
                <a:noFill/>
                <a:ln w="12700">
                  <a:noFill/>
                  <a:miter lim="800000"/>
                  <a:headEnd/>
                  <a:tailEnd/>
                </a:ln>
              </p:spPr>
              <p:txBody>
                <a:bodyPr>
                  <a:spAutoFit/>
                </a:bodyPr>
                <a:lstStyle/>
                <a:p>
                  <a:r>
                    <a:rPr lang="en-US" sz="2000" dirty="0">
                      <a:solidFill>
                        <a:srgbClr val="FF0000"/>
                      </a:solidFill>
                      <a:latin typeface="Verdana" pitchFamily="34" charset="0"/>
                    </a:rPr>
                    <a:t>Normal Hb  molecules allows red cell to be round, and deformable</a:t>
                  </a:r>
                </a:p>
              </p:txBody>
            </p:sp>
            <p:sp>
              <p:nvSpPr>
                <p:cNvPr id="16" name="Rectangle 25">
                  <a:extLst>
                    <a:ext uri="{FF2B5EF4-FFF2-40B4-BE49-F238E27FC236}">
                      <a16:creationId xmlns:a16="http://schemas.microsoft.com/office/drawing/2014/main" id="{747F8924-5379-97F0-7877-443D761A2D43}"/>
                    </a:ext>
                  </a:extLst>
                </p:cNvPr>
                <p:cNvSpPr>
                  <a:spLocks noChangeArrowheads="1"/>
                </p:cNvSpPr>
                <p:nvPr/>
              </p:nvSpPr>
              <p:spPr bwMode="auto">
                <a:xfrm>
                  <a:off x="518" y="1071"/>
                  <a:ext cx="1708" cy="252"/>
                </a:xfrm>
                <a:prstGeom prst="rect">
                  <a:avLst/>
                </a:prstGeom>
                <a:noFill/>
                <a:ln w="12700">
                  <a:noFill/>
                  <a:miter lim="800000"/>
                  <a:headEnd/>
                  <a:tailEnd/>
                </a:ln>
              </p:spPr>
              <p:txBody>
                <a:bodyPr wrap="none">
                  <a:spAutoFit/>
                </a:bodyPr>
                <a:lstStyle/>
                <a:p>
                  <a:r>
                    <a:rPr lang="en-US" sz="2000" dirty="0">
                      <a:solidFill>
                        <a:srgbClr val="FF0000"/>
                      </a:solidFill>
                      <a:latin typeface="Verdana" pitchFamily="34" charset="0"/>
                    </a:rPr>
                    <a:t>When oxygenated</a:t>
                  </a:r>
                  <a:r>
                    <a:rPr lang="en-US" sz="2000" dirty="0">
                      <a:solidFill>
                        <a:schemeClr val="hlink"/>
                      </a:solidFill>
                      <a:latin typeface="Verdana" pitchFamily="34" charset="0"/>
                    </a:rPr>
                    <a:t>…</a:t>
                  </a:r>
                </a:p>
              </p:txBody>
            </p:sp>
          </p:grpSp>
          <p:grpSp>
            <p:nvGrpSpPr>
              <p:cNvPr id="9" name="Group 26">
                <a:extLst>
                  <a:ext uri="{FF2B5EF4-FFF2-40B4-BE49-F238E27FC236}">
                    <a16:creationId xmlns:a16="http://schemas.microsoft.com/office/drawing/2014/main" id="{775C608E-2E07-BC3A-05BB-C240A6B6C7B2}"/>
                  </a:ext>
                </a:extLst>
              </p:cNvPr>
              <p:cNvGrpSpPr>
                <a:grpSpLocks/>
              </p:cNvGrpSpPr>
              <p:nvPr/>
            </p:nvGrpSpPr>
            <p:grpSpPr bwMode="auto">
              <a:xfrm>
                <a:off x="426" y="2091"/>
                <a:ext cx="480" cy="502"/>
                <a:chOff x="509" y="1877"/>
                <a:chExt cx="540" cy="502"/>
              </a:xfrm>
            </p:grpSpPr>
            <p:sp>
              <p:nvSpPr>
                <p:cNvPr id="10" name="Oval 27">
                  <a:extLst>
                    <a:ext uri="{FF2B5EF4-FFF2-40B4-BE49-F238E27FC236}">
                      <a16:creationId xmlns:a16="http://schemas.microsoft.com/office/drawing/2014/main" id="{34C3CAC7-FCC8-A7F1-455B-F0A2DE5449E7}"/>
                    </a:ext>
                  </a:extLst>
                </p:cNvPr>
                <p:cNvSpPr>
                  <a:spLocks noChangeArrowheads="1"/>
                </p:cNvSpPr>
                <p:nvPr/>
              </p:nvSpPr>
              <p:spPr bwMode="auto">
                <a:xfrm>
                  <a:off x="509" y="1877"/>
                  <a:ext cx="540" cy="502"/>
                </a:xfrm>
                <a:prstGeom prst="ellipse">
                  <a:avLst/>
                </a:prstGeom>
                <a:solidFill>
                  <a:srgbClr val="FF0000"/>
                </a:solidFill>
                <a:ln w="9525">
                  <a:solidFill>
                    <a:srgbClr val="FF0000"/>
                  </a:solidFill>
                  <a:round/>
                  <a:headEnd/>
                  <a:tailEnd/>
                </a:ln>
              </p:spPr>
              <p:txBody>
                <a:bodyPr wrap="none" anchor="ctr"/>
                <a:lstStyle/>
                <a:p>
                  <a:endParaRPr lang="en-US" b="1">
                    <a:latin typeface="Times" charset="0"/>
                  </a:endParaRPr>
                </a:p>
              </p:txBody>
            </p:sp>
            <p:sp>
              <p:nvSpPr>
                <p:cNvPr id="11" name="Oval 28">
                  <a:extLst>
                    <a:ext uri="{FF2B5EF4-FFF2-40B4-BE49-F238E27FC236}">
                      <a16:creationId xmlns:a16="http://schemas.microsoft.com/office/drawing/2014/main" id="{E970C8C5-289A-653B-B4F4-11CE1D0C94D8}"/>
                    </a:ext>
                  </a:extLst>
                </p:cNvPr>
                <p:cNvSpPr>
                  <a:spLocks noChangeArrowheads="1"/>
                </p:cNvSpPr>
                <p:nvPr/>
              </p:nvSpPr>
              <p:spPr bwMode="auto">
                <a:xfrm>
                  <a:off x="671" y="2020"/>
                  <a:ext cx="216" cy="226"/>
                </a:xfrm>
                <a:prstGeom prst="ellipse">
                  <a:avLst/>
                </a:prstGeom>
                <a:solidFill>
                  <a:srgbClr val="FFB7C4"/>
                </a:solidFill>
                <a:ln w="9525">
                  <a:solidFill>
                    <a:srgbClr val="FF7C80"/>
                  </a:solidFill>
                  <a:round/>
                  <a:headEnd/>
                  <a:tailEnd/>
                </a:ln>
              </p:spPr>
              <p:txBody>
                <a:bodyPr wrap="none" anchor="ctr"/>
                <a:lstStyle/>
                <a:p>
                  <a:endParaRPr lang="en-US"/>
                </a:p>
              </p:txBody>
            </p:sp>
          </p:grpSp>
        </p:grpSp>
      </p:grpSp>
      <p:grpSp>
        <p:nvGrpSpPr>
          <p:cNvPr id="17" name="Group 59">
            <a:extLst>
              <a:ext uri="{FF2B5EF4-FFF2-40B4-BE49-F238E27FC236}">
                <a16:creationId xmlns:a16="http://schemas.microsoft.com/office/drawing/2014/main" id="{69DF6651-5F91-092A-467B-8F2B1303825C}"/>
              </a:ext>
            </a:extLst>
          </p:cNvPr>
          <p:cNvGrpSpPr>
            <a:grpSpLocks/>
          </p:cNvGrpSpPr>
          <p:nvPr/>
        </p:nvGrpSpPr>
        <p:grpSpPr bwMode="auto">
          <a:xfrm>
            <a:off x="3806775" y="1274522"/>
            <a:ext cx="3840334" cy="3934496"/>
            <a:chOff x="2303" y="967"/>
            <a:chExt cx="2968" cy="3430"/>
          </a:xfrm>
        </p:grpSpPr>
        <p:sp>
          <p:nvSpPr>
            <p:cNvPr id="18" name="Rectangle 37">
              <a:extLst>
                <a:ext uri="{FF2B5EF4-FFF2-40B4-BE49-F238E27FC236}">
                  <a16:creationId xmlns:a16="http://schemas.microsoft.com/office/drawing/2014/main" id="{69FB85A3-0E57-7790-E001-4A063F08FCED}"/>
                </a:ext>
              </a:extLst>
            </p:cNvPr>
            <p:cNvSpPr>
              <a:spLocks noChangeArrowheads="1"/>
            </p:cNvSpPr>
            <p:nvPr/>
          </p:nvSpPr>
          <p:spPr bwMode="auto">
            <a:xfrm>
              <a:off x="2584" y="967"/>
              <a:ext cx="2687" cy="3075"/>
            </a:xfrm>
            <a:prstGeom prst="rect">
              <a:avLst/>
            </a:prstGeom>
            <a:solidFill>
              <a:schemeClr val="bg1"/>
            </a:solidFill>
            <a:ln w="12700">
              <a:noFill/>
              <a:miter lim="800000"/>
              <a:headEnd/>
              <a:tailEnd/>
            </a:ln>
          </p:spPr>
          <p:txBody>
            <a:bodyPr wrap="none" anchor="ctr"/>
            <a:lstStyle/>
            <a:p>
              <a:endParaRPr lang="en-US"/>
            </a:p>
          </p:txBody>
        </p:sp>
        <p:grpSp>
          <p:nvGrpSpPr>
            <p:cNvPr id="19" name="Group 57">
              <a:extLst>
                <a:ext uri="{FF2B5EF4-FFF2-40B4-BE49-F238E27FC236}">
                  <a16:creationId xmlns:a16="http://schemas.microsoft.com/office/drawing/2014/main" id="{FAE4C23C-4B4A-6FBB-FD7D-80CBD30BE99F}"/>
                </a:ext>
              </a:extLst>
            </p:cNvPr>
            <p:cNvGrpSpPr>
              <a:grpSpLocks/>
            </p:cNvGrpSpPr>
            <p:nvPr/>
          </p:nvGrpSpPr>
          <p:grpSpPr bwMode="auto">
            <a:xfrm>
              <a:off x="2595" y="1687"/>
              <a:ext cx="1018" cy="563"/>
              <a:chOff x="2595" y="1687"/>
              <a:chExt cx="1018" cy="563"/>
            </a:xfrm>
          </p:grpSpPr>
          <p:sp>
            <p:nvSpPr>
              <p:cNvPr id="26" name="Text Box 40">
                <a:extLst>
                  <a:ext uri="{FF2B5EF4-FFF2-40B4-BE49-F238E27FC236}">
                    <a16:creationId xmlns:a16="http://schemas.microsoft.com/office/drawing/2014/main" id="{6EEFCDB3-BF79-612D-5CD1-5EC36036F19A}"/>
                  </a:ext>
                </a:extLst>
              </p:cNvPr>
              <p:cNvSpPr txBox="1">
                <a:spLocks noChangeArrowheads="1"/>
              </p:cNvSpPr>
              <p:nvPr/>
            </p:nvSpPr>
            <p:spPr bwMode="auto">
              <a:xfrm>
                <a:off x="2829" y="1687"/>
                <a:ext cx="627" cy="563"/>
              </a:xfrm>
              <a:prstGeom prst="rect">
                <a:avLst/>
              </a:prstGeom>
              <a:solidFill>
                <a:schemeClr val="bg1"/>
              </a:solidFill>
              <a:ln w="9525">
                <a:noFill/>
                <a:miter lim="800000"/>
                <a:headEnd/>
                <a:tailEnd/>
              </a:ln>
            </p:spPr>
            <p:txBody>
              <a:bodyPr wrap="none">
                <a:spAutoFit/>
              </a:bodyPr>
              <a:lstStyle/>
              <a:p>
                <a:r>
                  <a:rPr lang="en-US" sz="2400" dirty="0">
                    <a:solidFill>
                      <a:schemeClr val="accent2"/>
                    </a:solidFill>
                    <a:latin typeface="Verdana" pitchFamily="34" charset="0"/>
                  </a:rPr>
                  <a:t>-</a:t>
                </a:r>
                <a:r>
                  <a:rPr lang="en-US" sz="3600" b="1" dirty="0">
                    <a:solidFill>
                      <a:srgbClr val="000099"/>
                    </a:solidFill>
                    <a:latin typeface="Times" charset="0"/>
                  </a:rPr>
                  <a:t> </a:t>
                </a:r>
                <a:r>
                  <a:rPr lang="en-US" sz="2400" dirty="0">
                    <a:solidFill>
                      <a:schemeClr val="accent2"/>
                    </a:solidFill>
                    <a:latin typeface="Verdana" pitchFamily="34" charset="0"/>
                  </a:rPr>
                  <a:t>O</a:t>
                </a:r>
                <a:r>
                  <a:rPr lang="en-US" sz="2400" baseline="-25000" dirty="0">
                    <a:solidFill>
                      <a:schemeClr val="accent2"/>
                    </a:solidFill>
                    <a:latin typeface="Verdana" pitchFamily="34" charset="0"/>
                  </a:rPr>
                  <a:t>2</a:t>
                </a:r>
              </a:p>
            </p:txBody>
          </p:sp>
          <p:sp>
            <p:nvSpPr>
              <p:cNvPr id="27" name="Line 41">
                <a:extLst>
                  <a:ext uri="{FF2B5EF4-FFF2-40B4-BE49-F238E27FC236}">
                    <a16:creationId xmlns:a16="http://schemas.microsoft.com/office/drawing/2014/main" id="{01D01EA3-99B5-B42E-0489-4FC2A8CFBB78}"/>
                  </a:ext>
                </a:extLst>
              </p:cNvPr>
              <p:cNvSpPr>
                <a:spLocks noChangeShapeType="1"/>
              </p:cNvSpPr>
              <p:nvPr/>
            </p:nvSpPr>
            <p:spPr bwMode="auto">
              <a:xfrm>
                <a:off x="2595" y="2188"/>
                <a:ext cx="1018" cy="0"/>
              </a:xfrm>
              <a:prstGeom prst="line">
                <a:avLst/>
              </a:prstGeom>
              <a:noFill/>
              <a:ln w="28575">
                <a:solidFill>
                  <a:schemeClr val="accent2"/>
                </a:solidFill>
                <a:round/>
                <a:headEnd/>
                <a:tailEnd type="triangle" w="med" len="med"/>
              </a:ln>
            </p:spPr>
            <p:txBody>
              <a:bodyPr wrap="none" anchor="ctr"/>
              <a:lstStyle/>
              <a:p>
                <a:endParaRPr lang="en-IN"/>
              </a:p>
            </p:txBody>
          </p:sp>
        </p:grpSp>
        <p:pic>
          <p:nvPicPr>
            <p:cNvPr id="20" name="Picture 43">
              <a:extLst>
                <a:ext uri="{FF2B5EF4-FFF2-40B4-BE49-F238E27FC236}">
                  <a16:creationId xmlns:a16="http://schemas.microsoft.com/office/drawing/2014/main" id="{74BD1B40-4949-2C5B-4EB9-4549AD1261FE}"/>
                </a:ext>
              </a:extLst>
            </p:cNvPr>
            <p:cNvPicPr>
              <a:picLocks noChangeAspect="1" noChangeArrowheads="1"/>
            </p:cNvPicPr>
            <p:nvPr/>
          </p:nvPicPr>
          <p:blipFill>
            <a:blip r:embed="rId2" cstate="print"/>
            <a:srcRect/>
            <a:stretch>
              <a:fillRect/>
            </a:stretch>
          </p:blipFill>
          <p:spPr bwMode="auto">
            <a:xfrm>
              <a:off x="4363" y="1290"/>
              <a:ext cx="875" cy="2848"/>
            </a:xfrm>
            <a:prstGeom prst="rect">
              <a:avLst/>
            </a:prstGeom>
            <a:solidFill>
              <a:schemeClr val="bg1"/>
            </a:solidFill>
            <a:ln w="9525">
              <a:noFill/>
              <a:miter lim="800000"/>
              <a:headEnd/>
              <a:tailEnd/>
            </a:ln>
          </p:spPr>
        </p:pic>
        <p:sp>
          <p:nvSpPr>
            <p:cNvPr id="21" name="AutoShape 44" descr="Narrow vertical">
              <a:extLst>
                <a:ext uri="{FF2B5EF4-FFF2-40B4-BE49-F238E27FC236}">
                  <a16:creationId xmlns:a16="http://schemas.microsoft.com/office/drawing/2014/main" id="{FAD23A49-457B-CF0A-21A7-022CBFFA54D6}"/>
                </a:ext>
              </a:extLst>
            </p:cNvPr>
            <p:cNvSpPr>
              <a:spLocks noChangeArrowheads="1"/>
            </p:cNvSpPr>
            <p:nvPr/>
          </p:nvSpPr>
          <p:spPr bwMode="auto">
            <a:xfrm>
              <a:off x="3669" y="1963"/>
              <a:ext cx="216" cy="608"/>
            </a:xfrm>
            <a:prstGeom prst="moon">
              <a:avLst>
                <a:gd name="adj" fmla="val 50000"/>
              </a:avLst>
            </a:prstGeom>
            <a:pattFill prst="narVert">
              <a:fgClr>
                <a:srgbClr val="800080"/>
              </a:fgClr>
              <a:bgClr>
                <a:srgbClr val="FFFFFF"/>
              </a:bgClr>
            </a:pattFill>
            <a:ln w="28575">
              <a:solidFill>
                <a:srgbClr val="800080"/>
              </a:solidFill>
              <a:miter lim="800000"/>
              <a:headEnd/>
              <a:tailEnd/>
            </a:ln>
          </p:spPr>
          <p:txBody>
            <a:bodyPr wrap="none" anchor="ctr"/>
            <a:lstStyle/>
            <a:p>
              <a:endParaRPr lang="en-US"/>
            </a:p>
          </p:txBody>
        </p:sp>
        <p:sp>
          <p:nvSpPr>
            <p:cNvPr id="22" name="Line 45">
              <a:extLst>
                <a:ext uri="{FF2B5EF4-FFF2-40B4-BE49-F238E27FC236}">
                  <a16:creationId xmlns:a16="http://schemas.microsoft.com/office/drawing/2014/main" id="{2FAB8B0E-E068-9C4A-5005-AE4E7DB62BDC}"/>
                </a:ext>
              </a:extLst>
            </p:cNvPr>
            <p:cNvSpPr>
              <a:spLocks noChangeShapeType="1"/>
            </p:cNvSpPr>
            <p:nvPr/>
          </p:nvSpPr>
          <p:spPr bwMode="auto">
            <a:xfrm flipV="1">
              <a:off x="3713" y="1434"/>
              <a:ext cx="883" cy="834"/>
            </a:xfrm>
            <a:prstGeom prst="line">
              <a:avLst/>
            </a:prstGeom>
            <a:noFill/>
            <a:ln w="12700">
              <a:solidFill>
                <a:schemeClr val="accent2"/>
              </a:solidFill>
              <a:round/>
              <a:headEnd type="oval" w="med" len="med"/>
              <a:tailEnd type="oval" w="med" len="med"/>
            </a:ln>
          </p:spPr>
          <p:txBody>
            <a:bodyPr wrap="none" anchor="ctr"/>
            <a:lstStyle/>
            <a:p>
              <a:endParaRPr lang="en-IN"/>
            </a:p>
          </p:txBody>
        </p:sp>
        <p:sp>
          <p:nvSpPr>
            <p:cNvPr id="23" name="Line 46">
              <a:extLst>
                <a:ext uri="{FF2B5EF4-FFF2-40B4-BE49-F238E27FC236}">
                  <a16:creationId xmlns:a16="http://schemas.microsoft.com/office/drawing/2014/main" id="{551FE20D-D27F-8A2B-E409-4012F48D9041}"/>
                </a:ext>
              </a:extLst>
            </p:cNvPr>
            <p:cNvSpPr>
              <a:spLocks noChangeShapeType="1"/>
            </p:cNvSpPr>
            <p:nvPr/>
          </p:nvSpPr>
          <p:spPr bwMode="auto">
            <a:xfrm>
              <a:off x="3716" y="2271"/>
              <a:ext cx="868" cy="994"/>
            </a:xfrm>
            <a:prstGeom prst="line">
              <a:avLst/>
            </a:prstGeom>
            <a:noFill/>
            <a:ln w="12700">
              <a:solidFill>
                <a:schemeClr val="accent2"/>
              </a:solidFill>
              <a:round/>
              <a:headEnd type="oval" w="med" len="med"/>
              <a:tailEnd type="oval" w="med" len="med"/>
            </a:ln>
          </p:spPr>
          <p:txBody>
            <a:bodyPr wrap="none" anchor="ctr"/>
            <a:lstStyle/>
            <a:p>
              <a:endParaRPr lang="en-IN"/>
            </a:p>
          </p:txBody>
        </p:sp>
        <p:sp>
          <p:nvSpPr>
            <p:cNvPr id="24" name="Rectangle 47">
              <a:extLst>
                <a:ext uri="{FF2B5EF4-FFF2-40B4-BE49-F238E27FC236}">
                  <a16:creationId xmlns:a16="http://schemas.microsoft.com/office/drawing/2014/main" id="{B3DCA610-8E4B-F554-4362-939D745C7F3A}"/>
                </a:ext>
              </a:extLst>
            </p:cNvPr>
            <p:cNvSpPr>
              <a:spLocks noChangeArrowheads="1"/>
            </p:cNvSpPr>
            <p:nvPr/>
          </p:nvSpPr>
          <p:spPr bwMode="auto">
            <a:xfrm>
              <a:off x="2303" y="2868"/>
              <a:ext cx="1914" cy="1529"/>
            </a:xfrm>
            <a:prstGeom prst="rect">
              <a:avLst/>
            </a:prstGeom>
            <a:solidFill>
              <a:schemeClr val="bg1"/>
            </a:solidFill>
            <a:ln w="12700">
              <a:noFill/>
              <a:miter lim="800000"/>
              <a:headEnd/>
              <a:tailEnd/>
            </a:ln>
          </p:spPr>
          <p:txBody>
            <a:bodyPr wrap="square">
              <a:spAutoFit/>
            </a:bodyPr>
            <a:lstStyle/>
            <a:p>
              <a:r>
                <a:rPr lang="en-US" dirty="0">
                  <a:solidFill>
                    <a:schemeClr val="accent2"/>
                  </a:solidFill>
                  <a:latin typeface="Verdana" pitchFamily="34" charset="0"/>
                </a:rPr>
                <a:t>Hb S molecules aggregate and polymerize into long fibers resulting in formation of </a:t>
              </a:r>
              <a:r>
                <a:rPr lang="en-US" b="1" dirty="0">
                  <a:solidFill>
                    <a:schemeClr val="accent2"/>
                  </a:solidFill>
                  <a:latin typeface="Verdana" pitchFamily="34" charset="0"/>
                </a:rPr>
                <a:t>sickle cell</a:t>
              </a:r>
              <a:endParaRPr lang="en-US" dirty="0">
                <a:solidFill>
                  <a:schemeClr val="accent2"/>
                </a:solidFill>
                <a:latin typeface="Verdana" pitchFamily="34" charset="0"/>
              </a:endParaRPr>
            </a:p>
          </p:txBody>
        </p:sp>
        <p:sp>
          <p:nvSpPr>
            <p:cNvPr id="25" name="Rectangle 48">
              <a:extLst>
                <a:ext uri="{FF2B5EF4-FFF2-40B4-BE49-F238E27FC236}">
                  <a16:creationId xmlns:a16="http://schemas.microsoft.com/office/drawing/2014/main" id="{948C2074-E134-7081-D24E-F02AB479E4F9}"/>
                </a:ext>
              </a:extLst>
            </p:cNvPr>
            <p:cNvSpPr>
              <a:spLocks noChangeArrowheads="1"/>
            </p:cNvSpPr>
            <p:nvPr/>
          </p:nvSpPr>
          <p:spPr bwMode="auto">
            <a:xfrm>
              <a:off x="2647" y="1052"/>
              <a:ext cx="2407" cy="250"/>
            </a:xfrm>
            <a:prstGeom prst="rect">
              <a:avLst/>
            </a:prstGeom>
            <a:solidFill>
              <a:schemeClr val="bg1"/>
            </a:solidFill>
            <a:ln w="12700">
              <a:noFill/>
              <a:miter lim="800000"/>
              <a:headEnd/>
              <a:tailEnd/>
            </a:ln>
          </p:spPr>
          <p:txBody>
            <a:bodyPr>
              <a:spAutoFit/>
            </a:bodyPr>
            <a:lstStyle/>
            <a:p>
              <a:r>
                <a:rPr lang="en-US" sz="2000">
                  <a:solidFill>
                    <a:schemeClr val="accent2"/>
                  </a:solidFill>
                  <a:latin typeface="Verdana" pitchFamily="34" charset="0"/>
                </a:rPr>
                <a:t>When deoxygenated</a:t>
              </a:r>
            </a:p>
          </p:txBody>
        </p:sp>
      </p:grpSp>
      <p:pic>
        <p:nvPicPr>
          <p:cNvPr id="28" name="Picture 4">
            <a:extLst>
              <a:ext uri="{FF2B5EF4-FFF2-40B4-BE49-F238E27FC236}">
                <a16:creationId xmlns:a16="http://schemas.microsoft.com/office/drawing/2014/main" id="{DA67DE10-CDC0-560F-E4A7-0E94CD3C046B}"/>
              </a:ext>
            </a:extLst>
          </p:cNvPr>
          <p:cNvPicPr>
            <a:picLocks noChangeAspect="1" noChangeArrowheads="1"/>
          </p:cNvPicPr>
          <p:nvPr/>
        </p:nvPicPr>
        <p:blipFill>
          <a:blip r:embed="rId3" cstate="print"/>
          <a:srcRect/>
          <a:stretch>
            <a:fillRect/>
          </a:stretch>
        </p:blipFill>
        <p:spPr bwMode="auto">
          <a:xfrm>
            <a:off x="2071693" y="5132612"/>
            <a:ext cx="4891819" cy="1749572"/>
          </a:xfrm>
          <a:prstGeom prst="rect">
            <a:avLst/>
          </a:prstGeom>
          <a:noFill/>
          <a:ln w="9525">
            <a:noFill/>
            <a:miter lim="800000"/>
            <a:headEnd/>
            <a:tailEnd/>
          </a:ln>
        </p:spPr>
      </p:pic>
      <p:sp>
        <p:nvSpPr>
          <p:cNvPr id="43" name="Text Box 40">
            <a:extLst>
              <a:ext uri="{FF2B5EF4-FFF2-40B4-BE49-F238E27FC236}">
                <a16:creationId xmlns:a16="http://schemas.microsoft.com/office/drawing/2014/main" id="{ECA34675-DBB9-B018-CE89-DE598A487299}"/>
              </a:ext>
            </a:extLst>
          </p:cNvPr>
          <p:cNvSpPr txBox="1">
            <a:spLocks noChangeArrowheads="1"/>
          </p:cNvSpPr>
          <p:nvPr/>
        </p:nvSpPr>
        <p:spPr bwMode="auto">
          <a:xfrm>
            <a:off x="4438284" y="2779235"/>
            <a:ext cx="873957" cy="523220"/>
          </a:xfrm>
          <a:prstGeom prst="rect">
            <a:avLst/>
          </a:prstGeom>
          <a:solidFill>
            <a:schemeClr val="bg1"/>
          </a:solidFill>
          <a:ln w="9525">
            <a:noFill/>
            <a:miter lim="800000"/>
            <a:headEnd/>
            <a:tailEnd/>
          </a:ln>
        </p:spPr>
        <p:txBody>
          <a:bodyPr wrap="none">
            <a:spAutoFit/>
          </a:bodyPr>
          <a:lstStyle/>
          <a:p>
            <a:r>
              <a:rPr lang="en-US" sz="2800" b="1" dirty="0">
                <a:solidFill>
                  <a:srgbClr val="FF0000"/>
                </a:solidFill>
                <a:latin typeface="Times" charset="0"/>
              </a:rPr>
              <a:t>+ O</a:t>
            </a:r>
            <a:r>
              <a:rPr lang="en-US" b="1" dirty="0">
                <a:solidFill>
                  <a:srgbClr val="FF0000"/>
                </a:solidFill>
                <a:latin typeface="Times" charset="0"/>
              </a:rPr>
              <a:t>2</a:t>
            </a:r>
            <a:endParaRPr lang="en-US" sz="2800" b="1" dirty="0">
              <a:solidFill>
                <a:srgbClr val="FF0000"/>
              </a:solidFill>
              <a:latin typeface="Times" charset="0"/>
            </a:endParaRPr>
          </a:p>
        </p:txBody>
      </p:sp>
      <p:cxnSp>
        <p:nvCxnSpPr>
          <p:cNvPr id="45" name="Straight Arrow Connector 44">
            <a:extLst>
              <a:ext uri="{FF2B5EF4-FFF2-40B4-BE49-F238E27FC236}">
                <a16:creationId xmlns:a16="http://schemas.microsoft.com/office/drawing/2014/main" id="{E5F16AEC-C6B3-E2E7-F9E6-44B3247B124F}"/>
              </a:ext>
            </a:extLst>
          </p:cNvPr>
          <p:cNvCxnSpPr>
            <a:cxnSpLocks/>
          </p:cNvCxnSpPr>
          <p:nvPr/>
        </p:nvCxnSpPr>
        <p:spPr>
          <a:xfrm flipH="1" flipV="1">
            <a:off x="4169842" y="2831509"/>
            <a:ext cx="1317204" cy="34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5D1494E-D0FD-E3AC-DFD2-361DA3BC522E}"/>
              </a:ext>
            </a:extLst>
          </p:cNvPr>
          <p:cNvSpPr txBox="1"/>
          <p:nvPr/>
        </p:nvSpPr>
        <p:spPr>
          <a:xfrm>
            <a:off x="40640" y="318"/>
            <a:ext cx="1564640" cy="338554"/>
          </a:xfrm>
          <a:prstGeom prst="rect">
            <a:avLst/>
          </a:prstGeom>
          <a:noFill/>
        </p:spPr>
        <p:txBody>
          <a:bodyPr wrap="square" rtlCol="0">
            <a:spAutoFit/>
          </a:bodyPr>
          <a:lstStyle/>
          <a:p>
            <a:r>
              <a:rPr lang="en-IN" sz="1600" dirty="0"/>
              <a:t>Pathophysiology</a:t>
            </a:r>
          </a:p>
        </p:txBody>
      </p:sp>
    </p:spTree>
    <p:extLst>
      <p:ext uri="{BB962C8B-B14F-4D97-AF65-F5344CB8AC3E}">
        <p14:creationId xmlns:p14="http://schemas.microsoft.com/office/powerpoint/2010/main" val="83204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1370-2551-37CD-230C-F1FD75116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F3065-63FC-2DAB-C697-BDECF9D960B5}"/>
              </a:ext>
            </a:extLst>
          </p:cNvPr>
          <p:cNvSpPr>
            <a:spLocks noGrp="1"/>
          </p:cNvSpPr>
          <p:nvPr>
            <p:ph type="title"/>
          </p:nvPr>
        </p:nvSpPr>
        <p:spPr>
          <a:xfrm>
            <a:off x="457200" y="180854"/>
            <a:ext cx="8128529" cy="938227"/>
          </a:xfrm>
        </p:spPr>
        <p:txBody>
          <a:bodyPr/>
          <a:lstStyle/>
          <a:p>
            <a:r>
              <a:rPr lang="en-IN" dirty="0"/>
              <a:t>Pathophysiology</a:t>
            </a:r>
          </a:p>
        </p:txBody>
      </p:sp>
      <p:sp>
        <p:nvSpPr>
          <p:cNvPr id="4" name="Rectangle 16">
            <a:extLst>
              <a:ext uri="{FF2B5EF4-FFF2-40B4-BE49-F238E27FC236}">
                <a16:creationId xmlns:a16="http://schemas.microsoft.com/office/drawing/2014/main" id="{F67A7AB0-D6BB-28A5-9CCD-7CA48EF9EA0C}"/>
              </a:ext>
            </a:extLst>
          </p:cNvPr>
          <p:cNvSpPr>
            <a:spLocks noChangeArrowheads="1"/>
          </p:cNvSpPr>
          <p:nvPr/>
        </p:nvSpPr>
        <p:spPr bwMode="auto">
          <a:xfrm>
            <a:off x="622301" y="1638060"/>
            <a:ext cx="723297" cy="3526135"/>
          </a:xfrm>
          <a:prstGeom prst="rect">
            <a:avLst/>
          </a:prstGeom>
          <a:solidFill>
            <a:schemeClr val="bg1"/>
          </a:solidFill>
          <a:ln w="12700">
            <a:noFill/>
            <a:miter lim="800000"/>
            <a:headEnd/>
            <a:tailEnd/>
          </a:ln>
        </p:spPr>
        <p:txBody>
          <a:bodyPr wrap="none" anchor="ctr"/>
          <a:lstStyle/>
          <a:p>
            <a:endParaRPr lang="en-US"/>
          </a:p>
        </p:txBody>
      </p:sp>
      <p:pic>
        <p:nvPicPr>
          <p:cNvPr id="3" name="Content Placeholder 2">
            <a:extLst>
              <a:ext uri="{FF2B5EF4-FFF2-40B4-BE49-F238E27FC236}">
                <a16:creationId xmlns:a16="http://schemas.microsoft.com/office/drawing/2014/main" id="{7F34C97C-EC08-4EF3-18C4-B75F67582B8D}"/>
              </a:ext>
            </a:extLst>
          </p:cNvPr>
          <p:cNvPicPr>
            <a:picLocks noGrp="1" noChangeAspect="1" noChangeArrowheads="1"/>
          </p:cNvPicPr>
          <p:nvPr>
            <p:ph idx="1"/>
          </p:nvPr>
        </p:nvPicPr>
        <p:blipFill>
          <a:blip r:embed="rId2" cstate="print"/>
          <a:srcRect/>
          <a:stretch>
            <a:fillRect/>
          </a:stretch>
        </p:blipFill>
        <p:spPr>
          <a:xfrm>
            <a:off x="213360" y="1301262"/>
            <a:ext cx="6658728" cy="5216768"/>
          </a:xfrm>
          <a:ln w="38100" cap="sq">
            <a:solidFill>
              <a:srgbClr val="000000"/>
            </a:solidFill>
          </a:ln>
          <a:effectLst>
            <a:outerShdw blurRad="50800" dist="38100" dir="2700000" algn="tl" rotWithShape="0">
              <a:srgbClr val="000000">
                <a:alpha val="43000"/>
              </a:srgbClr>
            </a:outerShdw>
          </a:effectLst>
        </p:spPr>
      </p:pic>
      <p:sp>
        <p:nvSpPr>
          <p:cNvPr id="29" name="Rectangle 3">
            <a:extLst>
              <a:ext uri="{FF2B5EF4-FFF2-40B4-BE49-F238E27FC236}">
                <a16:creationId xmlns:a16="http://schemas.microsoft.com/office/drawing/2014/main" id="{C85244B8-9588-9592-8CBF-2294B527C773}"/>
              </a:ext>
            </a:extLst>
          </p:cNvPr>
          <p:cNvSpPr txBox="1">
            <a:spLocks noChangeArrowheads="1"/>
          </p:cNvSpPr>
          <p:nvPr/>
        </p:nvSpPr>
        <p:spPr>
          <a:xfrm>
            <a:off x="6975231" y="1600200"/>
            <a:ext cx="2168770" cy="45720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Wingdings" pitchFamily="2" charset="2"/>
              <a:buAutoNum type="arabicPeriod"/>
              <a:defRPr/>
            </a:pPr>
            <a:r>
              <a:rPr lang="en-US" sz="2400" dirty="0"/>
              <a:t>Chronic hemolytic anemia (</a:t>
            </a:r>
            <a:r>
              <a:rPr lang="en-US" sz="2000" dirty="0"/>
              <a:t>Sickle cells lifespan </a:t>
            </a:r>
            <a:r>
              <a:rPr lang="en-US" sz="2000" b="1" u="sng" dirty="0"/>
              <a:t>10 to 20 days)</a:t>
            </a:r>
            <a:endParaRPr lang="en-US" sz="2400" dirty="0"/>
          </a:p>
          <a:p>
            <a:pPr marL="514350" indent="-514350">
              <a:buFont typeface="Wingdings" pitchFamily="2" charset="2"/>
              <a:buAutoNum type="arabicPeriod"/>
              <a:defRPr/>
            </a:pPr>
            <a:endParaRPr lang="en-US" sz="800" dirty="0"/>
          </a:p>
          <a:p>
            <a:pPr marL="514350" indent="-514350">
              <a:buFont typeface="Wingdings" pitchFamily="2" charset="2"/>
              <a:buAutoNum type="arabicPeriod"/>
              <a:defRPr/>
            </a:pPr>
            <a:r>
              <a:rPr lang="en-US" sz="2400" dirty="0"/>
              <a:t>Chronic Hypoxia</a:t>
            </a:r>
          </a:p>
          <a:p>
            <a:pPr marL="514350" indent="-514350">
              <a:buFont typeface="Wingdings" pitchFamily="2" charset="2"/>
              <a:buAutoNum type="arabicPeriod"/>
              <a:defRPr/>
            </a:pPr>
            <a:endParaRPr lang="en-US" sz="800" dirty="0"/>
          </a:p>
          <a:p>
            <a:pPr marL="514350" indent="-514350">
              <a:buFont typeface="Wingdings" pitchFamily="2" charset="2"/>
              <a:buAutoNum type="arabicPeriod"/>
              <a:defRPr/>
            </a:pPr>
            <a:r>
              <a:rPr lang="en-US" sz="2400" dirty="0"/>
              <a:t>Capillary stasis &amp; thrombosis</a:t>
            </a:r>
          </a:p>
          <a:p>
            <a:pPr marL="514350" indent="-514350">
              <a:buFont typeface="Arial" charset="0"/>
              <a:buNone/>
              <a:defRPr/>
            </a:pPr>
            <a:r>
              <a:rPr lang="en-US" sz="2400" dirty="0"/>
              <a:t>       </a:t>
            </a:r>
            <a:r>
              <a:rPr lang="en-US" sz="2000" dirty="0"/>
              <a:t>Ischemia and Infarction</a:t>
            </a:r>
          </a:p>
          <a:p>
            <a:pPr lvl="1">
              <a:buFont typeface="Arial" charset="0"/>
              <a:buNone/>
              <a:defRPr/>
            </a:pPr>
            <a:endParaRPr lang="en-US" sz="2000" dirty="0"/>
          </a:p>
          <a:p>
            <a:pPr>
              <a:defRPr/>
            </a:pPr>
            <a:endParaRPr lang="en-US" sz="2400" dirty="0"/>
          </a:p>
        </p:txBody>
      </p:sp>
      <p:sp>
        <p:nvSpPr>
          <p:cNvPr id="7" name="TextBox 6">
            <a:extLst>
              <a:ext uri="{FF2B5EF4-FFF2-40B4-BE49-F238E27FC236}">
                <a16:creationId xmlns:a16="http://schemas.microsoft.com/office/drawing/2014/main" id="{8C3C4077-EC2F-BEF3-1623-1E2D8B8545FD}"/>
              </a:ext>
            </a:extLst>
          </p:cNvPr>
          <p:cNvSpPr txBox="1"/>
          <p:nvPr/>
        </p:nvSpPr>
        <p:spPr>
          <a:xfrm>
            <a:off x="40640" y="318"/>
            <a:ext cx="1564640" cy="338554"/>
          </a:xfrm>
          <a:prstGeom prst="rect">
            <a:avLst/>
          </a:prstGeom>
          <a:noFill/>
        </p:spPr>
        <p:txBody>
          <a:bodyPr wrap="square" rtlCol="0">
            <a:spAutoFit/>
          </a:bodyPr>
          <a:lstStyle/>
          <a:p>
            <a:r>
              <a:rPr lang="en-IN" sz="1600" dirty="0"/>
              <a:t>Pathophysiology</a:t>
            </a:r>
          </a:p>
        </p:txBody>
      </p:sp>
    </p:spTree>
    <p:extLst>
      <p:ext uri="{BB962C8B-B14F-4D97-AF65-F5344CB8AC3E}">
        <p14:creationId xmlns:p14="http://schemas.microsoft.com/office/powerpoint/2010/main" val="1849427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TotalTime>
  <Words>1476</Words>
  <Application>Microsoft Office PowerPoint</Application>
  <PresentationFormat>On-screen Show (4:3)</PresentationFormat>
  <Paragraphs>186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Sickle Cell Disease and RBC Exchange Transfusion</vt:lpstr>
      <vt:lpstr>Outline</vt:lpstr>
      <vt:lpstr>Scale of Problem  (Significant Disease Burden)</vt:lpstr>
      <vt:lpstr>Incidence/Prevalence(SCD)</vt:lpstr>
      <vt:lpstr>Sickle Cell Disease  (SCD)</vt:lpstr>
      <vt:lpstr>Sickle Cell Disease (SCD)</vt:lpstr>
      <vt:lpstr>SCD (Inherited RBC disorder)</vt:lpstr>
      <vt:lpstr>Pathophysiology</vt:lpstr>
      <vt:lpstr>Pathophysiology</vt:lpstr>
      <vt:lpstr>Clinical Presentations of Sickle Cell Disease</vt:lpstr>
      <vt:lpstr>Management</vt:lpstr>
      <vt:lpstr>Transfusion in Sickle Cell Disease  (Tx in SCD)</vt:lpstr>
      <vt:lpstr>Transfusion Guidelines</vt:lpstr>
      <vt:lpstr>Transfusion Guidelines</vt:lpstr>
      <vt:lpstr>Exchange Transfusion   (RBC Exchange)</vt:lpstr>
      <vt:lpstr>Indications for RBC Exchange Transfusion</vt:lpstr>
      <vt:lpstr>RBC Exchange - removing sickled red cells and replacing them with healthy donor cells </vt:lpstr>
      <vt:lpstr>PowerPoint Presentation</vt:lpstr>
      <vt:lpstr>Exchange Transfusion   (Illustration)</vt:lpstr>
      <vt:lpstr>PowerPoint Presentation</vt:lpstr>
      <vt:lpstr>Case Description</vt:lpstr>
      <vt:lpstr>Management (Planned RBC exchange)</vt:lpstr>
      <vt:lpstr>PowerPoint Presentation</vt:lpstr>
      <vt:lpstr>PowerPoint Presentation</vt:lpstr>
      <vt:lpstr>PowerPoint Presentation</vt:lpstr>
      <vt:lpstr>Hemi-arthroplasty surgery</vt:lpstr>
      <vt:lpstr>National Sickle Cell Anaemia Elimination Mission</vt:lpstr>
      <vt:lpstr>Summary</vt:lpstr>
      <vt:lpstr>Summary</vt:lpstr>
      <vt:lpstr>    Perioperative blood transfusion and blood conservation in cardiac surgery: the Society of Thoracic Surgeons and The Society of Cardiovascular Anesthesiologists clinical practice guideline .Ann Thorac Surg 2007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Sickle Cell Disease and RBC Exchange Transfusion</dc:title>
  <dc:subject/>
  <dc:creator/>
  <cp:keywords/>
  <dc:description>generated using python-pptx</dc:description>
  <cp:lastModifiedBy>Sajan Bhandarkar</cp:lastModifiedBy>
  <cp:revision>101</cp:revision>
  <dcterms:created xsi:type="dcterms:W3CDTF">2013-01-27T09:14:16Z</dcterms:created>
  <dcterms:modified xsi:type="dcterms:W3CDTF">2024-10-24T06:26:23Z</dcterms:modified>
  <cp:category/>
</cp:coreProperties>
</file>