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08" r:id="rId37"/>
    <p:sldId id="309" r:id="rId38"/>
    <p:sldId id="303" r:id="rId39"/>
    <p:sldId id="304" r:id="rId40"/>
    <p:sldId id="305" r:id="rId41"/>
    <p:sldId id="306" r:id="rId42"/>
    <p:sldId id="307" r:id="rId43"/>
    <p:sldId id="291" r:id="rId44"/>
    <p:sldId id="292" r:id="rId45"/>
    <p:sldId id="295" r:id="rId46"/>
    <p:sldId id="296" r:id="rId47"/>
    <p:sldId id="297" r:id="rId48"/>
    <p:sldId id="298" r:id="rId49"/>
    <p:sldId id="301" r:id="rId50"/>
    <p:sldId id="300" r:id="rId51"/>
    <p:sldId id="293" r:id="rId52"/>
    <p:sldId id="311" r:id="rId53"/>
    <p:sldId id="302" r:id="rId54"/>
    <p:sldId id="294" r:id="rId5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1pPr>
    <a:lvl2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2pPr>
    <a:lvl3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3pPr>
    <a:lvl4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4pPr>
    <a:lvl5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5pPr>
    <a:lvl6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6pPr>
    <a:lvl7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7pPr>
    <a:lvl8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8pPr>
    <a:lvl9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C5118E-48C4-4EFC-BC94-6CA75E7E1406}" v="11" dt="2024-10-24T03:28:21.1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Roman"/>
          <a:ea typeface="Times Roman"/>
          <a:cs typeface="Times Roman"/>
        </a:font>
        <a:srgbClr val="FFFFFF"/>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1"/>
          </a:solidFill>
        </a:fill>
      </a:tcStyle>
    </a:firstCol>
    <a:la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381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1"/>
          </a:solidFill>
        </a:fill>
      </a:tcStyle>
    </a:lastRow>
    <a:fir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381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1"/>
          </a:solidFill>
        </a:fill>
      </a:tcStyle>
    </a:firstRow>
  </a:tblStyle>
  <a:tblStyle styleId="{EEE7283C-3CF3-47DC-8721-378D4A62B228}" styleName="">
    <a:tblBg/>
    <a:wholeTbl>
      <a:tcTxStyle b="off" i="off">
        <a:font>
          <a:latin typeface="Times Roman"/>
          <a:ea typeface="Times Roman"/>
          <a:cs typeface="Times Roman"/>
        </a:font>
        <a:srgbClr val="FFFFFF"/>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3"/>
          </a:solidFill>
        </a:fill>
      </a:tcStyle>
    </a:firstCol>
    <a:la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381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3"/>
          </a:solidFill>
        </a:fill>
      </a:tcStyle>
    </a:lastRow>
    <a:fir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381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3"/>
          </a:solidFill>
        </a:fill>
      </a:tcStyle>
    </a:firstRow>
  </a:tblStyle>
  <a:tblStyle styleId="{CF821DB8-F4EB-4A41-A1BA-3FCAFE7338EE}" styleName="">
    <a:tblBg/>
    <a:wholeTbl>
      <a:tcTxStyle b="off" i="off">
        <a:font>
          <a:latin typeface="Times Roman"/>
          <a:ea typeface="Times Roman"/>
          <a:cs typeface="Times Roman"/>
        </a:font>
        <a:srgbClr val="FFFFFF"/>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6"/>
          </a:solidFill>
        </a:fill>
      </a:tcStyle>
    </a:firstCol>
    <a:la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381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6"/>
          </a:solidFill>
        </a:fill>
      </a:tcStyle>
    </a:lastRow>
    <a:fir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381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chemeClr val="accent6"/>
          </a:solidFill>
        </a:fill>
      </a:tcStyle>
    </a:firstRow>
  </a:tblStyle>
  <a:tblStyle styleId="{33BA23B1-9221-436E-865A-0063620EA4FD}" styleName="">
    <a:tblBg/>
    <a:wholeTbl>
      <a:tcTxStyle b="off" i="off">
        <a:font>
          <a:latin typeface="Times Roman"/>
          <a:ea typeface="Times Roman"/>
          <a:cs typeface="Times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00F900"/>
          </a:solidFill>
        </a:fill>
      </a:tcStyle>
    </a:band2H>
    <a:firstCol>
      <a:tcTxStyle b="on" i="off">
        <a:font>
          <a:latin typeface="Times Roman"/>
          <a:ea typeface="Times Roman"/>
          <a:cs typeface="Times Roman"/>
        </a:font>
        <a:srgbClr val="00F9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Roman"/>
          <a:ea typeface="Times Roman"/>
          <a:cs typeface="Times Roman"/>
        </a:font>
        <a:srgbClr val="FFFFFF"/>
      </a:tcTxStyle>
      <a:tcStyle>
        <a:tcBdr>
          <a:left>
            <a:ln w="12700" cap="flat">
              <a:noFill/>
              <a:miter lim="400000"/>
            </a:ln>
          </a:left>
          <a:right>
            <a:ln w="12700" cap="flat">
              <a:noFill/>
              <a:miter lim="400000"/>
            </a:ln>
          </a:right>
          <a:top>
            <a:ln w="508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rgbClr val="00F900"/>
          </a:solidFill>
        </a:fill>
      </a:tcStyle>
    </a:lastRow>
    <a:firstRow>
      <a:tcTxStyle b="on" i="off">
        <a:font>
          <a:latin typeface="Times Roman"/>
          <a:ea typeface="Times Roman"/>
          <a:cs typeface="Times Roman"/>
        </a:font>
        <a:srgbClr val="00F900"/>
      </a:tcTxStyle>
      <a:tcStyle>
        <a:tcBdr>
          <a:left>
            <a:ln w="12700" cap="flat">
              <a:noFill/>
              <a:miter lim="400000"/>
            </a:ln>
          </a:left>
          <a:right>
            <a:ln w="12700" cap="flat">
              <a:noFill/>
              <a:miter lim="400000"/>
            </a:ln>
          </a:right>
          <a:top>
            <a:ln w="25400" cap="flat">
              <a:solidFill>
                <a:srgbClr val="FFFFFF"/>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Times Roman"/>
          <a:ea typeface="Times Roman"/>
          <a:cs typeface="Times Roman"/>
        </a:font>
        <a:srgbClr val="FFFFFF"/>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FFFFFF"/>
          </a:solidFill>
        </a:fill>
      </a:tcStyle>
    </a:firstCol>
    <a:la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38100" cap="flat">
              <a:solidFill>
                <a:srgbClr val="00F900"/>
              </a:solidFill>
              <a:prstDash val="solid"/>
              <a:round/>
            </a:ln>
          </a:top>
          <a:bottom>
            <a:ln w="127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FFFFFF"/>
          </a:solidFill>
        </a:fill>
      </a:tcStyle>
    </a:lastRow>
    <a:firstRow>
      <a:tcTxStyle b="on" i="off">
        <a:font>
          <a:latin typeface="Times Roman"/>
          <a:ea typeface="Times Roman"/>
          <a:cs typeface="Times Roman"/>
        </a:font>
        <a:srgbClr val="00F900"/>
      </a:tcTxStyle>
      <a:tcStyle>
        <a:tcBdr>
          <a:left>
            <a:ln w="12700" cap="flat">
              <a:solidFill>
                <a:srgbClr val="00F900"/>
              </a:solidFill>
              <a:prstDash val="solid"/>
              <a:round/>
            </a:ln>
          </a:left>
          <a:right>
            <a:ln w="12700" cap="flat">
              <a:solidFill>
                <a:srgbClr val="00F900"/>
              </a:solidFill>
              <a:prstDash val="solid"/>
              <a:round/>
            </a:ln>
          </a:right>
          <a:top>
            <a:ln w="12700" cap="flat">
              <a:solidFill>
                <a:srgbClr val="00F900"/>
              </a:solidFill>
              <a:prstDash val="solid"/>
              <a:round/>
            </a:ln>
          </a:top>
          <a:bottom>
            <a:ln w="38100" cap="flat">
              <a:solidFill>
                <a:srgbClr val="00F900"/>
              </a:solidFill>
              <a:prstDash val="solid"/>
              <a:round/>
            </a:ln>
          </a:bottom>
          <a:insideH>
            <a:ln w="12700" cap="flat">
              <a:solidFill>
                <a:srgbClr val="00F900"/>
              </a:solidFill>
              <a:prstDash val="solid"/>
              <a:round/>
            </a:ln>
          </a:insideH>
          <a:insideV>
            <a:ln w="12700" cap="flat">
              <a:solidFill>
                <a:srgbClr val="00F900"/>
              </a:solidFill>
              <a:prstDash val="solid"/>
              <a:round/>
            </a:ln>
          </a:insideV>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96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ul bhargava" userId="cc18c182155f404d" providerId="LiveId" clId="{8CC5118E-48C4-4EFC-BC94-6CA75E7E1406}"/>
    <pc:docChg chg="undo custSel addSld delSld modSld sldOrd">
      <pc:chgData name="rahul bhargava" userId="cc18c182155f404d" providerId="LiveId" clId="{8CC5118E-48C4-4EFC-BC94-6CA75E7E1406}" dt="2024-10-24T03:40:09.848" v="499" actId="20577"/>
      <pc:docMkLst>
        <pc:docMk/>
      </pc:docMkLst>
      <pc:sldChg chg="addSp modSp mod">
        <pc:chgData name="rahul bhargava" userId="cc18c182155f404d" providerId="LiveId" clId="{8CC5118E-48C4-4EFC-BC94-6CA75E7E1406}" dt="2024-10-23T16:51:53.823" v="104" actId="207"/>
        <pc:sldMkLst>
          <pc:docMk/>
          <pc:sldMk cId="0" sldId="256"/>
        </pc:sldMkLst>
        <pc:spChg chg="add mod">
          <ac:chgData name="rahul bhargava" userId="cc18c182155f404d" providerId="LiveId" clId="{8CC5118E-48C4-4EFC-BC94-6CA75E7E1406}" dt="2024-10-23T16:51:53.823" v="104" actId="207"/>
          <ac:spMkLst>
            <pc:docMk/>
            <pc:sldMk cId="0" sldId="256"/>
            <ac:spMk id="3" creationId="{B42F3378-5CAB-FC14-009B-6DE8812F795C}"/>
          </ac:spMkLst>
        </pc:spChg>
        <pc:spChg chg="mod">
          <ac:chgData name="rahul bhargava" userId="cc18c182155f404d" providerId="LiveId" clId="{8CC5118E-48C4-4EFC-BC94-6CA75E7E1406}" dt="2024-10-23T16:51:31.735" v="37"/>
          <ac:spMkLst>
            <pc:docMk/>
            <pc:sldMk cId="0" sldId="256"/>
            <ac:spMk id="217" creationId="{00000000-0000-0000-0000-000000000000}"/>
          </ac:spMkLst>
        </pc:spChg>
      </pc:sldChg>
      <pc:sldChg chg="modSp mod">
        <pc:chgData name="rahul bhargava" userId="cc18c182155f404d" providerId="LiveId" clId="{8CC5118E-48C4-4EFC-BC94-6CA75E7E1406}" dt="2024-10-23T16:37:50.612" v="2" actId="20577"/>
        <pc:sldMkLst>
          <pc:docMk/>
          <pc:sldMk cId="0" sldId="263"/>
        </pc:sldMkLst>
        <pc:spChg chg="mod">
          <ac:chgData name="rahul bhargava" userId="cc18c182155f404d" providerId="LiveId" clId="{8CC5118E-48C4-4EFC-BC94-6CA75E7E1406}" dt="2024-10-23T16:37:50.612" v="2" actId="20577"/>
          <ac:spMkLst>
            <pc:docMk/>
            <pc:sldMk cId="0" sldId="263"/>
            <ac:spMk id="264" creationId="{00000000-0000-0000-0000-000000000000}"/>
          </ac:spMkLst>
        </pc:spChg>
      </pc:sldChg>
      <pc:sldChg chg="modSp mod">
        <pc:chgData name="rahul bhargava" userId="cc18c182155f404d" providerId="LiveId" clId="{8CC5118E-48C4-4EFC-BC94-6CA75E7E1406}" dt="2024-10-23T16:41:43.683" v="5" actId="20577"/>
        <pc:sldMkLst>
          <pc:docMk/>
          <pc:sldMk cId="0" sldId="270"/>
        </pc:sldMkLst>
        <pc:spChg chg="mod">
          <ac:chgData name="rahul bhargava" userId="cc18c182155f404d" providerId="LiveId" clId="{8CC5118E-48C4-4EFC-BC94-6CA75E7E1406}" dt="2024-10-23T16:41:43.683" v="5" actId="20577"/>
          <ac:spMkLst>
            <pc:docMk/>
            <pc:sldMk cId="0" sldId="270"/>
            <ac:spMk id="308" creationId="{00000000-0000-0000-0000-000000000000}"/>
          </ac:spMkLst>
        </pc:spChg>
      </pc:sldChg>
      <pc:sldChg chg="modSp mod">
        <pc:chgData name="rahul bhargava" userId="cc18c182155f404d" providerId="LiveId" clId="{8CC5118E-48C4-4EFC-BC94-6CA75E7E1406}" dt="2024-10-23T16:46:48.041" v="11" actId="27636"/>
        <pc:sldMkLst>
          <pc:docMk/>
          <pc:sldMk cId="0" sldId="277"/>
        </pc:sldMkLst>
        <pc:spChg chg="mod">
          <ac:chgData name="rahul bhargava" userId="cc18c182155f404d" providerId="LiveId" clId="{8CC5118E-48C4-4EFC-BC94-6CA75E7E1406}" dt="2024-10-23T16:46:48.041" v="11" actId="27636"/>
          <ac:spMkLst>
            <pc:docMk/>
            <pc:sldMk cId="0" sldId="277"/>
            <ac:spMk id="353" creationId="{00000000-0000-0000-0000-000000000000}"/>
          </ac:spMkLst>
        </pc:spChg>
      </pc:sldChg>
      <pc:sldChg chg="modSp add mod">
        <pc:chgData name="rahul bhargava" userId="cc18c182155f404d" providerId="LiveId" clId="{8CC5118E-48C4-4EFC-BC94-6CA75E7E1406}" dt="2024-10-23T16:47:47.904" v="14" actId="1036"/>
        <pc:sldMkLst>
          <pc:docMk/>
          <pc:sldMk cId="0" sldId="295"/>
        </pc:sldMkLst>
        <pc:spChg chg="mod">
          <ac:chgData name="rahul bhargava" userId="cc18c182155f404d" providerId="LiveId" clId="{8CC5118E-48C4-4EFC-BC94-6CA75E7E1406}" dt="2024-10-23T16:47:04.008" v="12" actId="207"/>
          <ac:spMkLst>
            <pc:docMk/>
            <pc:sldMk cId="0" sldId="295"/>
            <ac:spMk id="2" creationId="{4FAB51B3-00B1-46F9-B267-EFF60A0A960D}"/>
          </ac:spMkLst>
        </pc:spChg>
        <pc:picChg chg="mod">
          <ac:chgData name="rahul bhargava" userId="cc18c182155f404d" providerId="LiveId" clId="{8CC5118E-48C4-4EFC-BC94-6CA75E7E1406}" dt="2024-10-23T16:47:47.904" v="14" actId="1036"/>
          <ac:picMkLst>
            <pc:docMk/>
            <pc:sldMk cId="0" sldId="295"/>
            <ac:picMk id="3079" creationId="{F87184E4-0F5D-4264-A6EF-C2A9777C5B90}"/>
          </ac:picMkLst>
        </pc:picChg>
      </pc:sldChg>
      <pc:sldChg chg="new del">
        <pc:chgData name="rahul bhargava" userId="cc18c182155f404d" providerId="LiveId" clId="{8CC5118E-48C4-4EFC-BC94-6CA75E7E1406}" dt="2024-10-23T16:46:42.332" v="7" actId="680"/>
        <pc:sldMkLst>
          <pc:docMk/>
          <pc:sldMk cId="89654065" sldId="295"/>
        </pc:sldMkLst>
      </pc:sldChg>
      <pc:sldChg chg="modSp add mod modTransition">
        <pc:chgData name="rahul bhargava" userId="cc18c182155f404d" providerId="LiveId" clId="{8CC5118E-48C4-4EFC-BC94-6CA75E7E1406}" dt="2024-10-23T16:46:48.018" v="9" actId="27636"/>
        <pc:sldMkLst>
          <pc:docMk/>
          <pc:sldMk cId="1162739599" sldId="296"/>
        </pc:sldMkLst>
        <pc:spChg chg="mod">
          <ac:chgData name="rahul bhargava" userId="cc18c182155f404d" providerId="LiveId" clId="{8CC5118E-48C4-4EFC-BC94-6CA75E7E1406}" dt="2024-10-23T16:46:48.018" v="9" actId="27636"/>
          <ac:spMkLst>
            <pc:docMk/>
            <pc:sldMk cId="1162739599" sldId="296"/>
            <ac:spMk id="3" creationId="{7524FB50-30CB-47D7-B4AA-FF05F5366776}"/>
          </ac:spMkLst>
        </pc:spChg>
      </pc:sldChg>
      <pc:sldChg chg="modSp add mod modTransition">
        <pc:chgData name="rahul bhargava" userId="cc18c182155f404d" providerId="LiveId" clId="{8CC5118E-48C4-4EFC-BC94-6CA75E7E1406}" dt="2024-10-23T16:46:48.033" v="10" actId="27636"/>
        <pc:sldMkLst>
          <pc:docMk/>
          <pc:sldMk cId="969591925" sldId="297"/>
        </pc:sldMkLst>
        <pc:spChg chg="mod">
          <ac:chgData name="rahul bhargava" userId="cc18c182155f404d" providerId="LiveId" clId="{8CC5118E-48C4-4EFC-BC94-6CA75E7E1406}" dt="2024-10-23T16:46:48.033" v="10" actId="27636"/>
          <ac:spMkLst>
            <pc:docMk/>
            <pc:sldMk cId="969591925" sldId="297"/>
            <ac:spMk id="3" creationId="{6B4E244A-33D6-4669-AED4-E78320E4BE50}"/>
          </ac:spMkLst>
        </pc:spChg>
      </pc:sldChg>
      <pc:sldChg chg="add">
        <pc:chgData name="rahul bhargava" userId="cc18c182155f404d" providerId="LiveId" clId="{8CC5118E-48C4-4EFC-BC94-6CA75E7E1406}" dt="2024-10-23T16:46:47.939" v="8"/>
        <pc:sldMkLst>
          <pc:docMk/>
          <pc:sldMk cId="0" sldId="298"/>
        </pc:sldMkLst>
      </pc:sldChg>
      <pc:sldChg chg="modSp add del modTransition">
        <pc:chgData name="rahul bhargava" userId="cc18c182155f404d" providerId="LiveId" clId="{8CC5118E-48C4-4EFC-BC94-6CA75E7E1406}" dt="2024-10-23T16:50:35.213" v="19" actId="2696"/>
        <pc:sldMkLst>
          <pc:docMk/>
          <pc:sldMk cId="2759177651" sldId="299"/>
        </pc:sldMkLst>
        <pc:spChg chg="mod">
          <ac:chgData name="rahul bhargava" userId="cc18c182155f404d" providerId="LiveId" clId="{8CC5118E-48C4-4EFC-BC94-6CA75E7E1406}" dt="2024-10-23T16:48:55.133" v="18" actId="207"/>
          <ac:spMkLst>
            <pc:docMk/>
            <pc:sldMk cId="2759177651" sldId="299"/>
            <ac:spMk id="5" creationId="{8C243AAA-3A79-4C8B-AE83-D527D9FA516F}"/>
          </ac:spMkLst>
        </pc:spChg>
        <pc:graphicFrameChg chg="mod">
          <ac:chgData name="rahul bhargava" userId="cc18c182155f404d" providerId="LiveId" clId="{8CC5118E-48C4-4EFC-BC94-6CA75E7E1406}" dt="2024-10-23T16:48:55.133" v="18" actId="207"/>
          <ac:graphicFrameMkLst>
            <pc:docMk/>
            <pc:sldMk cId="2759177651" sldId="299"/>
            <ac:graphicFrameMk id="4" creationId="{8589DD51-5A15-48C1-BCC6-E6AF6DEADCDA}"/>
          </ac:graphicFrameMkLst>
        </pc:graphicFrameChg>
      </pc:sldChg>
      <pc:sldChg chg="add modTransition">
        <pc:chgData name="rahul bhargava" userId="cc18c182155f404d" providerId="LiveId" clId="{8CC5118E-48C4-4EFC-BC94-6CA75E7E1406}" dt="2024-10-23T16:46:47.939" v="8"/>
        <pc:sldMkLst>
          <pc:docMk/>
          <pc:sldMk cId="3351650186" sldId="300"/>
        </pc:sldMkLst>
      </pc:sldChg>
      <pc:sldChg chg="addSp new mod">
        <pc:chgData name="rahul bhargava" userId="cc18c182155f404d" providerId="LiveId" clId="{8CC5118E-48C4-4EFC-BC94-6CA75E7E1406}" dt="2024-10-23T16:50:40.683" v="21" actId="22"/>
        <pc:sldMkLst>
          <pc:docMk/>
          <pc:sldMk cId="2573623866" sldId="301"/>
        </pc:sldMkLst>
        <pc:picChg chg="add">
          <ac:chgData name="rahul bhargava" userId="cc18c182155f404d" providerId="LiveId" clId="{8CC5118E-48C4-4EFC-BC94-6CA75E7E1406}" dt="2024-10-23T16:50:40.683" v="21" actId="22"/>
          <ac:picMkLst>
            <pc:docMk/>
            <pc:sldMk cId="2573623866" sldId="301"/>
            <ac:picMk id="3" creationId="{93CEE610-A77C-49C4-7964-1FDA8A946624}"/>
          </ac:picMkLst>
        </pc:picChg>
      </pc:sldChg>
      <pc:sldChg chg="addSp modSp new mod">
        <pc:chgData name="rahul bhargava" userId="cc18c182155f404d" providerId="LiveId" clId="{8CC5118E-48C4-4EFC-BC94-6CA75E7E1406}" dt="2024-10-23T16:53:06.871" v="117" actId="1035"/>
        <pc:sldMkLst>
          <pc:docMk/>
          <pc:sldMk cId="735798857" sldId="302"/>
        </pc:sldMkLst>
        <pc:picChg chg="add mod">
          <ac:chgData name="rahul bhargava" userId="cc18c182155f404d" providerId="LiveId" clId="{8CC5118E-48C4-4EFC-BC94-6CA75E7E1406}" dt="2024-10-23T16:53:06.871" v="117" actId="1035"/>
          <ac:picMkLst>
            <pc:docMk/>
            <pc:sldMk cId="735798857" sldId="302"/>
            <ac:picMk id="3" creationId="{3CBEB03D-387E-84B7-1998-C67C8E2B3D58}"/>
          </ac:picMkLst>
        </pc:picChg>
      </pc:sldChg>
      <pc:sldChg chg="modSp add mod modTransition">
        <pc:chgData name="rahul bhargava" userId="cc18c182155f404d" providerId="LiveId" clId="{8CC5118E-48C4-4EFC-BC94-6CA75E7E1406}" dt="2024-10-24T03:24:53.525" v="119" actId="27636"/>
        <pc:sldMkLst>
          <pc:docMk/>
          <pc:sldMk cId="1495569667" sldId="303"/>
        </pc:sldMkLst>
        <pc:spChg chg="mod">
          <ac:chgData name="rahul bhargava" userId="cc18c182155f404d" providerId="LiveId" clId="{8CC5118E-48C4-4EFC-BC94-6CA75E7E1406}" dt="2024-10-24T03:24:53.525" v="119" actId="27636"/>
          <ac:spMkLst>
            <pc:docMk/>
            <pc:sldMk cId="1495569667" sldId="303"/>
            <ac:spMk id="3" creationId="{3DD617F7-078C-5985-838E-D60A32443C84}"/>
          </ac:spMkLst>
        </pc:spChg>
      </pc:sldChg>
      <pc:sldChg chg="add modTransition">
        <pc:chgData name="rahul bhargava" userId="cc18c182155f404d" providerId="LiveId" clId="{8CC5118E-48C4-4EFC-BC94-6CA75E7E1406}" dt="2024-10-24T03:24:53.477" v="118"/>
        <pc:sldMkLst>
          <pc:docMk/>
          <pc:sldMk cId="310022934" sldId="304"/>
        </pc:sldMkLst>
      </pc:sldChg>
      <pc:sldChg chg="add modTransition">
        <pc:chgData name="rahul bhargava" userId="cc18c182155f404d" providerId="LiveId" clId="{8CC5118E-48C4-4EFC-BC94-6CA75E7E1406}" dt="2024-10-24T03:24:53.477" v="118"/>
        <pc:sldMkLst>
          <pc:docMk/>
          <pc:sldMk cId="3218991263" sldId="305"/>
        </pc:sldMkLst>
      </pc:sldChg>
      <pc:sldChg chg="modSp add mod modTransition">
        <pc:chgData name="rahul bhargava" userId="cc18c182155f404d" providerId="LiveId" clId="{8CC5118E-48C4-4EFC-BC94-6CA75E7E1406}" dt="2024-10-24T03:24:53.540" v="120" actId="27636"/>
        <pc:sldMkLst>
          <pc:docMk/>
          <pc:sldMk cId="3611133073" sldId="306"/>
        </pc:sldMkLst>
        <pc:spChg chg="mod">
          <ac:chgData name="rahul bhargava" userId="cc18c182155f404d" providerId="LiveId" clId="{8CC5118E-48C4-4EFC-BC94-6CA75E7E1406}" dt="2024-10-24T03:24:53.540" v="120" actId="27636"/>
          <ac:spMkLst>
            <pc:docMk/>
            <pc:sldMk cId="3611133073" sldId="306"/>
            <ac:spMk id="3" creationId="{3DD617F7-078C-5985-838E-D60A32443C84}"/>
          </ac:spMkLst>
        </pc:spChg>
      </pc:sldChg>
      <pc:sldChg chg="modSp add mod modTransition">
        <pc:chgData name="rahul bhargava" userId="cc18c182155f404d" providerId="LiveId" clId="{8CC5118E-48C4-4EFC-BC94-6CA75E7E1406}" dt="2024-10-24T03:24:53.556" v="121" actId="27636"/>
        <pc:sldMkLst>
          <pc:docMk/>
          <pc:sldMk cId="3591337103" sldId="307"/>
        </pc:sldMkLst>
        <pc:spChg chg="mod">
          <ac:chgData name="rahul bhargava" userId="cc18c182155f404d" providerId="LiveId" clId="{8CC5118E-48C4-4EFC-BC94-6CA75E7E1406}" dt="2024-10-24T03:24:53.556" v="121" actId="27636"/>
          <ac:spMkLst>
            <pc:docMk/>
            <pc:sldMk cId="3591337103" sldId="307"/>
            <ac:spMk id="3" creationId="{84DC7CBB-11A8-9AA9-C694-8D8939A045BB}"/>
          </ac:spMkLst>
        </pc:spChg>
      </pc:sldChg>
      <pc:sldChg chg="new del">
        <pc:chgData name="rahul bhargava" userId="cc18c182155f404d" providerId="LiveId" clId="{8CC5118E-48C4-4EFC-BC94-6CA75E7E1406}" dt="2024-10-24T03:28:13.743" v="123" actId="680"/>
        <pc:sldMkLst>
          <pc:docMk/>
          <pc:sldMk cId="365130171" sldId="308"/>
        </pc:sldMkLst>
      </pc:sldChg>
      <pc:sldChg chg="modSp add del mod modTransition">
        <pc:chgData name="rahul bhargava" userId="cc18c182155f404d" providerId="LiveId" clId="{8CC5118E-48C4-4EFC-BC94-6CA75E7E1406}" dt="2024-10-24T03:28:21.161" v="128"/>
        <pc:sldMkLst>
          <pc:docMk/>
          <pc:sldMk cId="1542795333" sldId="308"/>
        </pc:sldMkLst>
        <pc:spChg chg="mod">
          <ac:chgData name="rahul bhargava" userId="cc18c182155f404d" providerId="LiveId" clId="{8CC5118E-48C4-4EFC-BC94-6CA75E7E1406}" dt="2024-10-24T03:28:21.161" v="128"/>
          <ac:spMkLst>
            <pc:docMk/>
            <pc:sldMk cId="1542795333" sldId="308"/>
            <ac:spMk id="2" creationId="{00000000-0000-0000-0000-000000000000}"/>
          </ac:spMkLst>
        </pc:spChg>
      </pc:sldChg>
      <pc:sldChg chg="addSp modSp new mod ord">
        <pc:chgData name="rahul bhargava" userId="cc18c182155f404d" providerId="LiveId" clId="{8CC5118E-48C4-4EFC-BC94-6CA75E7E1406}" dt="2024-10-24T03:29:24.089" v="167" actId="14100"/>
        <pc:sldMkLst>
          <pc:docMk/>
          <pc:sldMk cId="1596598017" sldId="308"/>
        </pc:sldMkLst>
        <pc:spChg chg="mod">
          <ac:chgData name="rahul bhargava" userId="cc18c182155f404d" providerId="LiveId" clId="{8CC5118E-48C4-4EFC-BC94-6CA75E7E1406}" dt="2024-10-24T03:29:11.756" v="164" actId="313"/>
          <ac:spMkLst>
            <pc:docMk/>
            <pc:sldMk cId="1596598017" sldId="308"/>
            <ac:spMk id="2" creationId="{7B1469C5-59C8-EB2B-640F-D3C37DF4BDAE}"/>
          </ac:spMkLst>
        </pc:spChg>
        <pc:picChg chg="add mod">
          <ac:chgData name="rahul bhargava" userId="cc18c182155f404d" providerId="LiveId" clId="{8CC5118E-48C4-4EFC-BC94-6CA75E7E1406}" dt="2024-10-24T03:29:24.089" v="167" actId="14100"/>
          <ac:picMkLst>
            <pc:docMk/>
            <pc:sldMk cId="1596598017" sldId="308"/>
            <ac:picMk id="5" creationId="{12A5CEAF-64DC-40BB-C4C7-D04177F3C005}"/>
          </ac:picMkLst>
        </pc:picChg>
      </pc:sldChg>
      <pc:sldChg chg="new del">
        <pc:chgData name="rahul bhargava" userId="cc18c182155f404d" providerId="LiveId" clId="{8CC5118E-48C4-4EFC-BC94-6CA75E7E1406}" dt="2024-10-24T03:28:45.269" v="130" actId="47"/>
        <pc:sldMkLst>
          <pc:docMk/>
          <pc:sldMk cId="1846295746" sldId="308"/>
        </pc:sldMkLst>
      </pc:sldChg>
      <pc:sldChg chg="addSp modSp new mod">
        <pc:chgData name="rahul bhargava" userId="cc18c182155f404d" providerId="LiveId" clId="{8CC5118E-48C4-4EFC-BC94-6CA75E7E1406}" dt="2024-10-24T03:30:01.477" v="170" actId="14100"/>
        <pc:sldMkLst>
          <pc:docMk/>
          <pc:sldMk cId="3449877391" sldId="309"/>
        </pc:sldMkLst>
        <pc:picChg chg="add mod">
          <ac:chgData name="rahul bhargava" userId="cc18c182155f404d" providerId="LiveId" clId="{8CC5118E-48C4-4EFC-BC94-6CA75E7E1406}" dt="2024-10-24T03:30:01.477" v="170" actId="14100"/>
          <ac:picMkLst>
            <pc:docMk/>
            <pc:sldMk cId="3449877391" sldId="309"/>
            <ac:picMk id="5" creationId="{A86EAE07-8C7B-D10C-EDB2-B16E754105B7}"/>
          </ac:picMkLst>
        </pc:picChg>
      </pc:sldChg>
      <pc:sldChg chg="modSp add del mod modTransition">
        <pc:chgData name="rahul bhargava" userId="cc18c182155f404d" providerId="LiveId" clId="{8CC5118E-48C4-4EFC-BC94-6CA75E7E1406}" dt="2024-10-24T03:28:21.161" v="128"/>
        <pc:sldMkLst>
          <pc:docMk/>
          <pc:sldMk cId="3560837789" sldId="309"/>
        </pc:sldMkLst>
        <pc:spChg chg="mod">
          <ac:chgData name="rahul bhargava" userId="cc18c182155f404d" providerId="LiveId" clId="{8CC5118E-48C4-4EFC-BC94-6CA75E7E1406}" dt="2024-10-24T03:28:21.161" v="128"/>
          <ac:spMkLst>
            <pc:docMk/>
            <pc:sldMk cId="3560837789" sldId="309"/>
            <ac:spMk id="3" creationId="{00000000-0000-0000-0000-000000000000}"/>
          </ac:spMkLst>
        </pc:spChg>
      </pc:sldChg>
      <pc:sldChg chg="new del">
        <pc:chgData name="rahul bhargava" userId="cc18c182155f404d" providerId="LiveId" clId="{8CC5118E-48C4-4EFC-BC94-6CA75E7E1406}" dt="2024-10-24T03:39:42.452" v="418" actId="2696"/>
        <pc:sldMkLst>
          <pc:docMk/>
          <pc:sldMk cId="434046299" sldId="310"/>
        </pc:sldMkLst>
      </pc:sldChg>
      <pc:sldChg chg="addSp modSp new mod modClrScheme chgLayout">
        <pc:chgData name="rahul bhargava" userId="cc18c182155f404d" providerId="LiveId" clId="{8CC5118E-48C4-4EFC-BC94-6CA75E7E1406}" dt="2024-10-24T03:40:09.848" v="499" actId="20577"/>
        <pc:sldMkLst>
          <pc:docMk/>
          <pc:sldMk cId="2704525586" sldId="311"/>
        </pc:sldMkLst>
        <pc:spChg chg="add mod">
          <ac:chgData name="rahul bhargava" userId="cc18c182155f404d" providerId="LiveId" clId="{8CC5118E-48C4-4EFC-BC94-6CA75E7E1406}" dt="2024-10-24T03:38:07.509" v="205" actId="20577"/>
          <ac:spMkLst>
            <pc:docMk/>
            <pc:sldMk cId="2704525586" sldId="311"/>
            <ac:spMk id="2" creationId="{4BACFEC9-FCC9-F231-24A6-466C71BBBD37}"/>
          </ac:spMkLst>
        </pc:spChg>
        <pc:spChg chg="add mod">
          <ac:chgData name="rahul bhargava" userId="cc18c182155f404d" providerId="LiveId" clId="{8CC5118E-48C4-4EFC-BC94-6CA75E7E1406}" dt="2024-10-24T03:40:09.848" v="499" actId="20577"/>
          <ac:spMkLst>
            <pc:docMk/>
            <pc:sldMk cId="2704525586" sldId="311"/>
            <ac:spMk id="3" creationId="{C6807B44-F007-7D06-0FB1-E1D713606ABD}"/>
          </ac:spMkLst>
        </pc:spChg>
      </pc:sldChg>
      <pc:sldMasterChg chg="delSldLayout">
        <pc:chgData name="rahul bhargava" userId="cc18c182155f404d" providerId="LiveId" clId="{8CC5118E-48C4-4EFC-BC94-6CA75E7E1406}" dt="2024-10-24T03:28:45.269" v="130" actId="47"/>
        <pc:sldMasterMkLst>
          <pc:docMk/>
          <pc:sldMasterMk cId="0" sldId="2147483648"/>
        </pc:sldMasterMkLst>
        <pc:sldLayoutChg chg="del">
          <pc:chgData name="rahul bhargava" userId="cc18c182155f404d" providerId="LiveId" clId="{8CC5118E-48C4-4EFC-BC94-6CA75E7E1406}" dt="2024-10-24T03:28:45.269" v="130"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xfrm>
            <a:off x="1143000" y="685800"/>
            <a:ext cx="4572000" cy="3429000"/>
          </a:xfrm>
          <a:prstGeom prst="rect">
            <a:avLst/>
          </a:prstGeom>
        </p:spPr>
        <p:txBody>
          <a:bodyPr/>
          <a:lstStyle/>
          <a:p>
            <a:endParaRPr/>
          </a:p>
        </p:txBody>
      </p:sp>
      <p:sp>
        <p:nvSpPr>
          <p:cNvPr id="214" name="Shape 2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300480" latinLnBrk="0">
      <a:spcBef>
        <a:spcPts val="600"/>
      </a:spcBef>
      <a:defRPr sz="1400">
        <a:latin typeface="+mn-lt"/>
        <a:ea typeface="+mn-ea"/>
        <a:cs typeface="+mn-cs"/>
        <a:sym typeface="Helvetica"/>
      </a:defRPr>
    </a:lvl1pPr>
    <a:lvl2pPr indent="228600" defTabSz="1300480" latinLnBrk="0">
      <a:spcBef>
        <a:spcPts val="600"/>
      </a:spcBef>
      <a:defRPr sz="1400">
        <a:latin typeface="+mn-lt"/>
        <a:ea typeface="+mn-ea"/>
        <a:cs typeface="+mn-cs"/>
        <a:sym typeface="Helvetica"/>
      </a:defRPr>
    </a:lvl2pPr>
    <a:lvl3pPr indent="457200" defTabSz="1300480" latinLnBrk="0">
      <a:spcBef>
        <a:spcPts val="600"/>
      </a:spcBef>
      <a:defRPr sz="1400">
        <a:latin typeface="+mn-lt"/>
        <a:ea typeface="+mn-ea"/>
        <a:cs typeface="+mn-cs"/>
        <a:sym typeface="Helvetica"/>
      </a:defRPr>
    </a:lvl3pPr>
    <a:lvl4pPr indent="685800" defTabSz="1300480" latinLnBrk="0">
      <a:spcBef>
        <a:spcPts val="600"/>
      </a:spcBef>
      <a:defRPr sz="1400">
        <a:latin typeface="+mn-lt"/>
        <a:ea typeface="+mn-ea"/>
        <a:cs typeface="+mn-cs"/>
        <a:sym typeface="Helvetica"/>
      </a:defRPr>
    </a:lvl4pPr>
    <a:lvl5pPr indent="914400" defTabSz="1300480" latinLnBrk="0">
      <a:spcBef>
        <a:spcPts val="600"/>
      </a:spcBef>
      <a:defRPr sz="1400">
        <a:latin typeface="+mn-lt"/>
        <a:ea typeface="+mn-ea"/>
        <a:cs typeface="+mn-cs"/>
        <a:sym typeface="Helvetica"/>
      </a:defRPr>
    </a:lvl5pPr>
    <a:lvl6pPr indent="1143000" defTabSz="1300480" latinLnBrk="0">
      <a:spcBef>
        <a:spcPts val="600"/>
      </a:spcBef>
      <a:defRPr sz="1400">
        <a:latin typeface="+mn-lt"/>
        <a:ea typeface="+mn-ea"/>
        <a:cs typeface="+mn-cs"/>
        <a:sym typeface="Helvetica"/>
      </a:defRPr>
    </a:lvl6pPr>
    <a:lvl7pPr indent="1371600" defTabSz="1300480" latinLnBrk="0">
      <a:spcBef>
        <a:spcPts val="600"/>
      </a:spcBef>
      <a:defRPr sz="1400">
        <a:latin typeface="+mn-lt"/>
        <a:ea typeface="+mn-ea"/>
        <a:cs typeface="+mn-cs"/>
        <a:sym typeface="Helvetica"/>
      </a:defRPr>
    </a:lvl7pPr>
    <a:lvl8pPr indent="1600200" defTabSz="1300480" latinLnBrk="0">
      <a:spcBef>
        <a:spcPts val="600"/>
      </a:spcBef>
      <a:defRPr sz="1400">
        <a:latin typeface="+mn-lt"/>
        <a:ea typeface="+mn-ea"/>
        <a:cs typeface="+mn-cs"/>
        <a:sym typeface="Helvetica"/>
      </a:defRPr>
    </a:lvl8pPr>
    <a:lvl9pPr indent="1828800" defTabSz="1300480" latinLnBrk="0">
      <a:spcBef>
        <a:spcPts val="600"/>
      </a:spcBef>
      <a:defRPr sz="14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4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48.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BDCB18C-59D1-4404-B125-3881CB94B818}"/>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4861FA2A-83E7-41ED-A418-043262B47759}"/>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anose="020B0604020202020204" pitchFamily="34" charset="0"/>
                <a:ea typeface="ＭＳ Ｐゴシック" panose="020B0600070205080204" pitchFamily="34" charset="-128"/>
              </a:rPr>
              <a:t>Figure </a:t>
            </a:r>
            <a:r>
              <a:rPr lang="en-US" altLang="en-US" sz="1300" b="1">
                <a:latin typeface="Helvetica" panose="020B0604020202020204" pitchFamily="34" charset="0"/>
                <a:ea typeface="ＭＳ Ｐゴシック" panose="020B0600070205080204" pitchFamily="34" charset="-128"/>
              </a:rPr>
              <a:t>Legend</a:t>
            </a:r>
            <a:r>
              <a:rPr lang="en-US" altLang="en-US" b="1">
                <a:latin typeface="Helvetica" panose="020B0604020202020204" pitchFamily="34" charset="0"/>
                <a:ea typeface="ＭＳ Ｐゴシック" panose="020B0600070205080204" pitchFamily="34" charset="-128"/>
              </a:rPr>
              <a:t>:</a:t>
            </a:r>
          </a:p>
          <a:p>
            <a:endParaRPr lang="en-US" altLang="en-US">
              <a:latin typeface="Helvetica" panose="020B0604020202020204" pitchFamily="34" charset="0"/>
              <a:cs typeface="Helvetica" panose="020B0604020202020204" pitchFamily="34" charset="0"/>
            </a:endParaRPr>
          </a:p>
        </p:txBody>
      </p:sp>
      <p:sp>
        <p:nvSpPr>
          <p:cNvPr id="6148" name="Slide Number Placeholder 3">
            <a:extLst>
              <a:ext uri="{FF2B5EF4-FFF2-40B4-BE49-F238E27FC236}">
                <a16:creationId xmlns:a16="http://schemas.microsoft.com/office/drawing/2014/main" id="{BCEE27DD-F495-4044-A49F-869DEE500D4B}"/>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Pct val="100000"/>
            </a:pPr>
            <a:fld id="{A04549AC-0378-4223-AD2F-8466D32D851F}" type="slidenum">
              <a:rPr lang="en-US" altLang="en-US" smtClean="0">
                <a:ln>
                  <a:noFill/>
                </a:ln>
              </a:rPr>
              <a:pPr eaLnBrk="1" hangingPunct="1">
                <a:buSzPct val="100000"/>
              </a:pPr>
              <a:t>45</a:t>
            </a:fld>
            <a:endParaRPr lang="en-US" altLang="en-US">
              <a:ln>
                <a:noFill/>
              </a:l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1140592-7F17-4751-B9C7-52992B09E741}"/>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F9CC7956-CE64-4283-B5B4-C9F9C8E01739}"/>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anose="020B0604020202020204" pitchFamily="34" charset="0"/>
                <a:ea typeface="ＭＳ Ｐゴシック" panose="020B0600070205080204" pitchFamily="34" charset="-128"/>
              </a:rPr>
              <a:t>Figure </a:t>
            </a:r>
            <a:r>
              <a:rPr lang="en-US" altLang="en-US" sz="1300" b="1">
                <a:latin typeface="Helvetica" panose="020B0604020202020204" pitchFamily="34" charset="0"/>
                <a:ea typeface="ＭＳ Ｐゴシック" panose="020B0600070205080204" pitchFamily="34" charset="-128"/>
              </a:rPr>
              <a:t>Legend</a:t>
            </a:r>
            <a:r>
              <a:rPr lang="en-US" altLang="en-US" b="1">
                <a:latin typeface="Helvetica" panose="020B0604020202020204" pitchFamily="34" charset="0"/>
                <a:ea typeface="ＭＳ Ｐゴシック" panose="020B0600070205080204" pitchFamily="34" charset="-128"/>
              </a:rPr>
              <a:t>:</a:t>
            </a:r>
          </a:p>
          <a:p>
            <a:r>
              <a:rPr lang="en-US" altLang="en-US">
                <a:latin typeface="Helvetica" panose="020B0604020202020204" pitchFamily="34" charset="0"/>
                <a:cs typeface="Helvetica" panose="020B0604020202020204" pitchFamily="34" charset="0"/>
              </a:rPr>
              <a:t>CRISPR-Cas-9-induced double-stranded break and its sequential repair pathways.Left: nonhomologous end joining. Right: HDR, which requires the insertion of a homologous DNA strand used as a template for a high-fidelity double-stranded DNA break. PAM, protospacer adjacent motif; sgRNA, single-guide RNA.
</a:t>
            </a:r>
          </a:p>
        </p:txBody>
      </p:sp>
      <p:sp>
        <p:nvSpPr>
          <p:cNvPr id="6148" name="Slide Number Placeholder 3">
            <a:extLst>
              <a:ext uri="{FF2B5EF4-FFF2-40B4-BE49-F238E27FC236}">
                <a16:creationId xmlns:a16="http://schemas.microsoft.com/office/drawing/2014/main" id="{E36A950D-9757-42D2-96D7-FECD799727EF}"/>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buSzPct val="100000"/>
            </a:pPr>
            <a:fld id="{7C78906D-AB52-4560-A0AC-64666D872C25}" type="slidenum">
              <a:rPr lang="en-US" altLang="en-US" smtClean="0">
                <a:ln>
                  <a:noFill/>
                </a:ln>
              </a:rPr>
              <a:pPr eaLnBrk="1" hangingPunct="1">
                <a:buSzPct val="100000"/>
              </a:pPr>
              <a:t>48</a:t>
            </a:fld>
            <a:endParaRPr lang="en-US" altLang="en-US">
              <a:ln>
                <a:noFill/>
              </a:l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10443017" y="8062723"/>
            <a:ext cx="265624" cy="262635"/>
          </a:xfrm>
          <a:prstGeom prst="rect">
            <a:avLst/>
          </a:prstGeom>
        </p:spPr>
        <p:txBody>
          <a:bodyPr lIns="48766" tIns="48766" rIns="48766" bIns="48766"/>
          <a:lstStyle>
            <a:lvl1pPr defTabSz="975360">
              <a:defRPr sz="11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98" name="Group 4"/>
          <p:cNvGrpSpPr/>
          <p:nvPr/>
        </p:nvGrpSpPr>
        <p:grpSpPr>
          <a:xfrm>
            <a:off x="-2" y="-4"/>
            <a:ext cx="13004804" cy="776680"/>
            <a:chOff x="-1" y="-1"/>
            <a:chExt cx="13004803" cy="776678"/>
          </a:xfrm>
        </p:grpSpPr>
        <p:sp>
          <p:nvSpPr>
            <p:cNvPr id="89" name="Rectangle 5"/>
            <p:cNvSpPr/>
            <p:nvPr/>
          </p:nvSpPr>
          <p:spPr>
            <a:xfrm>
              <a:off x="-2" y="-2"/>
              <a:ext cx="406401" cy="758617"/>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48766" tIns="48766" rIns="48766" bIns="48766" numCol="1" anchor="ctr">
              <a:noAutofit/>
            </a:bodyPr>
            <a:lstStyle/>
            <a:p>
              <a:pPr algn="ctr">
                <a:defRPr sz="3400">
                  <a:solidFill>
                    <a:srgbClr val="000000"/>
                  </a:solidFill>
                  <a:latin typeface="Times New Roman"/>
                  <a:ea typeface="Times New Roman"/>
                  <a:cs typeface="Times New Roman"/>
                  <a:sym typeface="Times New Roman"/>
                </a:defRPr>
              </a:pPr>
              <a:endParaRPr/>
            </a:p>
          </p:txBody>
        </p:sp>
        <p:sp>
          <p:nvSpPr>
            <p:cNvPr id="90" name="Rectangle 6"/>
            <p:cNvSpPr/>
            <p:nvPr/>
          </p:nvSpPr>
          <p:spPr>
            <a:xfrm>
              <a:off x="587020" y="191910"/>
              <a:ext cx="12417783" cy="390597"/>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48766" tIns="48766" rIns="48766" bIns="48766" numCol="1" anchor="t">
              <a:noAutofit/>
            </a:bodyPr>
            <a:lstStyle/>
            <a:p>
              <a:pPr>
                <a:defRPr sz="3400">
                  <a:solidFill>
                    <a:srgbClr val="000000"/>
                  </a:solidFill>
                  <a:latin typeface="Times New Roman"/>
                  <a:ea typeface="Times New Roman"/>
                  <a:cs typeface="Times New Roman"/>
                  <a:sym typeface="Times New Roman"/>
                </a:defRPr>
              </a:pPr>
              <a:endParaRPr/>
            </a:p>
          </p:txBody>
        </p:sp>
        <p:sp>
          <p:nvSpPr>
            <p:cNvPr id="91" name="Rectangle 7"/>
            <p:cNvSpPr/>
            <p:nvPr/>
          </p:nvSpPr>
          <p:spPr>
            <a:xfrm>
              <a:off x="582505" y="191910"/>
              <a:ext cx="196428" cy="200943"/>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92" name="Rectangle 8"/>
            <p:cNvSpPr/>
            <p:nvPr/>
          </p:nvSpPr>
          <p:spPr>
            <a:xfrm>
              <a:off x="778932" y="-2"/>
              <a:ext cx="198686" cy="196427"/>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93" name="Rectangle 9"/>
            <p:cNvSpPr/>
            <p:nvPr/>
          </p:nvSpPr>
          <p:spPr>
            <a:xfrm>
              <a:off x="778932" y="191910"/>
              <a:ext cx="198686" cy="200943"/>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sp>
          <p:nvSpPr>
            <p:cNvPr id="94" name="Rectangle 10"/>
            <p:cNvSpPr/>
            <p:nvPr/>
          </p:nvSpPr>
          <p:spPr>
            <a:xfrm>
              <a:off x="390594" y="390595"/>
              <a:ext cx="194171" cy="196428"/>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95" name="Rectangle 11"/>
            <p:cNvSpPr/>
            <p:nvPr/>
          </p:nvSpPr>
          <p:spPr>
            <a:xfrm>
              <a:off x="187394" y="194167"/>
              <a:ext cx="200944" cy="196428"/>
            </a:xfrm>
            <a:prstGeom prst="rect">
              <a:avLst/>
            </a:prstGeom>
            <a:solidFill>
              <a:srgbClr val="00007D"/>
            </a:solidFill>
            <a:ln w="12700" cap="flat">
              <a:noFill/>
              <a:miter lim="400000"/>
            </a:ln>
            <a:effectLst/>
          </p:spPr>
          <p:txBody>
            <a:bodyPr wrap="square" lIns="48766" tIns="48766" rIns="48766" bIns="48766" numCol="1" anchor="t">
              <a:noAutofit/>
            </a:bodyPr>
            <a:lstStyle/>
            <a:p>
              <a:pPr>
                <a:defRPr sz="3400">
                  <a:solidFill>
                    <a:srgbClr val="000000"/>
                  </a:solidFill>
                  <a:latin typeface="Times New Roman"/>
                  <a:ea typeface="Times New Roman"/>
                  <a:cs typeface="Times New Roman"/>
                  <a:sym typeface="Times New Roman"/>
                </a:defRPr>
              </a:pPr>
              <a:endParaRPr/>
            </a:p>
          </p:txBody>
        </p:sp>
        <p:sp>
          <p:nvSpPr>
            <p:cNvPr id="96" name="Rectangle 12"/>
            <p:cNvSpPr/>
            <p:nvPr/>
          </p:nvSpPr>
          <p:spPr>
            <a:xfrm>
              <a:off x="582505" y="386079"/>
              <a:ext cx="196428" cy="196428"/>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sp>
          <p:nvSpPr>
            <p:cNvPr id="97" name="Rectangle 13"/>
            <p:cNvSpPr/>
            <p:nvPr/>
          </p:nvSpPr>
          <p:spPr>
            <a:xfrm>
              <a:off x="390594" y="582506"/>
              <a:ext cx="194171" cy="194171"/>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grpSp>
      <p:sp>
        <p:nvSpPr>
          <p:cNvPr id="99" name="Title Text"/>
          <p:cNvSpPr txBox="1">
            <a:spLocks noGrp="1"/>
          </p:cNvSpPr>
          <p:nvPr>
            <p:ph type="title"/>
          </p:nvPr>
        </p:nvSpPr>
        <p:spPr>
          <a:xfrm>
            <a:off x="650238" y="650238"/>
            <a:ext cx="11704324" cy="1950723"/>
          </a:xfrm>
          <a:prstGeom prst="rect">
            <a:avLst/>
          </a:prstGeom>
        </p:spPr>
        <p:txBody>
          <a:bodyPr/>
          <a:lstStyle>
            <a:lvl1pPr defTabSz="1300480">
              <a:lnSpc>
                <a:spcPct val="100000"/>
              </a:lnSpc>
              <a:defRPr sz="6200">
                <a:latin typeface="Arial"/>
                <a:ea typeface="Arial"/>
                <a:cs typeface="Arial"/>
                <a:sym typeface="Arial"/>
              </a:defRPr>
            </a:lvl1pPr>
          </a:lstStyle>
          <a:p>
            <a:r>
              <a:t>Title Text</a:t>
            </a:r>
          </a:p>
        </p:txBody>
      </p:sp>
      <p:sp>
        <p:nvSpPr>
          <p:cNvPr id="100" name="Body Level One…"/>
          <p:cNvSpPr txBox="1">
            <a:spLocks noGrp="1"/>
          </p:cNvSpPr>
          <p:nvPr>
            <p:ph type="body" idx="1"/>
          </p:nvPr>
        </p:nvSpPr>
        <p:spPr>
          <a:xfrm>
            <a:off x="650238" y="2817705"/>
            <a:ext cx="11704324" cy="5527042"/>
          </a:xfrm>
          <a:prstGeom prst="rect">
            <a:avLst/>
          </a:prstGeom>
        </p:spPr>
        <p:txBody>
          <a:bodyPr/>
          <a:lstStyle>
            <a:lvl1pPr marL="471487" indent="-471487" defTabSz="1300480">
              <a:lnSpc>
                <a:spcPct val="100000"/>
              </a:lnSpc>
              <a:spcBef>
                <a:spcPts val="1000"/>
              </a:spcBef>
              <a:buClr>
                <a:srgbClr val="00007D"/>
              </a:buClr>
              <a:buSzPct val="75000"/>
              <a:buFontTx/>
              <a:buChar char="■"/>
              <a:defRPr sz="4400">
                <a:latin typeface="Arial"/>
                <a:ea typeface="Arial"/>
                <a:cs typeface="Arial"/>
                <a:sym typeface="Arial"/>
              </a:defRPr>
            </a:lvl1pPr>
            <a:lvl2pPr marL="906234" indent="-449034" defTabSz="1300480">
              <a:lnSpc>
                <a:spcPct val="100000"/>
              </a:lnSpc>
              <a:spcBef>
                <a:spcPts val="1000"/>
              </a:spcBef>
              <a:buClr>
                <a:srgbClr val="00007D"/>
              </a:buClr>
              <a:buSzPct val="80000"/>
              <a:buFontTx/>
              <a:buChar char="◻"/>
              <a:defRPr sz="4400">
                <a:latin typeface="Arial"/>
                <a:ea typeface="Arial"/>
                <a:cs typeface="Arial"/>
                <a:sym typeface="Arial"/>
              </a:defRPr>
            </a:lvl2pPr>
            <a:lvl3pPr marL="1333500" indent="-419100" defTabSz="1300480">
              <a:lnSpc>
                <a:spcPct val="100000"/>
              </a:lnSpc>
              <a:spcBef>
                <a:spcPts val="1000"/>
              </a:spcBef>
              <a:buClr>
                <a:srgbClr val="00007D"/>
              </a:buClr>
              <a:buSzPct val="65000"/>
              <a:buFontTx/>
              <a:buChar char="■"/>
              <a:defRPr sz="4400">
                <a:latin typeface="Arial"/>
                <a:ea typeface="Arial"/>
                <a:cs typeface="Arial"/>
                <a:sym typeface="Arial"/>
              </a:defRPr>
            </a:lvl3pPr>
            <a:lvl4pPr marL="1874520" indent="-502919" defTabSz="1300480">
              <a:lnSpc>
                <a:spcPct val="100000"/>
              </a:lnSpc>
              <a:spcBef>
                <a:spcPts val="1000"/>
              </a:spcBef>
              <a:buClr>
                <a:srgbClr val="00007D"/>
              </a:buClr>
              <a:buSzPct val="70000"/>
              <a:buFontTx/>
              <a:buChar char="◻"/>
              <a:defRPr sz="4400">
                <a:latin typeface="Arial"/>
                <a:ea typeface="Arial"/>
                <a:cs typeface="Arial"/>
                <a:sym typeface="Arial"/>
              </a:defRPr>
            </a:lvl4pPr>
            <a:lvl5pPr marL="2331720" indent="-502920" defTabSz="1300480">
              <a:lnSpc>
                <a:spcPct val="100000"/>
              </a:lnSpc>
              <a:spcBef>
                <a:spcPts val="1000"/>
              </a:spcBef>
              <a:buClr>
                <a:srgbClr val="00007D"/>
              </a:buClr>
              <a:buFontTx/>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11940749" y="9114707"/>
            <a:ext cx="413812" cy="422147"/>
          </a:xfrm>
          <a:prstGeom prst="rect">
            <a:avLst/>
          </a:prstGeom>
        </p:spPr>
        <p:txBody>
          <a:bodyPr anchor="b"/>
          <a:lstStyle>
            <a:lvl1pPr>
              <a:defRPr sz="1600">
                <a:solidFill>
                  <a:srgbClr val="000000"/>
                </a:solidFill>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117" name="Group 4"/>
          <p:cNvGrpSpPr/>
          <p:nvPr/>
        </p:nvGrpSpPr>
        <p:grpSpPr>
          <a:xfrm>
            <a:off x="-2" y="-4"/>
            <a:ext cx="13004804" cy="776680"/>
            <a:chOff x="-1" y="-1"/>
            <a:chExt cx="13004803" cy="776678"/>
          </a:xfrm>
        </p:grpSpPr>
        <p:sp>
          <p:nvSpPr>
            <p:cNvPr id="108" name="Rectangle 5"/>
            <p:cNvSpPr/>
            <p:nvPr/>
          </p:nvSpPr>
          <p:spPr>
            <a:xfrm>
              <a:off x="-2" y="-2"/>
              <a:ext cx="406401" cy="758617"/>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48766" tIns="48766" rIns="48766" bIns="48766" numCol="1" anchor="ctr">
              <a:noAutofit/>
            </a:bodyPr>
            <a:lstStyle/>
            <a:p>
              <a:pPr algn="ctr">
                <a:defRPr sz="3400">
                  <a:solidFill>
                    <a:srgbClr val="000000"/>
                  </a:solidFill>
                  <a:latin typeface="Times New Roman"/>
                  <a:ea typeface="Times New Roman"/>
                  <a:cs typeface="Times New Roman"/>
                  <a:sym typeface="Times New Roman"/>
                </a:defRPr>
              </a:pPr>
              <a:endParaRPr/>
            </a:p>
          </p:txBody>
        </p:sp>
        <p:sp>
          <p:nvSpPr>
            <p:cNvPr id="109" name="Rectangle 6"/>
            <p:cNvSpPr/>
            <p:nvPr/>
          </p:nvSpPr>
          <p:spPr>
            <a:xfrm>
              <a:off x="587020" y="191910"/>
              <a:ext cx="12417783" cy="390597"/>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48766" tIns="48766" rIns="48766" bIns="48766" numCol="1" anchor="t">
              <a:noAutofit/>
            </a:bodyPr>
            <a:lstStyle/>
            <a:p>
              <a:pPr>
                <a:defRPr sz="3400">
                  <a:solidFill>
                    <a:srgbClr val="000000"/>
                  </a:solidFill>
                  <a:latin typeface="Times New Roman"/>
                  <a:ea typeface="Times New Roman"/>
                  <a:cs typeface="Times New Roman"/>
                  <a:sym typeface="Times New Roman"/>
                </a:defRPr>
              </a:pPr>
              <a:endParaRPr/>
            </a:p>
          </p:txBody>
        </p:sp>
        <p:sp>
          <p:nvSpPr>
            <p:cNvPr id="110" name="Rectangle 7"/>
            <p:cNvSpPr/>
            <p:nvPr/>
          </p:nvSpPr>
          <p:spPr>
            <a:xfrm>
              <a:off x="582505" y="191910"/>
              <a:ext cx="196428" cy="200943"/>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111" name="Rectangle 8"/>
            <p:cNvSpPr/>
            <p:nvPr/>
          </p:nvSpPr>
          <p:spPr>
            <a:xfrm>
              <a:off x="778932" y="-2"/>
              <a:ext cx="198686" cy="196427"/>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112" name="Rectangle 9"/>
            <p:cNvSpPr/>
            <p:nvPr/>
          </p:nvSpPr>
          <p:spPr>
            <a:xfrm>
              <a:off x="778932" y="191910"/>
              <a:ext cx="198686" cy="200943"/>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sp>
          <p:nvSpPr>
            <p:cNvPr id="113" name="Rectangle 10"/>
            <p:cNvSpPr/>
            <p:nvPr/>
          </p:nvSpPr>
          <p:spPr>
            <a:xfrm>
              <a:off x="390594" y="390595"/>
              <a:ext cx="194171" cy="196428"/>
            </a:xfrm>
            <a:prstGeom prst="rect">
              <a:avLst/>
            </a:prstGeom>
            <a:solidFill>
              <a:srgbClr val="CCCCE6"/>
            </a:solidFill>
            <a:ln w="12700" cap="flat">
              <a:noFill/>
              <a:miter lim="400000"/>
            </a:ln>
            <a:effectLst/>
          </p:spPr>
          <p:txBody>
            <a:bodyPr wrap="square" lIns="48766" tIns="48766" rIns="48766" bIns="48766" numCol="1" anchor="t">
              <a:noAutofit/>
            </a:bodyPr>
            <a:lstStyle/>
            <a:p>
              <a:pPr>
                <a:defRPr sz="2400">
                  <a:solidFill>
                    <a:srgbClr val="666699"/>
                  </a:solidFill>
                  <a:latin typeface="Arial"/>
                  <a:ea typeface="Arial"/>
                  <a:cs typeface="Arial"/>
                  <a:sym typeface="Arial"/>
                </a:defRPr>
              </a:pPr>
              <a:endParaRPr/>
            </a:p>
          </p:txBody>
        </p:sp>
        <p:sp>
          <p:nvSpPr>
            <p:cNvPr id="114" name="Rectangle 11"/>
            <p:cNvSpPr/>
            <p:nvPr/>
          </p:nvSpPr>
          <p:spPr>
            <a:xfrm>
              <a:off x="187394" y="194167"/>
              <a:ext cx="200944" cy="196428"/>
            </a:xfrm>
            <a:prstGeom prst="rect">
              <a:avLst/>
            </a:prstGeom>
            <a:solidFill>
              <a:srgbClr val="00007D"/>
            </a:solidFill>
            <a:ln w="12700" cap="flat">
              <a:noFill/>
              <a:miter lim="400000"/>
            </a:ln>
            <a:effectLst/>
          </p:spPr>
          <p:txBody>
            <a:bodyPr wrap="square" lIns="48766" tIns="48766" rIns="48766" bIns="48766" numCol="1" anchor="t">
              <a:noAutofit/>
            </a:bodyPr>
            <a:lstStyle/>
            <a:p>
              <a:pPr>
                <a:defRPr sz="3400">
                  <a:solidFill>
                    <a:srgbClr val="000000"/>
                  </a:solidFill>
                  <a:latin typeface="Times New Roman"/>
                  <a:ea typeface="Times New Roman"/>
                  <a:cs typeface="Times New Roman"/>
                  <a:sym typeface="Times New Roman"/>
                </a:defRPr>
              </a:pPr>
              <a:endParaRPr/>
            </a:p>
          </p:txBody>
        </p:sp>
        <p:sp>
          <p:nvSpPr>
            <p:cNvPr id="115" name="Rectangle 12"/>
            <p:cNvSpPr/>
            <p:nvPr/>
          </p:nvSpPr>
          <p:spPr>
            <a:xfrm>
              <a:off x="582505" y="386079"/>
              <a:ext cx="196428" cy="196428"/>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sp>
          <p:nvSpPr>
            <p:cNvPr id="116" name="Rectangle 13"/>
            <p:cNvSpPr/>
            <p:nvPr/>
          </p:nvSpPr>
          <p:spPr>
            <a:xfrm>
              <a:off x="390594" y="582506"/>
              <a:ext cx="194171" cy="194171"/>
            </a:xfrm>
            <a:prstGeom prst="rect">
              <a:avLst/>
            </a:prstGeom>
            <a:solidFill>
              <a:srgbClr val="9999CC"/>
            </a:solidFill>
            <a:ln w="12700" cap="flat">
              <a:noFill/>
              <a:miter lim="400000"/>
            </a:ln>
            <a:effectLst/>
          </p:spPr>
          <p:txBody>
            <a:bodyPr wrap="square" lIns="48766" tIns="48766" rIns="48766" bIns="48766" numCol="1" anchor="t">
              <a:noAutofit/>
            </a:bodyPr>
            <a:lstStyle/>
            <a:p>
              <a:pPr>
                <a:defRPr sz="2400">
                  <a:solidFill>
                    <a:srgbClr val="9999CC"/>
                  </a:solidFill>
                  <a:latin typeface="Arial"/>
                  <a:ea typeface="Arial"/>
                  <a:cs typeface="Arial"/>
                  <a:sym typeface="Arial"/>
                </a:defRPr>
              </a:pPr>
              <a:endParaRPr/>
            </a:p>
          </p:txBody>
        </p:sp>
      </p:grpSp>
      <p:sp>
        <p:nvSpPr>
          <p:cNvPr id="118" name="Slide Number"/>
          <p:cNvSpPr txBox="1">
            <a:spLocks noGrp="1"/>
          </p:cNvSpPr>
          <p:nvPr>
            <p:ph type="sldNum" sz="quarter" idx="2"/>
          </p:nvPr>
        </p:nvSpPr>
        <p:spPr>
          <a:xfrm>
            <a:off x="11940749" y="9114707"/>
            <a:ext cx="413812" cy="422147"/>
          </a:xfrm>
          <a:prstGeom prst="rect">
            <a:avLst/>
          </a:prstGeom>
        </p:spPr>
        <p:txBody>
          <a:bodyPr anchor="b"/>
          <a:lstStyle>
            <a:lvl1pPr>
              <a:defRPr sz="1600">
                <a:solidFill>
                  <a:srgbClr val="000000"/>
                </a:solidFill>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125" name="Slide Number"/>
          <p:cNvSpPr txBox="1">
            <a:spLocks noGrp="1"/>
          </p:cNvSpPr>
          <p:nvPr>
            <p:ph type="sldNum" sz="quarter" idx="2"/>
          </p:nvPr>
        </p:nvSpPr>
        <p:spPr>
          <a:xfrm>
            <a:off x="11658094" y="8886613"/>
            <a:ext cx="371347" cy="422147"/>
          </a:xfrm>
          <a:prstGeom prst="rect">
            <a:avLst/>
          </a:prstGeom>
        </p:spPr>
        <p:txBody>
          <a:bodyPr anchor="t"/>
          <a:lstStyle>
            <a:lvl1pPr defTabSz="650240">
              <a:defRPr sz="1800">
                <a:solidFill>
                  <a:srgbClr val="FFFFFF"/>
                </a:solidFill>
                <a:latin typeface="Times Roman"/>
                <a:ea typeface="Times Roman"/>
                <a:cs typeface="Times Roman"/>
                <a:sym typeface="Times Roman"/>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2" name="bk object 16"/>
          <p:cNvSpPr/>
          <p:nvPr/>
        </p:nvSpPr>
        <p:spPr>
          <a:xfrm>
            <a:off x="764988" y="7969264"/>
            <a:ext cx="11474824" cy="1210596"/>
          </a:xfrm>
          <a:prstGeom prst="rect">
            <a:avLst/>
          </a:prstGeom>
          <a:blipFill>
            <a:blip r:embed="rId2"/>
            <a:stretch>
              <a:fillRect/>
            </a:stretch>
          </a:blipFill>
          <a:ln w="12700">
            <a:miter lim="400000"/>
          </a:ln>
        </p:spPr>
        <p:txBody>
          <a:bodyPr lIns="48766" tIns="48766" rIns="48766" bIns="48766"/>
          <a:lstStyle/>
          <a:p>
            <a:pPr defTabSz="1147481">
              <a:defRPr>
                <a:solidFill>
                  <a:srgbClr val="000000"/>
                </a:solidFill>
                <a:latin typeface="Calibri"/>
                <a:ea typeface="Calibri"/>
                <a:cs typeface="Calibri"/>
                <a:sym typeface="Calibri"/>
              </a:defRPr>
            </a:pPr>
            <a:endParaRPr/>
          </a:p>
        </p:txBody>
      </p:sp>
      <p:sp>
        <p:nvSpPr>
          <p:cNvPr id="133" name="bk object 17"/>
          <p:cNvSpPr/>
          <p:nvPr/>
        </p:nvSpPr>
        <p:spPr>
          <a:xfrm>
            <a:off x="1176168" y="8177723"/>
            <a:ext cx="2849583" cy="793676"/>
          </a:xfrm>
          <a:prstGeom prst="rect">
            <a:avLst/>
          </a:prstGeom>
          <a:blipFill>
            <a:blip r:embed="rId3"/>
            <a:stretch>
              <a:fillRect/>
            </a:stretch>
          </a:blipFill>
          <a:ln w="12700">
            <a:miter lim="400000"/>
          </a:ln>
        </p:spPr>
        <p:txBody>
          <a:bodyPr lIns="48766" tIns="48766" rIns="48766" bIns="48766"/>
          <a:lstStyle/>
          <a:p>
            <a:pPr defTabSz="1147481">
              <a:defRPr>
                <a:solidFill>
                  <a:srgbClr val="000000"/>
                </a:solidFill>
                <a:latin typeface="Calibri"/>
                <a:ea typeface="Calibri"/>
                <a:cs typeface="Calibri"/>
                <a:sym typeface="Calibri"/>
              </a:defRPr>
            </a:pPr>
            <a:endParaRPr/>
          </a:p>
        </p:txBody>
      </p:sp>
      <p:sp>
        <p:nvSpPr>
          <p:cNvPr id="134" name="Title Text"/>
          <p:cNvSpPr txBox="1">
            <a:spLocks noGrp="1"/>
          </p:cNvSpPr>
          <p:nvPr>
            <p:ph type="title"/>
          </p:nvPr>
        </p:nvSpPr>
        <p:spPr>
          <a:xfrm>
            <a:off x="1077993" y="717492"/>
            <a:ext cx="10848811" cy="2327639"/>
          </a:xfrm>
          <a:prstGeom prst="rect">
            <a:avLst/>
          </a:prstGeom>
        </p:spPr>
        <p:txBody>
          <a:bodyPr lIns="0" tIns="0" rIns="0" bIns="0" anchor="t"/>
          <a:lstStyle>
            <a:lvl1pPr defTabSz="1147481">
              <a:lnSpc>
                <a:spcPct val="100000"/>
              </a:lnSpc>
              <a:defRPr sz="4000">
                <a:solidFill>
                  <a:srgbClr val="585858"/>
                </a:solidFill>
                <a:latin typeface="Calibri"/>
                <a:ea typeface="Calibri"/>
                <a:cs typeface="Calibri"/>
                <a:sym typeface="Calibri"/>
              </a:defRPr>
            </a:lvl1pPr>
          </a:lstStyle>
          <a:p>
            <a:r>
              <a:t>Title Text</a:t>
            </a:r>
          </a:p>
        </p:txBody>
      </p:sp>
      <p:sp>
        <p:nvSpPr>
          <p:cNvPr id="135" name="Body Level One…"/>
          <p:cNvSpPr txBox="1">
            <a:spLocks noGrp="1"/>
          </p:cNvSpPr>
          <p:nvPr>
            <p:ph type="body" idx="1"/>
          </p:nvPr>
        </p:nvSpPr>
        <p:spPr>
          <a:xfrm>
            <a:off x="1438496" y="2572590"/>
            <a:ext cx="9912975" cy="5356514"/>
          </a:xfrm>
          <a:prstGeom prst="rect">
            <a:avLst/>
          </a:prstGeom>
        </p:spPr>
        <p:txBody>
          <a:bodyPr lIns="0" tIns="0" rIns="0" bIns="0"/>
          <a:lstStyle>
            <a:lvl1pPr marL="0" indent="0" defTabSz="1147481">
              <a:lnSpc>
                <a:spcPct val="100000"/>
              </a:lnSpc>
              <a:spcBef>
                <a:spcPts val="0"/>
              </a:spcBef>
              <a:buSzTx/>
              <a:buFontTx/>
              <a:buNone/>
              <a:defRPr sz="3000">
                <a:solidFill>
                  <a:srgbClr val="585858"/>
                </a:solidFill>
              </a:defRPr>
            </a:lvl1pPr>
            <a:lvl2pPr marL="0" indent="0" defTabSz="1147481">
              <a:lnSpc>
                <a:spcPct val="100000"/>
              </a:lnSpc>
              <a:spcBef>
                <a:spcPts val="0"/>
              </a:spcBef>
              <a:buSzTx/>
              <a:buFontTx/>
              <a:buNone/>
              <a:defRPr sz="3000">
                <a:solidFill>
                  <a:srgbClr val="585858"/>
                </a:solidFill>
              </a:defRPr>
            </a:lvl2pPr>
            <a:lvl3pPr marL="0" indent="0" defTabSz="1147481">
              <a:lnSpc>
                <a:spcPct val="100000"/>
              </a:lnSpc>
              <a:spcBef>
                <a:spcPts val="0"/>
              </a:spcBef>
              <a:buSzTx/>
              <a:buFontTx/>
              <a:buNone/>
              <a:defRPr sz="3000">
                <a:solidFill>
                  <a:srgbClr val="585858"/>
                </a:solidFill>
              </a:defRPr>
            </a:lvl3pPr>
            <a:lvl4pPr marL="0" indent="0" defTabSz="1147481">
              <a:lnSpc>
                <a:spcPct val="100000"/>
              </a:lnSpc>
              <a:spcBef>
                <a:spcPts val="0"/>
              </a:spcBef>
              <a:buSzTx/>
              <a:buFontTx/>
              <a:buNone/>
              <a:defRPr sz="3000">
                <a:solidFill>
                  <a:srgbClr val="585858"/>
                </a:solidFill>
              </a:defRPr>
            </a:lvl4pPr>
            <a:lvl5pPr marL="0" indent="0" defTabSz="1147481">
              <a:lnSpc>
                <a:spcPct val="100000"/>
              </a:lnSpc>
              <a:spcBef>
                <a:spcPts val="0"/>
              </a:spcBef>
              <a:buSzTx/>
              <a:buFontTx/>
              <a:buNone/>
              <a:defRPr sz="3000">
                <a:solidFill>
                  <a:srgbClr val="585858"/>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858960" y="9070847"/>
            <a:ext cx="323479" cy="330201"/>
          </a:xfrm>
          <a:prstGeom prst="rect">
            <a:avLst/>
          </a:prstGeom>
        </p:spPr>
        <p:txBody>
          <a:bodyPr lIns="0" tIns="0" rIns="0" bIns="0" anchor="t"/>
          <a:lstStyle>
            <a:lvl1pPr defTabSz="1147481">
              <a:defRPr sz="22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3" name="bk object 16"/>
          <p:cNvSpPr/>
          <p:nvPr/>
        </p:nvSpPr>
        <p:spPr>
          <a:xfrm>
            <a:off x="764988" y="7969264"/>
            <a:ext cx="11474824" cy="1210596"/>
          </a:xfrm>
          <a:prstGeom prst="rect">
            <a:avLst/>
          </a:prstGeom>
          <a:blipFill>
            <a:blip r:embed="rId2"/>
            <a:stretch>
              <a:fillRect/>
            </a:stretch>
          </a:blipFill>
          <a:ln w="12700">
            <a:miter lim="400000"/>
          </a:ln>
        </p:spPr>
        <p:txBody>
          <a:bodyPr lIns="48766" tIns="48766" rIns="48766" bIns="48766"/>
          <a:lstStyle/>
          <a:p>
            <a:pPr defTabSz="1147481">
              <a:defRPr>
                <a:solidFill>
                  <a:srgbClr val="000000"/>
                </a:solidFill>
                <a:latin typeface="Calibri"/>
                <a:ea typeface="Calibri"/>
                <a:cs typeface="Calibri"/>
                <a:sym typeface="Calibri"/>
              </a:defRPr>
            </a:pPr>
            <a:endParaRPr/>
          </a:p>
        </p:txBody>
      </p:sp>
      <p:sp>
        <p:nvSpPr>
          <p:cNvPr id="144" name="bk object 17"/>
          <p:cNvSpPr/>
          <p:nvPr/>
        </p:nvSpPr>
        <p:spPr>
          <a:xfrm>
            <a:off x="1176168" y="8177723"/>
            <a:ext cx="2849583" cy="793676"/>
          </a:xfrm>
          <a:prstGeom prst="rect">
            <a:avLst/>
          </a:prstGeom>
          <a:blipFill>
            <a:blip r:embed="rId3"/>
            <a:stretch>
              <a:fillRect/>
            </a:stretch>
          </a:blipFill>
          <a:ln w="12700">
            <a:miter lim="400000"/>
          </a:ln>
        </p:spPr>
        <p:txBody>
          <a:bodyPr lIns="48766" tIns="48766" rIns="48766" bIns="48766"/>
          <a:lstStyle/>
          <a:p>
            <a:pPr defTabSz="1147481">
              <a:defRPr>
                <a:solidFill>
                  <a:srgbClr val="000000"/>
                </a:solidFill>
                <a:latin typeface="Calibri"/>
                <a:ea typeface="Calibri"/>
                <a:cs typeface="Calibri"/>
                <a:sym typeface="Calibri"/>
              </a:defRPr>
            </a:pPr>
            <a:endParaRPr/>
          </a:p>
        </p:txBody>
      </p:sp>
      <p:sp>
        <p:nvSpPr>
          <p:cNvPr id="145" name="Title Text"/>
          <p:cNvSpPr txBox="1">
            <a:spLocks noGrp="1"/>
          </p:cNvSpPr>
          <p:nvPr>
            <p:ph type="title"/>
          </p:nvPr>
        </p:nvSpPr>
        <p:spPr>
          <a:xfrm>
            <a:off x="1077993" y="717492"/>
            <a:ext cx="10848811" cy="2327639"/>
          </a:xfrm>
          <a:prstGeom prst="rect">
            <a:avLst/>
          </a:prstGeom>
        </p:spPr>
        <p:txBody>
          <a:bodyPr lIns="0" tIns="0" rIns="0" bIns="0" anchor="t"/>
          <a:lstStyle>
            <a:lvl1pPr defTabSz="1147481">
              <a:lnSpc>
                <a:spcPct val="100000"/>
              </a:lnSpc>
              <a:defRPr sz="4000">
                <a:solidFill>
                  <a:srgbClr val="585858"/>
                </a:solidFill>
                <a:latin typeface="Calibri"/>
                <a:ea typeface="Calibri"/>
                <a:cs typeface="Calibri"/>
                <a:sym typeface="Calibri"/>
              </a:defRPr>
            </a:lvl1pPr>
          </a:lstStyle>
          <a:p>
            <a:r>
              <a:t>Title Text</a:t>
            </a:r>
          </a:p>
        </p:txBody>
      </p:sp>
      <p:sp>
        <p:nvSpPr>
          <p:cNvPr id="146" name="Slide Number"/>
          <p:cNvSpPr txBox="1">
            <a:spLocks noGrp="1"/>
          </p:cNvSpPr>
          <p:nvPr>
            <p:ph type="sldNum" sz="quarter" idx="2"/>
          </p:nvPr>
        </p:nvSpPr>
        <p:spPr>
          <a:xfrm>
            <a:off x="11858960" y="9070847"/>
            <a:ext cx="323479" cy="330201"/>
          </a:xfrm>
          <a:prstGeom prst="rect">
            <a:avLst/>
          </a:prstGeom>
        </p:spPr>
        <p:txBody>
          <a:bodyPr lIns="0" tIns="0" rIns="0" bIns="0" anchor="t"/>
          <a:lstStyle>
            <a:lvl1pPr defTabSz="1147481">
              <a:defRPr sz="22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62" name="Title Text"/>
          <p:cNvSpPr txBox="1">
            <a:spLocks noGrp="1"/>
          </p:cNvSpPr>
          <p:nvPr>
            <p:ph type="title"/>
          </p:nvPr>
        </p:nvSpPr>
        <p:spPr>
          <a:prstGeom prst="rect">
            <a:avLst/>
          </a:prstGeom>
        </p:spPr>
        <p:txBody>
          <a:bodyPr/>
          <a:lstStyle/>
          <a:p>
            <a:r>
              <a:t>Title Text</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997118" y="298386"/>
            <a:ext cx="11010562" cy="1727654"/>
          </a:xfrm>
          <a:prstGeom prst="rect">
            <a:avLst/>
          </a:prstGeom>
        </p:spPr>
        <p:txBody>
          <a:bodyPr lIns="0" tIns="0" rIns="0" bIns="0" anchor="t"/>
          <a:lstStyle>
            <a:lvl1pPr defTabSz="1300480">
              <a:lnSpc>
                <a:spcPct val="100000"/>
              </a:lnSpc>
              <a:defRPr sz="4400" b="1">
                <a:latin typeface="Calibri"/>
                <a:ea typeface="Calibri"/>
                <a:cs typeface="Calibri"/>
                <a:sym typeface="Calibri"/>
              </a:defRPr>
            </a:lvl1pPr>
          </a:lstStyle>
          <a:p>
            <a:r>
              <a:t>Title Text</a:t>
            </a:r>
          </a:p>
        </p:txBody>
      </p:sp>
      <p:sp>
        <p:nvSpPr>
          <p:cNvPr id="171" name="Body Level One…"/>
          <p:cNvSpPr txBox="1">
            <a:spLocks noGrp="1"/>
          </p:cNvSpPr>
          <p:nvPr>
            <p:ph type="body" sz="half" idx="1"/>
          </p:nvPr>
        </p:nvSpPr>
        <p:spPr>
          <a:xfrm>
            <a:off x="328731" y="1536010"/>
            <a:ext cx="7030723" cy="5446666"/>
          </a:xfrm>
          <a:prstGeom prst="rect">
            <a:avLst/>
          </a:prstGeom>
        </p:spPr>
        <p:txBody>
          <a:bodyPr lIns="0" tIns="0" rIns="0" bIns="0"/>
          <a:lstStyle>
            <a:lvl1pPr marL="0" indent="0" defTabSz="1300480">
              <a:lnSpc>
                <a:spcPct val="100000"/>
              </a:lnSpc>
              <a:spcBef>
                <a:spcPts val="0"/>
              </a:spcBef>
              <a:buSzTx/>
              <a:buFontTx/>
              <a:buNone/>
              <a:defRPr sz="3400"/>
            </a:lvl1pPr>
            <a:lvl2pPr marL="0" indent="0" defTabSz="1300480">
              <a:lnSpc>
                <a:spcPct val="100000"/>
              </a:lnSpc>
              <a:spcBef>
                <a:spcPts val="0"/>
              </a:spcBef>
              <a:buSzTx/>
              <a:buFontTx/>
              <a:buNone/>
              <a:defRPr sz="3400"/>
            </a:lvl2pPr>
            <a:lvl3pPr marL="0" indent="0" defTabSz="1300480">
              <a:lnSpc>
                <a:spcPct val="100000"/>
              </a:lnSpc>
              <a:spcBef>
                <a:spcPts val="0"/>
              </a:spcBef>
              <a:buSzTx/>
              <a:buFontTx/>
              <a:buNone/>
              <a:defRPr sz="3400"/>
            </a:lvl3pPr>
            <a:lvl4pPr marL="0" indent="0" defTabSz="1300480">
              <a:lnSpc>
                <a:spcPct val="100000"/>
              </a:lnSpc>
              <a:spcBef>
                <a:spcPts val="0"/>
              </a:spcBef>
              <a:buSzTx/>
              <a:buFontTx/>
              <a:buNone/>
              <a:defRPr sz="3400"/>
            </a:lvl4pPr>
            <a:lvl5pPr marL="0" indent="0" defTabSz="1300480">
              <a:lnSpc>
                <a:spcPct val="100000"/>
              </a:lnSpc>
              <a:spcBef>
                <a:spcPts val="0"/>
              </a:spcBef>
              <a:buSzTx/>
              <a:buFontTx/>
              <a:buNone/>
              <a:defRPr sz="3400"/>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12002830" y="9070847"/>
            <a:ext cx="351731" cy="368301"/>
          </a:xfrm>
          <a:prstGeom prst="rect">
            <a:avLst/>
          </a:prstGeom>
        </p:spPr>
        <p:txBody>
          <a:bodyPr lIns="0" tIns="0" rIns="0" bIns="0" anchor="t"/>
          <a:lstStyle>
            <a:lvl1pPr>
              <a:defRPr sz="24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1258347" y="1316507"/>
            <a:ext cx="10488102" cy="1326898"/>
          </a:xfrm>
          <a:prstGeom prst="rect">
            <a:avLst/>
          </a:prstGeom>
        </p:spPr>
        <p:txBody>
          <a:bodyPr lIns="0" tIns="0" rIns="0" bIns="0" anchor="t"/>
          <a:lstStyle>
            <a:lvl1pPr defTabSz="1300480">
              <a:lnSpc>
                <a:spcPct val="100000"/>
              </a:lnSpc>
              <a:defRPr sz="5600">
                <a:latin typeface="+mn-lt"/>
                <a:ea typeface="+mn-ea"/>
                <a:cs typeface="+mn-cs"/>
                <a:sym typeface="Helvetica"/>
              </a:defRPr>
            </a:lvl1pPr>
          </a:lstStyle>
          <a:p>
            <a:r>
              <a:t>Title Text</a:t>
            </a:r>
          </a:p>
        </p:txBody>
      </p:sp>
      <p:sp>
        <p:nvSpPr>
          <p:cNvPr id="180" name="Slide Number"/>
          <p:cNvSpPr txBox="1">
            <a:spLocks noGrp="1"/>
          </p:cNvSpPr>
          <p:nvPr>
            <p:ph type="sldNum" sz="quarter" idx="2"/>
          </p:nvPr>
        </p:nvSpPr>
        <p:spPr>
          <a:xfrm>
            <a:off x="12002830" y="8022335"/>
            <a:ext cx="351732" cy="368301"/>
          </a:xfrm>
          <a:prstGeom prst="rect">
            <a:avLst/>
          </a:prstGeom>
        </p:spPr>
        <p:txBody>
          <a:bodyPr lIns="0" tIns="0" rIns="0" bIns="0" anchor="t"/>
          <a:lstStyle>
            <a:lvl1pPr>
              <a:defRPr sz="24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1258347" y="1316507"/>
            <a:ext cx="10488102" cy="1326898"/>
          </a:xfrm>
          <a:prstGeom prst="rect">
            <a:avLst/>
          </a:prstGeom>
        </p:spPr>
        <p:txBody>
          <a:bodyPr lIns="0" tIns="0" rIns="0" bIns="0" anchor="t"/>
          <a:lstStyle>
            <a:lvl1pPr defTabSz="1300480">
              <a:lnSpc>
                <a:spcPct val="100000"/>
              </a:lnSpc>
              <a:defRPr sz="5600">
                <a:latin typeface="+mn-lt"/>
                <a:ea typeface="+mn-ea"/>
                <a:cs typeface="+mn-cs"/>
                <a:sym typeface="Helvetica"/>
              </a:defRPr>
            </a:lvl1pPr>
          </a:lstStyle>
          <a:p>
            <a:r>
              <a:t>Title Text</a:t>
            </a:r>
          </a:p>
        </p:txBody>
      </p:sp>
      <p:sp>
        <p:nvSpPr>
          <p:cNvPr id="188" name="Body Level One…"/>
          <p:cNvSpPr txBox="1">
            <a:spLocks noGrp="1"/>
          </p:cNvSpPr>
          <p:nvPr>
            <p:ph type="body" sz="half" idx="1"/>
          </p:nvPr>
        </p:nvSpPr>
        <p:spPr>
          <a:xfrm>
            <a:off x="2760658" y="2590799"/>
            <a:ext cx="7680284" cy="4119544"/>
          </a:xfrm>
          <a:prstGeom prst="rect">
            <a:avLst/>
          </a:prstGeom>
        </p:spPr>
        <p:txBody>
          <a:bodyPr lIns="0" tIns="0" rIns="0" bIns="0"/>
          <a:lstStyle>
            <a:lvl1pPr marL="0" indent="0" defTabSz="1300480">
              <a:lnSpc>
                <a:spcPct val="100000"/>
              </a:lnSpc>
              <a:spcBef>
                <a:spcPts val="0"/>
              </a:spcBef>
              <a:buSzTx/>
              <a:buFontTx/>
              <a:buNone/>
              <a:defRPr sz="2400">
                <a:latin typeface="+mn-lt"/>
                <a:ea typeface="+mn-ea"/>
                <a:cs typeface="+mn-cs"/>
                <a:sym typeface="Helvetica"/>
              </a:defRPr>
            </a:lvl1pPr>
            <a:lvl2pPr marL="0" indent="0" defTabSz="1300480">
              <a:lnSpc>
                <a:spcPct val="100000"/>
              </a:lnSpc>
              <a:spcBef>
                <a:spcPts val="0"/>
              </a:spcBef>
              <a:buSzTx/>
              <a:buFontTx/>
              <a:buNone/>
              <a:defRPr sz="2400">
                <a:latin typeface="+mn-lt"/>
                <a:ea typeface="+mn-ea"/>
                <a:cs typeface="+mn-cs"/>
                <a:sym typeface="Helvetica"/>
              </a:defRPr>
            </a:lvl2pPr>
            <a:lvl3pPr marL="0" indent="0" defTabSz="1300480">
              <a:lnSpc>
                <a:spcPct val="100000"/>
              </a:lnSpc>
              <a:spcBef>
                <a:spcPts val="0"/>
              </a:spcBef>
              <a:buSzTx/>
              <a:buFontTx/>
              <a:buNone/>
              <a:defRPr sz="2400">
                <a:latin typeface="+mn-lt"/>
                <a:ea typeface="+mn-ea"/>
                <a:cs typeface="+mn-cs"/>
                <a:sym typeface="Helvetica"/>
              </a:defRPr>
            </a:lvl3pPr>
            <a:lvl4pPr marL="0" indent="0" defTabSz="1300480">
              <a:lnSpc>
                <a:spcPct val="100000"/>
              </a:lnSpc>
              <a:spcBef>
                <a:spcPts val="0"/>
              </a:spcBef>
              <a:buSzTx/>
              <a:buFontTx/>
              <a:buNone/>
              <a:defRPr sz="2400">
                <a:latin typeface="+mn-lt"/>
                <a:ea typeface="+mn-ea"/>
                <a:cs typeface="+mn-cs"/>
                <a:sym typeface="Helvetica"/>
              </a:defRPr>
            </a:lvl4pPr>
            <a:lvl5pPr marL="0" indent="0" defTabSz="1300480">
              <a:lnSpc>
                <a:spcPct val="100000"/>
              </a:lnSpc>
              <a:spcBef>
                <a:spcPts val="0"/>
              </a:spcBef>
              <a:buSzTx/>
              <a:buFontTx/>
              <a:buNone/>
              <a:defRPr sz="2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xfrm>
            <a:off x="12002830" y="8022335"/>
            <a:ext cx="351732" cy="368301"/>
          </a:xfrm>
          <a:prstGeom prst="rect">
            <a:avLst/>
          </a:prstGeom>
        </p:spPr>
        <p:txBody>
          <a:bodyPr lIns="0" tIns="0" rIns="0" bIns="0" anchor="t"/>
          <a:lstStyle>
            <a:lvl1pPr>
              <a:defRPr sz="24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xfrm>
            <a:off x="8350058" y="7867990"/>
            <a:ext cx="265624" cy="262635"/>
          </a:xfrm>
          <a:prstGeom prst="rect">
            <a:avLst/>
          </a:prstGeom>
        </p:spPr>
        <p:txBody>
          <a:bodyPr lIns="48766" tIns="48766" rIns="48766" bIns="48766"/>
          <a:lstStyle>
            <a:lvl1pPr defTabSz="975360">
              <a:defRPr sz="11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196" name="Title Text"/>
          <p:cNvSpPr txBox="1">
            <a:spLocks noGrp="1"/>
          </p:cNvSpPr>
          <p:nvPr>
            <p:ph type="title"/>
          </p:nvPr>
        </p:nvSpPr>
        <p:spPr>
          <a:xfrm>
            <a:off x="2261028" y="252868"/>
            <a:ext cx="8482742" cy="1770100"/>
          </a:xfrm>
          <a:prstGeom prst="rect">
            <a:avLst/>
          </a:prstGeom>
        </p:spPr>
        <p:txBody>
          <a:bodyPr lIns="0" tIns="0" rIns="0" bIns="0" anchor="t"/>
          <a:lstStyle>
            <a:lvl1pPr defTabSz="1300480">
              <a:lnSpc>
                <a:spcPct val="100000"/>
              </a:lnSpc>
              <a:defRPr sz="2800" b="1">
                <a:latin typeface="+mn-lt"/>
                <a:ea typeface="+mn-ea"/>
                <a:cs typeface="+mn-cs"/>
                <a:sym typeface="Helvetica"/>
              </a:defRPr>
            </a:lvl1pPr>
          </a:lstStyle>
          <a:p>
            <a:r>
              <a:t>Title Text</a:t>
            </a:r>
          </a:p>
        </p:txBody>
      </p:sp>
      <p:sp>
        <p:nvSpPr>
          <p:cNvPr id="197" name="Body Level One…"/>
          <p:cNvSpPr txBox="1">
            <a:spLocks noGrp="1"/>
          </p:cNvSpPr>
          <p:nvPr>
            <p:ph type="body" idx="1"/>
          </p:nvPr>
        </p:nvSpPr>
        <p:spPr>
          <a:xfrm>
            <a:off x="832708" y="3033729"/>
            <a:ext cx="11419842" cy="4665474"/>
          </a:xfrm>
          <a:prstGeom prst="rect">
            <a:avLst/>
          </a:prstGeom>
        </p:spPr>
        <p:txBody>
          <a:bodyPr lIns="0" tIns="0" rIns="0" bIns="0"/>
          <a:lstStyle>
            <a:lvl1pPr marL="0" indent="0" defTabSz="1300480">
              <a:lnSpc>
                <a:spcPct val="100000"/>
              </a:lnSpc>
              <a:spcBef>
                <a:spcPts val="0"/>
              </a:spcBef>
              <a:buSzTx/>
              <a:buFontTx/>
              <a:buNone/>
              <a:defRPr sz="2200">
                <a:latin typeface="+mn-lt"/>
                <a:ea typeface="+mn-ea"/>
                <a:cs typeface="+mn-cs"/>
                <a:sym typeface="Helvetica"/>
              </a:defRPr>
            </a:lvl1pPr>
            <a:lvl2pPr marL="0" indent="0" defTabSz="1300480">
              <a:lnSpc>
                <a:spcPct val="100000"/>
              </a:lnSpc>
              <a:spcBef>
                <a:spcPts val="0"/>
              </a:spcBef>
              <a:buSzTx/>
              <a:buFontTx/>
              <a:buNone/>
              <a:defRPr sz="2200">
                <a:latin typeface="+mn-lt"/>
                <a:ea typeface="+mn-ea"/>
                <a:cs typeface="+mn-cs"/>
                <a:sym typeface="Helvetica"/>
              </a:defRPr>
            </a:lvl2pPr>
            <a:lvl3pPr marL="0" indent="0" defTabSz="1300480">
              <a:lnSpc>
                <a:spcPct val="100000"/>
              </a:lnSpc>
              <a:spcBef>
                <a:spcPts val="0"/>
              </a:spcBef>
              <a:buSzTx/>
              <a:buFontTx/>
              <a:buNone/>
              <a:defRPr sz="2200">
                <a:latin typeface="+mn-lt"/>
                <a:ea typeface="+mn-ea"/>
                <a:cs typeface="+mn-cs"/>
                <a:sym typeface="Helvetica"/>
              </a:defRPr>
            </a:lvl3pPr>
            <a:lvl4pPr marL="0" indent="0" defTabSz="1300480">
              <a:lnSpc>
                <a:spcPct val="100000"/>
              </a:lnSpc>
              <a:spcBef>
                <a:spcPts val="0"/>
              </a:spcBef>
              <a:buSzTx/>
              <a:buFontTx/>
              <a:buNone/>
              <a:defRPr sz="2200">
                <a:latin typeface="+mn-lt"/>
                <a:ea typeface="+mn-ea"/>
                <a:cs typeface="+mn-cs"/>
                <a:sym typeface="Helvetica"/>
              </a:defRPr>
            </a:lvl4pPr>
            <a:lvl5pPr marL="0" indent="0" defTabSz="1300480">
              <a:lnSpc>
                <a:spcPct val="100000"/>
              </a:lnSpc>
              <a:spcBef>
                <a:spcPts val="0"/>
              </a:spcBef>
              <a:buSzTx/>
              <a:buFontTx/>
              <a:buNone/>
              <a:defRPr sz="22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xfrm>
            <a:off x="12002830" y="9070847"/>
            <a:ext cx="351732" cy="368301"/>
          </a:xfrm>
          <a:prstGeom prst="rect">
            <a:avLst/>
          </a:prstGeom>
        </p:spPr>
        <p:txBody>
          <a:bodyPr lIns="0" tIns="0" rIns="0" bIns="0" anchor="t"/>
          <a:lstStyle>
            <a:lvl1pPr>
              <a:defRPr sz="2400">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650239" y="390595"/>
            <a:ext cx="11704322" cy="1625601"/>
          </a:xfrm>
          <a:prstGeom prst="rect">
            <a:avLst/>
          </a:prstGeom>
        </p:spPr>
        <p:txBody>
          <a:bodyPr lIns="65023" tIns="65023" rIns="65023" bIns="65023"/>
          <a:lstStyle>
            <a:lvl1pPr algn="ctr" defTabSz="1300480">
              <a:lnSpc>
                <a:spcPct val="100000"/>
              </a:lnSpc>
              <a:defRPr sz="6200">
                <a:latin typeface="+mn-lt"/>
                <a:ea typeface="+mn-ea"/>
                <a:cs typeface="+mn-cs"/>
                <a:sym typeface="Helvetica"/>
              </a:defRPr>
            </a:lvl1pPr>
          </a:lstStyle>
          <a:p>
            <a:r>
              <a:t>Title Text</a:t>
            </a:r>
          </a:p>
        </p:txBody>
      </p:sp>
      <p:sp>
        <p:nvSpPr>
          <p:cNvPr id="206" name="Body Level One…"/>
          <p:cNvSpPr txBox="1">
            <a:spLocks noGrp="1"/>
          </p:cNvSpPr>
          <p:nvPr>
            <p:ph type="body" idx="1"/>
          </p:nvPr>
        </p:nvSpPr>
        <p:spPr>
          <a:xfrm>
            <a:off x="650239" y="2275839"/>
            <a:ext cx="11704322" cy="6436926"/>
          </a:xfrm>
          <a:prstGeom prst="rect">
            <a:avLst/>
          </a:prstGeom>
        </p:spPr>
        <p:txBody>
          <a:bodyPr lIns="65023" tIns="65023" rIns="65023" bIns="65023"/>
          <a:lstStyle>
            <a:lvl1pPr marL="471487" indent="-471487" defTabSz="1300480">
              <a:lnSpc>
                <a:spcPct val="100000"/>
              </a:lnSpc>
              <a:spcBef>
                <a:spcPts val="1000"/>
              </a:spcBef>
              <a:buFont typeface="Helvetica"/>
              <a:buChar char="»"/>
              <a:defRPr sz="4400">
                <a:latin typeface="+mn-lt"/>
                <a:ea typeface="+mn-ea"/>
                <a:cs typeface="+mn-cs"/>
                <a:sym typeface="Helvetica"/>
              </a:defRPr>
            </a:lvl1pPr>
            <a:lvl2pPr marL="906235" indent="-449035" defTabSz="1300480">
              <a:lnSpc>
                <a:spcPct val="100000"/>
              </a:lnSpc>
              <a:spcBef>
                <a:spcPts val="1000"/>
              </a:spcBef>
              <a:buFont typeface="Helvetica"/>
              <a:buChar char="–"/>
              <a:defRPr sz="4400">
                <a:latin typeface="+mn-lt"/>
                <a:ea typeface="+mn-ea"/>
                <a:cs typeface="+mn-cs"/>
                <a:sym typeface="Helvetica"/>
              </a:defRPr>
            </a:lvl2pPr>
            <a:lvl3pPr marL="1333500" indent="-419100" defTabSz="1300480">
              <a:lnSpc>
                <a:spcPct val="100000"/>
              </a:lnSpc>
              <a:spcBef>
                <a:spcPts val="1000"/>
              </a:spcBef>
              <a:buFont typeface="Helvetica"/>
              <a:defRPr sz="4400">
                <a:latin typeface="+mn-lt"/>
                <a:ea typeface="+mn-ea"/>
                <a:cs typeface="+mn-cs"/>
                <a:sym typeface="Helvetica"/>
              </a:defRPr>
            </a:lvl3pPr>
            <a:lvl4pPr marL="1874520" indent="-502920" defTabSz="1300480">
              <a:lnSpc>
                <a:spcPct val="100000"/>
              </a:lnSpc>
              <a:spcBef>
                <a:spcPts val="1000"/>
              </a:spcBef>
              <a:buFont typeface="Helvetica"/>
              <a:buChar char="–"/>
              <a:defRPr sz="4400">
                <a:latin typeface="+mn-lt"/>
                <a:ea typeface="+mn-ea"/>
                <a:cs typeface="+mn-cs"/>
                <a:sym typeface="Helvetica"/>
              </a:defRPr>
            </a:lvl4pPr>
            <a:lvl5pPr marL="2387600" indent="-558800" defTabSz="1300480">
              <a:lnSpc>
                <a:spcPct val="100000"/>
              </a:lnSpc>
              <a:spcBef>
                <a:spcPts val="1000"/>
              </a:spcBef>
              <a:buFont typeface="Helvetica"/>
              <a:buChar char="»"/>
              <a:defRPr sz="44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xfrm>
            <a:off x="11660671" y="9026059"/>
            <a:ext cx="368770" cy="371349"/>
          </a:xfrm>
          <a:prstGeom prst="rect">
            <a:avLst/>
          </a:prstGeom>
        </p:spPr>
        <p:txBody>
          <a:bodyPr lIns="65023" tIns="65023" rIns="65023" bIns="65023"/>
          <a:lstStyle>
            <a:lvl1pPr>
              <a:defRPr sz="16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59AB93C9-70CF-4149-A51C-C7F221FDB29E}"/>
              </a:ext>
            </a:extLst>
          </p:cNvPr>
          <p:cNvSpPr>
            <a:spLocks noGrp="1" noChangeArrowheads="1"/>
          </p:cNvSpPr>
          <p:nvPr>
            <p:ph type="ftr" sz="quarter" idx="10"/>
          </p:nvPr>
        </p:nvSpPr>
        <p:spPr>
          <a:xfrm>
            <a:off x="0" y="9216251"/>
            <a:ext cx="13004800" cy="537351"/>
          </a:xfrm>
        </p:spPr>
        <p:txBody>
          <a:bodyPr/>
          <a:lstStyle>
            <a:lvl1pPr eaLnBrk="0" hangingPunct="0">
              <a:defRPr sz="1067"/>
            </a:lvl1pPr>
          </a:lstStyle>
          <a:p>
            <a:endParaRPr lang="en-US" altLang="en-US"/>
          </a:p>
        </p:txBody>
      </p:sp>
    </p:spTree>
    <p:extLst>
      <p:ext uri="{BB962C8B-B14F-4D97-AF65-F5344CB8AC3E}">
        <p14:creationId xmlns:p14="http://schemas.microsoft.com/office/powerpoint/2010/main" val="2055127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374051" y="1442719"/>
            <a:ext cx="8256697" cy="1295401"/>
          </a:xfrm>
          <a:prstGeom prst="rect">
            <a:avLst/>
          </a:prstGeom>
        </p:spPr>
        <p:txBody>
          <a:bodyPr lIns="0" tIns="0" rIns="0" bIns="0" anchor="t"/>
          <a:lstStyle>
            <a:lvl1pPr algn="ctr" defTabSz="1300480">
              <a:lnSpc>
                <a:spcPct val="100000"/>
              </a:lnSpc>
              <a:defRPr sz="2200">
                <a:solidFill>
                  <a:srgbClr val="1F497D"/>
                </a:solidFill>
                <a:latin typeface="+mn-lt"/>
                <a:ea typeface="+mn-ea"/>
                <a:cs typeface="+mn-cs"/>
                <a:sym typeface="Helvetica"/>
              </a:defRPr>
            </a:lvl1pPr>
          </a:lstStyle>
          <a:p>
            <a:r>
              <a:t>Title Text</a:t>
            </a:r>
          </a:p>
        </p:txBody>
      </p:sp>
      <p:sp>
        <p:nvSpPr>
          <p:cNvPr id="49" name="Body Level One…"/>
          <p:cNvSpPr txBox="1">
            <a:spLocks noGrp="1"/>
          </p:cNvSpPr>
          <p:nvPr>
            <p:ph type="body" sz="quarter" idx="1"/>
          </p:nvPr>
        </p:nvSpPr>
        <p:spPr>
          <a:xfrm>
            <a:off x="1872825" y="2370665"/>
            <a:ext cx="5273042" cy="4086016"/>
          </a:xfrm>
          <a:prstGeom prst="rect">
            <a:avLst/>
          </a:prstGeom>
        </p:spPr>
        <p:txBody>
          <a:bodyPr lIns="0" tIns="0" rIns="0" bIns="0"/>
          <a:lstStyle>
            <a:lvl1pPr marL="0" indent="0" defTabSz="1300480">
              <a:lnSpc>
                <a:spcPct val="100000"/>
              </a:lnSpc>
              <a:spcBef>
                <a:spcPts val="600"/>
              </a:spcBef>
              <a:buSzTx/>
              <a:buFontTx/>
              <a:buNone/>
              <a:defRPr sz="2200">
                <a:latin typeface="+mn-lt"/>
                <a:ea typeface="+mn-ea"/>
                <a:cs typeface="+mn-cs"/>
                <a:sym typeface="Helvetica"/>
              </a:defRPr>
            </a:lvl1pPr>
            <a:lvl2pPr marL="0" indent="0" defTabSz="1300480">
              <a:lnSpc>
                <a:spcPct val="100000"/>
              </a:lnSpc>
              <a:spcBef>
                <a:spcPts val="600"/>
              </a:spcBef>
              <a:buSzTx/>
              <a:buFontTx/>
              <a:buNone/>
              <a:defRPr sz="2200">
                <a:latin typeface="+mn-lt"/>
                <a:ea typeface="+mn-ea"/>
                <a:cs typeface="+mn-cs"/>
                <a:sym typeface="Helvetica"/>
              </a:defRPr>
            </a:lvl2pPr>
            <a:lvl3pPr marL="0" indent="0" defTabSz="1300480">
              <a:lnSpc>
                <a:spcPct val="100000"/>
              </a:lnSpc>
              <a:spcBef>
                <a:spcPts val="600"/>
              </a:spcBef>
              <a:buSzTx/>
              <a:buFontTx/>
              <a:buNone/>
              <a:defRPr sz="2200">
                <a:latin typeface="+mn-lt"/>
                <a:ea typeface="+mn-ea"/>
                <a:cs typeface="+mn-cs"/>
                <a:sym typeface="Helvetica"/>
              </a:defRPr>
            </a:lvl3pPr>
            <a:lvl4pPr marL="0" indent="0" defTabSz="1300480">
              <a:lnSpc>
                <a:spcPct val="100000"/>
              </a:lnSpc>
              <a:spcBef>
                <a:spcPts val="600"/>
              </a:spcBef>
              <a:buSzTx/>
              <a:buFontTx/>
              <a:buNone/>
              <a:defRPr sz="2200">
                <a:latin typeface="+mn-lt"/>
                <a:ea typeface="+mn-ea"/>
                <a:cs typeface="+mn-cs"/>
                <a:sym typeface="Helvetica"/>
              </a:defRPr>
            </a:lvl4pPr>
            <a:lvl5pPr marL="0" indent="0" defTabSz="1300480">
              <a:lnSpc>
                <a:spcPct val="100000"/>
              </a:lnSpc>
              <a:spcBef>
                <a:spcPts val="600"/>
              </a:spcBef>
              <a:buSzTx/>
              <a:buFontTx/>
              <a:buNone/>
              <a:defRPr sz="22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4" name="Rectangle"/>
          <p:cNvSpPr/>
          <p:nvPr/>
        </p:nvSpPr>
        <p:spPr>
          <a:xfrm>
            <a:off x="1099531" y="1463038"/>
            <a:ext cx="11079689" cy="6746242"/>
          </a:xfrm>
          <a:prstGeom prst="rect">
            <a:avLst/>
          </a:prstGeom>
          <a:blipFill>
            <a:blip r:embed="rId2"/>
            <a:stretch>
              <a:fillRect/>
            </a:stretch>
          </a:blipFill>
          <a:ln w="50800">
            <a:solidFill>
              <a:srgbClr val="000000"/>
            </a:solidFill>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65" name="Rectangle"/>
          <p:cNvSpPr/>
          <p:nvPr/>
        </p:nvSpPr>
        <p:spPr>
          <a:xfrm>
            <a:off x="6520151" y="4326256"/>
            <a:ext cx="4495802" cy="3491656"/>
          </a:xfrm>
          <a:prstGeom prst="rect">
            <a:avLst/>
          </a:prstGeom>
          <a:blipFill>
            <a:blip r:embed="rId3"/>
            <a:stretch>
              <a:fillRect/>
            </a:stretch>
          </a:blipFill>
          <a:ln w="12700">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66" name="Rectangle"/>
          <p:cNvSpPr/>
          <p:nvPr/>
        </p:nvSpPr>
        <p:spPr>
          <a:xfrm>
            <a:off x="6515945" y="4546600"/>
            <a:ext cx="4504215" cy="3501719"/>
          </a:xfrm>
          <a:prstGeom prst="rect">
            <a:avLst/>
          </a:prstGeom>
          <a:ln w="3175">
            <a:solidFill>
              <a:srgbClr val="000000"/>
            </a:solidFill>
          </a:ln>
        </p:spPr>
        <p:txBody>
          <a:bodyPr lIns="48766" tIns="48766" rIns="48766" bIns="48766"/>
          <a:lstStyle/>
          <a:p>
            <a:pPr>
              <a:defRPr>
                <a:solidFill>
                  <a:srgbClr val="000000"/>
                </a:solidFill>
                <a:latin typeface="+mn-lt"/>
                <a:ea typeface="+mn-ea"/>
                <a:cs typeface="+mn-cs"/>
                <a:sym typeface="Helvetica"/>
              </a:defRPr>
            </a:pPr>
            <a:endParaRPr/>
          </a:p>
        </p:txBody>
      </p:sp>
      <p:sp>
        <p:nvSpPr>
          <p:cNvPr id="67" name="Rectangle"/>
          <p:cNvSpPr/>
          <p:nvPr/>
        </p:nvSpPr>
        <p:spPr>
          <a:xfrm>
            <a:off x="7030718" y="6421120"/>
            <a:ext cx="3942082" cy="731522"/>
          </a:xfrm>
          <a:prstGeom prst="rect">
            <a:avLst/>
          </a:prstGeom>
          <a:ln w="25400">
            <a:solidFill>
              <a:srgbClr val="FF0000"/>
            </a:solidFill>
          </a:ln>
        </p:spPr>
        <p:txBody>
          <a:bodyPr lIns="48766" tIns="48766" rIns="48766" bIns="48766"/>
          <a:lstStyle/>
          <a:p>
            <a:pPr>
              <a:defRPr>
                <a:solidFill>
                  <a:srgbClr val="000000"/>
                </a:solidFill>
                <a:latin typeface="+mn-lt"/>
                <a:ea typeface="+mn-ea"/>
                <a:cs typeface="+mn-cs"/>
                <a:sym typeface="Helvetica"/>
              </a:defRPr>
            </a:pPr>
            <a:endParaRPr/>
          </a:p>
        </p:txBody>
      </p:sp>
      <p:sp>
        <p:nvSpPr>
          <p:cNvPr id="68"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2" name="Slide Number"/>
          <p:cNvSpPr txBox="1">
            <a:spLocks noGrp="1"/>
          </p:cNvSpPr>
          <p:nvPr>
            <p:ph type="sldNum" sz="quarter" idx="2"/>
          </p:nvPr>
        </p:nvSpPr>
        <p:spPr>
          <a:xfrm>
            <a:off x="10568042" y="8023013"/>
            <a:ext cx="323479" cy="330201"/>
          </a:xfrm>
          <a:prstGeom prst="rect">
            <a:avLst/>
          </a:prstGeom>
        </p:spPr>
        <p:txBody>
          <a:bodyPr lIns="0" tIns="0" rIns="0" bIns="0" anchor="t"/>
          <a:lstStyle>
            <a:lvl1pPr>
              <a:defRPr sz="2200">
                <a:solidFill>
                  <a:srgbClr val="898989"/>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4078" y="519290"/>
            <a:ext cx="11216642" cy="1885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normAutofit/>
          </a:bodyPr>
          <a:lstStyle/>
          <a:p>
            <a:r>
              <a:t>Title Text</a:t>
            </a:r>
          </a:p>
        </p:txBody>
      </p:sp>
      <p:sp>
        <p:nvSpPr>
          <p:cNvPr id="3" name="Body Level One…"/>
          <p:cNvSpPr txBox="1">
            <a:spLocks noGrp="1"/>
          </p:cNvSpPr>
          <p:nvPr>
            <p:ph type="body" idx="1"/>
          </p:nvPr>
        </p:nvSpPr>
        <p:spPr>
          <a:xfrm>
            <a:off x="894078" y="2596444"/>
            <a:ext cx="11216642" cy="6188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813491" y="9156333"/>
            <a:ext cx="297231" cy="286912"/>
          </a:xfrm>
          <a:prstGeom prst="rect">
            <a:avLst/>
          </a:prstGeom>
          <a:ln w="12700">
            <a:miter lim="400000"/>
          </a:ln>
        </p:spPr>
        <p:txBody>
          <a:bodyPr wrap="none" lIns="65022" tIns="65022" rIns="65022" bIns="65022"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ransition spd="med"/>
  <p:txStyles>
    <p:titleStyle>
      <a:lvl1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1pPr>
      <a:lvl2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2pPr>
      <a:lvl3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3pPr>
      <a:lvl4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4pPr>
      <a:lvl5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5pPr>
      <a:lvl6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6pPr>
      <a:lvl7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7pPr>
      <a:lvl8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8pPr>
      <a:lvl9pPr marL="0" marR="0" indent="0" algn="l" defTabSz="975360" rtl="0" latinLnBrk="0">
        <a:lnSpc>
          <a:spcPct val="90000"/>
        </a:lnSpc>
        <a:spcBef>
          <a:spcPts val="0"/>
        </a:spcBef>
        <a:spcAft>
          <a:spcPts val="0"/>
        </a:spcAft>
        <a:buClrTx/>
        <a:buSzTx/>
        <a:buFontTx/>
        <a:buNone/>
        <a:tabLst/>
        <a:defRPr sz="46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609600" marR="0" indent="-26670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005838" marR="0" indent="-320038"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397976" marR="0" indent="-369276"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1740875" marR="0" indent="-369276"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06040" marR="0" indent="-32004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63240" marR="0" indent="-32004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20440" marR="0" indent="-32004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3977640" marR="0" indent="-320040" algn="l" defTabSz="975360" rtl="0" latinLnBrk="0">
        <a:lnSpc>
          <a:spcPct val="90000"/>
        </a:lnSpc>
        <a:spcBef>
          <a:spcPts val="9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130048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BMT In Sickle Cell Disease"/>
          <p:cNvSpPr txBox="1"/>
          <p:nvPr/>
        </p:nvSpPr>
        <p:spPr>
          <a:xfrm>
            <a:off x="980149" y="575978"/>
            <a:ext cx="11044502" cy="1356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algn="ctr" defTabSz="975360">
              <a:lnSpc>
                <a:spcPct val="90000"/>
              </a:lnSpc>
              <a:defRPr sz="4600">
                <a:solidFill>
                  <a:srgbClr val="000000"/>
                </a:solidFill>
                <a:latin typeface="Calibri Light"/>
                <a:ea typeface="Calibri Light"/>
                <a:cs typeface="Calibri Light"/>
                <a:sym typeface="Calibri Light"/>
              </a:defRPr>
            </a:lvl1pPr>
          </a:lstStyle>
          <a:p>
            <a:r>
              <a:t>From Genes to Cure: The Journey of Sickle Cell Disease</a:t>
            </a:r>
          </a:p>
        </p:txBody>
      </p:sp>
      <p:sp>
        <p:nvSpPr>
          <p:cNvPr id="217" name="Rectangle"/>
          <p:cNvSpPr/>
          <p:nvPr/>
        </p:nvSpPr>
        <p:spPr>
          <a:xfrm>
            <a:off x="899216" y="2634220"/>
            <a:ext cx="11206368" cy="4911848"/>
          </a:xfrm>
          <a:prstGeom prst="rect">
            <a:avLst/>
          </a:prstGeom>
          <a:blipFill>
            <a:blip r:embed="rId2"/>
            <a:stretch>
              <a:fillRect/>
            </a:stretch>
          </a:blipFill>
          <a:ln w="12700">
            <a:miter lim="400000"/>
          </a:ln>
        </p:spPr>
        <p:txBody>
          <a:bodyPr lIns="48766" tIns="48766" rIns="48766" bIns="48766"/>
          <a:lstStyle/>
          <a:p>
            <a:pPr>
              <a:defRPr sz="1600">
                <a:solidFill>
                  <a:srgbClr val="000000"/>
                </a:solidFill>
                <a:latin typeface="Calibri"/>
                <a:ea typeface="Calibri"/>
                <a:cs typeface="Calibri"/>
                <a:sym typeface="Calibri"/>
              </a:defRPr>
            </a:pPr>
            <a:endParaRPr lang="en-IN"/>
          </a:p>
        </p:txBody>
      </p:sp>
      <p:sp>
        <p:nvSpPr>
          <p:cNvPr id="3" name="TextBox 2">
            <a:extLst>
              <a:ext uri="{FF2B5EF4-FFF2-40B4-BE49-F238E27FC236}">
                <a16:creationId xmlns:a16="http://schemas.microsoft.com/office/drawing/2014/main" id="{B42F3378-5CAB-FC14-009B-6DE8812F795C}"/>
              </a:ext>
            </a:extLst>
          </p:cNvPr>
          <p:cNvSpPr txBox="1"/>
          <p:nvPr/>
        </p:nvSpPr>
        <p:spPr>
          <a:xfrm>
            <a:off x="3252107" y="7669997"/>
            <a:ext cx="6504214"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dirty="0">
                <a:solidFill>
                  <a:srgbClr val="FF0000"/>
                </a:solidFill>
              </a:rPr>
              <a:t>Dr Rahul Bhargava</a:t>
            </a:r>
            <a:r>
              <a:rPr lang="en-US" dirty="0">
                <a:solidFill>
                  <a:srgbClr val="FF0000"/>
                </a:solidFill>
              </a:rPr>
              <a:t> </a:t>
            </a:r>
          </a:p>
          <a:p>
            <a:r>
              <a:rPr lang="en-US" dirty="0">
                <a:solidFill>
                  <a:srgbClr val="FF0000"/>
                </a:solidFill>
              </a:rPr>
              <a:t>DM Clinical Hematology</a:t>
            </a:r>
          </a:p>
          <a:p>
            <a:r>
              <a:rPr lang="en-US" dirty="0">
                <a:solidFill>
                  <a:srgbClr val="FF0000"/>
                </a:solidFill>
              </a:rPr>
              <a:t>Principal Director and Head</a:t>
            </a:r>
          </a:p>
          <a:p>
            <a:r>
              <a:rPr lang="en-US" dirty="0">
                <a:solidFill>
                  <a:srgbClr val="FF0000"/>
                </a:solidFill>
              </a:rPr>
              <a:t>FMRI</a:t>
            </a:r>
          </a:p>
          <a:p>
            <a:r>
              <a:rPr lang="en-US" dirty="0">
                <a:solidFill>
                  <a:srgbClr val="FF0000"/>
                </a:solidFill>
              </a:rPr>
              <a:t>Gurugram</a:t>
            </a:r>
            <a:endParaRPr lang="en-IN" dirty="0">
              <a:solidFill>
                <a:srgbClr val="FF00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At what age should a transplant be offered?"/>
          <p:cNvSpPr txBox="1"/>
          <p:nvPr/>
        </p:nvSpPr>
        <p:spPr>
          <a:xfrm>
            <a:off x="1263506" y="4335948"/>
            <a:ext cx="10477788" cy="69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lgn="ctr" defTabSz="975360">
              <a:lnSpc>
                <a:spcPct val="90000"/>
              </a:lnSpc>
              <a:defRPr sz="4600">
                <a:solidFill>
                  <a:srgbClr val="000000"/>
                </a:solidFill>
                <a:latin typeface="Calibri Light"/>
                <a:ea typeface="Calibri Light"/>
                <a:cs typeface="Calibri Light"/>
                <a:sym typeface="Calibri Light"/>
              </a:defRPr>
            </a:lvl1pPr>
          </a:lstStyle>
          <a:p>
            <a:r>
              <a:t>At what age should a transplant be offered?</a:t>
            </a:r>
          </a:p>
        </p:txBody>
      </p:sp>
      <p:grpSp>
        <p:nvGrpSpPr>
          <p:cNvPr id="277" name="Image"/>
          <p:cNvGrpSpPr/>
          <p:nvPr/>
        </p:nvGrpSpPr>
        <p:grpSpPr>
          <a:xfrm>
            <a:off x="5015763" y="514316"/>
            <a:ext cx="2973274" cy="2818848"/>
            <a:chOff x="0" y="0"/>
            <a:chExt cx="2973272" cy="2818847"/>
          </a:xfrm>
        </p:grpSpPr>
        <p:pic>
          <p:nvPicPr>
            <p:cNvPr id="276" name="Image" descr="Image"/>
            <p:cNvPicPr>
              <a:picLocks noChangeAspect="1"/>
            </p:cNvPicPr>
            <p:nvPr/>
          </p:nvPicPr>
          <p:blipFill>
            <a:blip r:embed="rId2"/>
            <a:stretch>
              <a:fillRect/>
            </a:stretch>
          </p:blipFill>
          <p:spPr>
            <a:xfrm>
              <a:off x="139700" y="139700"/>
              <a:ext cx="2693873" cy="2539448"/>
            </a:xfrm>
            <a:prstGeom prst="rect">
              <a:avLst/>
            </a:prstGeom>
            <a:ln>
              <a:noFill/>
            </a:ln>
            <a:effectLst/>
          </p:spPr>
        </p:pic>
        <p:pic>
          <p:nvPicPr>
            <p:cNvPr id="275" name="Image" descr="Image"/>
            <p:cNvPicPr>
              <a:picLocks/>
            </p:cNvPicPr>
            <p:nvPr/>
          </p:nvPicPr>
          <p:blipFill>
            <a:blip r:embed="rId3"/>
            <a:stretch>
              <a:fillRect/>
            </a:stretch>
          </p:blipFill>
          <p:spPr>
            <a:xfrm>
              <a:off x="-1" y="-1"/>
              <a:ext cx="2973274" cy="2818849"/>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Decline in OS if late HSCT"/>
          <p:cNvSpPr txBox="1">
            <a:spLocks noGrp="1"/>
          </p:cNvSpPr>
          <p:nvPr>
            <p:ph type="title" idx="4294967295"/>
          </p:nvPr>
        </p:nvSpPr>
        <p:spPr>
          <a:xfrm>
            <a:off x="651194" y="365840"/>
            <a:ext cx="11258699" cy="878316"/>
          </a:xfrm>
          <a:prstGeom prst="rect">
            <a:avLst/>
          </a:prstGeom>
        </p:spPr>
        <p:txBody>
          <a:bodyPr lIns="48766" tIns="48766" rIns="48766" bIns="48766"/>
          <a:lstStyle>
            <a:lvl1pPr algn="ctr">
              <a:defRPr sz="4400">
                <a:latin typeface="Calibri"/>
                <a:ea typeface="Calibri"/>
                <a:cs typeface="Calibri"/>
                <a:sym typeface="Calibri"/>
              </a:defRPr>
            </a:lvl1pPr>
          </a:lstStyle>
          <a:p>
            <a:r>
              <a:t>Decline in OS if late HSCT </a:t>
            </a:r>
          </a:p>
        </p:txBody>
      </p:sp>
      <p:sp>
        <p:nvSpPr>
          <p:cNvPr id="280" name="Any delay in HSCT increase risk for…"/>
          <p:cNvSpPr txBox="1">
            <a:spLocks noGrp="1"/>
          </p:cNvSpPr>
          <p:nvPr>
            <p:ph type="body" sz="half" idx="4294967295"/>
          </p:nvPr>
        </p:nvSpPr>
        <p:spPr>
          <a:xfrm>
            <a:off x="345751" y="1563681"/>
            <a:ext cx="5223318" cy="5608322"/>
          </a:xfrm>
          <a:prstGeom prst="rect">
            <a:avLst/>
          </a:prstGeom>
        </p:spPr>
        <p:txBody>
          <a:bodyPr lIns="48766" tIns="48766" rIns="48766" bIns="48766"/>
          <a:lstStyle/>
          <a:p>
            <a:pPr marL="0" indent="0" defTabSz="819302">
              <a:spcBef>
                <a:spcPts val="700"/>
              </a:spcBef>
              <a:buClr>
                <a:srgbClr val="00007D"/>
              </a:buClr>
              <a:buSzTx/>
              <a:buFontTx/>
              <a:buNone/>
              <a:defRPr sz="2184"/>
            </a:pPr>
            <a:r>
              <a:t>Any delay in HSCT increase risk for</a:t>
            </a:r>
          </a:p>
          <a:p>
            <a:pPr marL="356615" indent="-178307" defTabSz="819302">
              <a:spcBef>
                <a:spcPts val="700"/>
              </a:spcBef>
              <a:buClr>
                <a:srgbClr val="000000"/>
              </a:buClr>
              <a:buFont typeface="Helvetica"/>
              <a:buChar char="-"/>
              <a:defRPr sz="2184"/>
            </a:pPr>
            <a:r>
              <a:t>Alloimmunization and hyperhemolysis syndrome</a:t>
            </a:r>
          </a:p>
          <a:p>
            <a:pPr marL="356615" indent="-178307" defTabSz="819302">
              <a:spcBef>
                <a:spcPts val="700"/>
              </a:spcBef>
              <a:buClr>
                <a:srgbClr val="000000"/>
              </a:buClr>
              <a:buFont typeface="Helvetica"/>
              <a:buChar char="-"/>
              <a:defRPr sz="2184"/>
            </a:pPr>
            <a:r>
              <a:t>Iron overload </a:t>
            </a:r>
          </a:p>
          <a:p>
            <a:pPr marL="356615" indent="-178307" defTabSz="819302">
              <a:spcBef>
                <a:spcPts val="700"/>
              </a:spcBef>
              <a:buClr>
                <a:srgbClr val="000000"/>
              </a:buClr>
              <a:buFont typeface="Helvetica"/>
              <a:buChar char="-"/>
              <a:defRPr sz="2184"/>
            </a:pPr>
            <a:r>
              <a:t>Infectious complications </a:t>
            </a:r>
          </a:p>
          <a:p>
            <a:pPr marL="356615" indent="-178307" defTabSz="819302">
              <a:spcBef>
                <a:spcPts val="700"/>
              </a:spcBef>
              <a:buClr>
                <a:srgbClr val="000000"/>
              </a:buClr>
              <a:buFont typeface="Helvetica"/>
              <a:buChar char="-"/>
              <a:defRPr sz="2184"/>
            </a:pPr>
            <a:r>
              <a:t>Irreversible organ damage like nephropathy , retinopathy , pulmonary ,cardiac ,low IQ</a:t>
            </a:r>
          </a:p>
          <a:p>
            <a:pPr marL="356615" indent="-178307" defTabSz="819302">
              <a:spcBef>
                <a:spcPts val="700"/>
              </a:spcBef>
              <a:buClr>
                <a:srgbClr val="000000"/>
              </a:buClr>
              <a:buFont typeface="Helvetica"/>
              <a:buChar char="-"/>
              <a:defRPr sz="2184"/>
            </a:pPr>
            <a:endParaRPr/>
          </a:p>
          <a:p>
            <a:pPr marL="0" indent="178307" defTabSz="819302">
              <a:spcBef>
                <a:spcPts val="700"/>
              </a:spcBef>
              <a:buClr>
                <a:srgbClr val="00007D"/>
              </a:buClr>
              <a:buSzTx/>
              <a:buFontTx/>
              <a:buNone/>
              <a:defRPr sz="2184"/>
            </a:pPr>
            <a:r>
              <a:t>Increase TRM bcoz</a:t>
            </a:r>
          </a:p>
          <a:p>
            <a:pPr marL="534923" indent="-178307" defTabSz="819302">
              <a:spcBef>
                <a:spcPts val="700"/>
              </a:spcBef>
              <a:buClr>
                <a:srgbClr val="000000"/>
              </a:buClr>
              <a:buFont typeface="Helvetica"/>
              <a:buChar char="-"/>
              <a:defRPr sz="2184"/>
            </a:pPr>
            <a:r>
              <a:t>VOD risk bcoz of liver fibrosis as age increase </a:t>
            </a:r>
          </a:p>
          <a:p>
            <a:pPr marL="534923" indent="-178307" defTabSz="819302">
              <a:spcBef>
                <a:spcPts val="700"/>
              </a:spcBef>
              <a:buClr>
                <a:srgbClr val="000000"/>
              </a:buClr>
              <a:buFont typeface="Helvetica"/>
              <a:buChar char="-"/>
              <a:defRPr sz="2184"/>
            </a:pPr>
            <a:r>
              <a:t>Graft rejection due to heavy transfusion </a:t>
            </a:r>
          </a:p>
          <a:p>
            <a:pPr marL="534923" indent="-178307" defTabSz="819302">
              <a:spcBef>
                <a:spcPts val="700"/>
              </a:spcBef>
              <a:buClr>
                <a:srgbClr val="000000"/>
              </a:buClr>
              <a:buFont typeface="Helvetica"/>
              <a:buChar char="-"/>
              <a:defRPr sz="2184"/>
            </a:pPr>
            <a:r>
              <a:t>PRES and other CNS issue due to vasculopathy </a:t>
            </a:r>
          </a:p>
        </p:txBody>
      </p:sp>
      <p:grpSp>
        <p:nvGrpSpPr>
          <p:cNvPr id="283" name="Screenshot 2024-10-23 at 8.08.57 PM.png"/>
          <p:cNvGrpSpPr/>
          <p:nvPr/>
        </p:nvGrpSpPr>
        <p:grpSpPr>
          <a:xfrm>
            <a:off x="5815550" y="2046683"/>
            <a:ext cx="7078372" cy="4342930"/>
            <a:chOff x="0" y="0"/>
            <a:chExt cx="7078371" cy="4342928"/>
          </a:xfrm>
        </p:grpSpPr>
        <p:pic>
          <p:nvPicPr>
            <p:cNvPr id="282" name="Screenshot 2024-10-23 at 8.08.57 PM.png" descr="Screenshot 2024-10-23 at 8.08.57 PM.png"/>
            <p:cNvPicPr>
              <a:picLocks noChangeAspect="1"/>
            </p:cNvPicPr>
            <p:nvPr/>
          </p:nvPicPr>
          <p:blipFill>
            <a:blip r:embed="rId2"/>
            <a:srcRect l="11711" t="14059" r="10073" b="14059"/>
            <a:stretch>
              <a:fillRect/>
            </a:stretch>
          </p:blipFill>
          <p:spPr>
            <a:xfrm>
              <a:off x="139699" y="139700"/>
              <a:ext cx="6798973" cy="4063529"/>
            </a:xfrm>
            <a:prstGeom prst="rect">
              <a:avLst/>
            </a:prstGeom>
            <a:ln>
              <a:noFill/>
            </a:ln>
            <a:effectLst/>
          </p:spPr>
        </p:pic>
        <p:pic>
          <p:nvPicPr>
            <p:cNvPr id="281" name="Screenshot 2024-10-23 at 8.08.57 PM.png" descr="Screenshot 2024-10-23 at 8.08.57 PM.png"/>
            <p:cNvPicPr>
              <a:picLocks/>
            </p:cNvPicPr>
            <p:nvPr/>
          </p:nvPicPr>
          <p:blipFill>
            <a:blip r:embed="rId3"/>
            <a:stretch>
              <a:fillRect/>
            </a:stretch>
          </p:blipFill>
          <p:spPr>
            <a:xfrm>
              <a:off x="0" y="0"/>
              <a:ext cx="7078372" cy="4342929"/>
            </a:xfrm>
            <a:prstGeom prst="rect">
              <a:avLst/>
            </a:prstGeom>
            <a:effectLst/>
          </p:spPr>
        </p:pic>
      </p:grpSp>
      <p:sp>
        <p:nvSpPr>
          <p:cNvPr id="284" name="Earlier transplants lead to better outcomes"/>
          <p:cNvSpPr txBox="1"/>
          <p:nvPr/>
        </p:nvSpPr>
        <p:spPr>
          <a:xfrm>
            <a:off x="2643205" y="8114379"/>
            <a:ext cx="7609386" cy="548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sz="3400">
                <a:solidFill>
                  <a:srgbClr val="000000"/>
                </a:solidFill>
                <a:latin typeface="Calibri"/>
                <a:ea typeface="Calibri"/>
                <a:cs typeface="Calibri"/>
                <a:sym typeface="Calibri"/>
              </a:defRPr>
            </a:lvl1pPr>
          </a:lstStyle>
          <a:p>
            <a:r>
              <a:t>Earlier transplants lead to better outcomes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Untitled.png" descr="Untitled.png"/>
          <p:cNvPicPr>
            <a:picLocks noChangeAspect="1"/>
          </p:cNvPicPr>
          <p:nvPr/>
        </p:nvPicPr>
        <p:blipFill>
          <a:blip r:embed="rId2"/>
          <a:stretch>
            <a:fillRect/>
          </a:stretch>
        </p:blipFill>
        <p:spPr>
          <a:xfrm>
            <a:off x="897742" y="4155932"/>
            <a:ext cx="9759608" cy="5475150"/>
          </a:xfrm>
          <a:prstGeom prst="rect">
            <a:avLst/>
          </a:prstGeom>
          <a:ln w="25400">
            <a:solidFill>
              <a:srgbClr val="000000"/>
            </a:solidFill>
            <a:miter lim="400000"/>
          </a:ln>
        </p:spPr>
      </p:pic>
      <p:pic>
        <p:nvPicPr>
          <p:cNvPr id="287" name="Untitled.png" descr="Untitled.png"/>
          <p:cNvPicPr>
            <a:picLocks noChangeAspect="1"/>
          </p:cNvPicPr>
          <p:nvPr/>
        </p:nvPicPr>
        <p:blipFill>
          <a:blip r:embed="rId3"/>
          <a:stretch>
            <a:fillRect/>
          </a:stretch>
        </p:blipFill>
        <p:spPr>
          <a:xfrm>
            <a:off x="1014551" y="127856"/>
            <a:ext cx="8708385" cy="2240044"/>
          </a:xfrm>
          <a:prstGeom prst="rect">
            <a:avLst/>
          </a:prstGeom>
          <a:ln w="25400">
            <a:solidFill>
              <a:srgbClr val="000000"/>
            </a:solidFill>
            <a:miter lim="400000"/>
          </a:ln>
        </p:spPr>
      </p:pic>
      <p:pic>
        <p:nvPicPr>
          <p:cNvPr id="288" name="Untitled.png" descr="Untitled.png"/>
          <p:cNvPicPr>
            <a:picLocks noChangeAspect="1"/>
          </p:cNvPicPr>
          <p:nvPr/>
        </p:nvPicPr>
        <p:blipFill>
          <a:blip r:embed="rId4"/>
          <a:stretch>
            <a:fillRect/>
          </a:stretch>
        </p:blipFill>
        <p:spPr>
          <a:xfrm>
            <a:off x="984242" y="2531638"/>
            <a:ext cx="7358845" cy="127005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object 4"/>
          <p:cNvSpPr txBox="1">
            <a:spLocks noGrp="1"/>
          </p:cNvSpPr>
          <p:nvPr>
            <p:ph type="title"/>
          </p:nvPr>
        </p:nvSpPr>
        <p:spPr>
          <a:xfrm>
            <a:off x="710303" y="373362"/>
            <a:ext cx="11396454" cy="731522"/>
          </a:xfrm>
          <a:prstGeom prst="rect">
            <a:avLst/>
          </a:prstGeom>
        </p:spPr>
        <p:txBody>
          <a:bodyPr/>
          <a:lstStyle>
            <a:lvl1pPr indent="12700" algn="ctr">
              <a:spcBef>
                <a:spcPts val="100"/>
              </a:spcBef>
              <a:defRPr sz="4400" b="0">
                <a:latin typeface="Calibri"/>
                <a:ea typeface="Calibri"/>
                <a:cs typeface="Calibri"/>
                <a:sym typeface="Calibri"/>
              </a:defRPr>
            </a:lvl1pPr>
          </a:lstStyle>
          <a:p>
            <a:r>
              <a:t>Multivariate analysis for EFS</a:t>
            </a:r>
          </a:p>
        </p:txBody>
      </p:sp>
      <p:sp>
        <p:nvSpPr>
          <p:cNvPr id="291" name="object 7"/>
          <p:cNvSpPr/>
          <p:nvPr/>
        </p:nvSpPr>
        <p:spPr>
          <a:xfrm>
            <a:off x="8560951" y="3740882"/>
            <a:ext cx="2892845" cy="635053"/>
          </a:xfrm>
          <a:prstGeom prst="rect">
            <a:avLst/>
          </a:prstGeom>
          <a:solidFill>
            <a:srgbClr val="D0D7E8"/>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292" name="object 8"/>
          <p:cNvSpPr/>
          <p:nvPr/>
        </p:nvSpPr>
        <p:spPr>
          <a:xfrm>
            <a:off x="8560951" y="4375970"/>
            <a:ext cx="2892845" cy="635034"/>
          </a:xfrm>
          <a:prstGeom prst="rect">
            <a:avLst/>
          </a:prstGeom>
          <a:solidFill>
            <a:srgbClr val="E9ECF4"/>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graphicFrame>
        <p:nvGraphicFramePr>
          <p:cNvPr id="293" name="object 9"/>
          <p:cNvGraphicFramePr/>
          <p:nvPr/>
        </p:nvGraphicFramePr>
        <p:xfrm>
          <a:off x="1474328" y="1795022"/>
          <a:ext cx="9956738" cy="4495983"/>
        </p:xfrm>
        <a:graphic>
          <a:graphicData uri="http://schemas.openxmlformats.org/drawingml/2006/table">
            <a:tbl>
              <a:tblPr>
                <a:tableStyleId>{4C3C2611-4C71-4FC5-86AE-919BDF0F9419}</a:tableStyleId>
              </a:tblPr>
              <a:tblGrid>
                <a:gridCol w="3161372">
                  <a:extLst>
                    <a:ext uri="{9D8B030D-6E8A-4147-A177-3AD203B41FA5}">
                      <a16:colId xmlns:a16="http://schemas.microsoft.com/office/drawing/2014/main" val="20000"/>
                    </a:ext>
                  </a:extLst>
                </a:gridCol>
                <a:gridCol w="1088665">
                  <a:extLst>
                    <a:ext uri="{9D8B030D-6E8A-4147-A177-3AD203B41FA5}">
                      <a16:colId xmlns:a16="http://schemas.microsoft.com/office/drawing/2014/main" val="20001"/>
                    </a:ext>
                  </a:extLst>
                </a:gridCol>
                <a:gridCol w="2817723">
                  <a:extLst>
                    <a:ext uri="{9D8B030D-6E8A-4147-A177-3AD203B41FA5}">
                      <a16:colId xmlns:a16="http://schemas.microsoft.com/office/drawing/2014/main" val="20002"/>
                    </a:ext>
                  </a:extLst>
                </a:gridCol>
                <a:gridCol w="2888978">
                  <a:extLst>
                    <a:ext uri="{9D8B030D-6E8A-4147-A177-3AD203B41FA5}">
                      <a16:colId xmlns:a16="http://schemas.microsoft.com/office/drawing/2014/main" val="20003"/>
                    </a:ext>
                  </a:extLst>
                </a:gridCol>
              </a:tblGrid>
              <a:tr h="664798">
                <a:tc>
                  <a:txBody>
                    <a:bodyPr/>
                    <a:lstStyle/>
                    <a:p>
                      <a:pPr algn="l">
                        <a:defRPr sz="3000">
                          <a:latin typeface="Calibri"/>
                          <a:ea typeface="Calibri"/>
                          <a:cs typeface="Calibri"/>
                        </a:defRPr>
                      </a:pPr>
                      <a:endParaRPr/>
                    </a:p>
                  </a:txBody>
                  <a:tcPr marL="0" marR="0" marT="0" marB="0" horzOverflow="overflow">
                    <a:lnL w="12700">
                      <a:solidFill>
                        <a:srgbClr val="FFFFFF"/>
                      </a:solidFill>
                    </a:lnL>
                    <a:lnR w="12700">
                      <a:solidFill>
                        <a:srgbClr val="FFFFFF"/>
                      </a:solidFill>
                    </a:lnR>
                    <a:lnT w="12700">
                      <a:solidFill>
                        <a:srgbClr val="FFFFFF"/>
                      </a:solidFill>
                    </a:lnT>
                    <a:lnB w="50800">
                      <a:solidFill>
                        <a:srgbClr val="FFFFFF"/>
                      </a:solidFill>
                    </a:lnB>
                    <a:solidFill>
                      <a:srgbClr val="4F81BC"/>
                    </a:solidFill>
                  </a:tcPr>
                </a:tc>
                <a:tc>
                  <a:txBody>
                    <a:bodyPr/>
                    <a:lstStyle/>
                    <a:p>
                      <a:pPr algn="l">
                        <a:defRPr sz="1800"/>
                      </a:pPr>
                      <a:r>
                        <a:rPr sz="3000">
                          <a:latin typeface="Calibri"/>
                          <a:ea typeface="Calibri"/>
                          <a:cs typeface="Calibri"/>
                        </a:rPr>
                        <a:t>HR</a:t>
                      </a:r>
                    </a:p>
                  </a:txBody>
                  <a:tcPr marL="0" marR="0" marT="0" marB="0" horzOverflow="overflow">
                    <a:lnL w="12700">
                      <a:solidFill>
                        <a:srgbClr val="FFFFFF"/>
                      </a:solidFill>
                    </a:lnL>
                    <a:lnR w="12700">
                      <a:solidFill>
                        <a:srgbClr val="FFFFFF"/>
                      </a:solidFill>
                    </a:lnR>
                    <a:lnT w="12700">
                      <a:solidFill>
                        <a:srgbClr val="FFFFFF"/>
                      </a:solidFill>
                    </a:lnT>
                    <a:lnB w="50800">
                      <a:solidFill>
                        <a:srgbClr val="FFFFFF"/>
                      </a:solidFill>
                    </a:lnB>
                    <a:solidFill>
                      <a:srgbClr val="4F81BC"/>
                    </a:solidFill>
                  </a:tcPr>
                </a:tc>
                <a:tc>
                  <a:txBody>
                    <a:bodyPr/>
                    <a:lstStyle/>
                    <a:p>
                      <a:pPr algn="l">
                        <a:defRPr sz="3000">
                          <a:latin typeface="Calibri"/>
                          <a:ea typeface="Calibri"/>
                          <a:cs typeface="Calibri"/>
                        </a:defRPr>
                      </a:pPr>
                      <a:r>
                        <a:t>95%</a:t>
                      </a:r>
                      <a:r>
                        <a:rPr spc="-7"/>
                        <a:t> CI</a:t>
                      </a:r>
                    </a:p>
                  </a:txBody>
                  <a:tcPr marL="0" marR="0" marT="0" marB="0" horzOverflow="overflow">
                    <a:lnL w="12700">
                      <a:solidFill>
                        <a:srgbClr val="FFFFFF"/>
                      </a:solidFill>
                    </a:lnL>
                    <a:lnR w="12700">
                      <a:solidFill>
                        <a:srgbClr val="FFFFFF"/>
                      </a:solidFill>
                    </a:lnR>
                    <a:lnT w="12700">
                      <a:solidFill>
                        <a:srgbClr val="FFFFFF"/>
                      </a:solidFill>
                    </a:lnT>
                    <a:lnB w="50800">
                      <a:solidFill>
                        <a:srgbClr val="FFFFFF"/>
                      </a:solidFill>
                    </a:lnB>
                    <a:solidFill>
                      <a:srgbClr val="4F81BC"/>
                    </a:solidFill>
                  </a:tcPr>
                </a:tc>
                <a:tc>
                  <a:txBody>
                    <a:bodyPr/>
                    <a:lstStyle/>
                    <a:p>
                      <a:pPr algn="l">
                        <a:defRPr sz="1800"/>
                      </a:pPr>
                      <a:r>
                        <a:rPr sz="3000">
                          <a:latin typeface="Calibri"/>
                          <a:ea typeface="Calibri"/>
                          <a:cs typeface="Calibri"/>
                        </a:rPr>
                        <a:t>p-value</a:t>
                      </a:r>
                    </a:p>
                  </a:txBody>
                  <a:tcPr marL="0" marR="0" marT="0" marB="0" horzOverflow="overflow">
                    <a:lnL w="12700">
                      <a:solidFill>
                        <a:srgbClr val="FFFFFF"/>
                      </a:solidFill>
                    </a:lnL>
                    <a:lnR w="12700">
                      <a:solidFill>
                        <a:srgbClr val="FFFFFF"/>
                      </a:solidFill>
                    </a:lnR>
                    <a:lnT w="12700">
                      <a:solidFill>
                        <a:srgbClr val="FFFFFF"/>
                      </a:solidFill>
                    </a:lnT>
                    <a:lnB w="50800">
                      <a:solidFill>
                        <a:srgbClr val="FFFFFF"/>
                      </a:solidFill>
                    </a:lnB>
                    <a:solidFill>
                      <a:srgbClr val="4F81BC"/>
                    </a:solidFill>
                  </a:tcPr>
                </a:tc>
                <a:extLst>
                  <a:ext uri="{0D108BD9-81ED-4DB2-BD59-A6C34878D82A}">
                    <a16:rowId xmlns:a16="http://schemas.microsoft.com/office/drawing/2014/main" val="10000"/>
                  </a:ext>
                </a:extLst>
              </a:tr>
              <a:tr h="633277">
                <a:tc>
                  <a:txBody>
                    <a:bodyPr/>
                    <a:lstStyle/>
                    <a:p>
                      <a:pPr algn="l">
                        <a:defRPr sz="3000">
                          <a:latin typeface="Calibri"/>
                          <a:ea typeface="Calibri"/>
                          <a:cs typeface="Calibri"/>
                        </a:defRPr>
                      </a:pPr>
                      <a:r>
                        <a:t>PBSC vs</a:t>
                      </a:r>
                      <a:r>
                        <a:rPr spc="-32"/>
                        <a:t> </a:t>
                      </a:r>
                      <a:r>
                        <a:t>BM</a:t>
                      </a:r>
                    </a:p>
                  </a:txBody>
                  <a:tcPr marL="0" marR="0" marT="0" marB="0" horzOverflow="overflow">
                    <a:lnL w="12700">
                      <a:solidFill>
                        <a:srgbClr val="FFFFFF"/>
                      </a:solidFill>
                    </a:lnL>
                    <a:lnR w="12700">
                      <a:solidFill>
                        <a:srgbClr val="FFFFFF"/>
                      </a:solidFill>
                    </a:lnR>
                    <a:lnT w="508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1.93</a:t>
                      </a:r>
                    </a:p>
                  </a:txBody>
                  <a:tcPr marL="0" marR="0" marT="0" marB="0" horzOverflow="overflow">
                    <a:lnL w="12700">
                      <a:solidFill>
                        <a:srgbClr val="FFFFFF"/>
                      </a:solidFill>
                    </a:lnL>
                    <a:lnR w="12700">
                      <a:solidFill>
                        <a:srgbClr val="FFFFFF"/>
                      </a:solidFill>
                    </a:lnR>
                    <a:lnT w="50800">
                      <a:solidFill>
                        <a:srgbClr val="FFFFFF"/>
                      </a:solidFill>
                    </a:lnT>
                    <a:lnB w="12700">
                      <a:solidFill>
                        <a:srgbClr val="FFFFFF"/>
                      </a:solidFill>
                    </a:lnB>
                    <a:solidFill>
                      <a:srgbClr val="D0D7E8"/>
                    </a:solidFill>
                  </a:tcPr>
                </a:tc>
                <a:tc>
                  <a:txBody>
                    <a:bodyPr/>
                    <a:lstStyle/>
                    <a:p>
                      <a:pPr algn="l">
                        <a:defRPr sz="3000">
                          <a:latin typeface="Calibri"/>
                          <a:ea typeface="Calibri"/>
                          <a:cs typeface="Calibri"/>
                        </a:defRPr>
                      </a:pPr>
                      <a:r>
                        <a:t>0.87 –</a:t>
                      </a:r>
                      <a:r>
                        <a:rPr spc="-41"/>
                        <a:t> </a:t>
                      </a:r>
                      <a:r>
                        <a:t>4.26</a:t>
                      </a:r>
                    </a:p>
                  </a:txBody>
                  <a:tcPr marL="0" marR="0" marT="0" marB="0" horzOverflow="overflow">
                    <a:lnL w="12700">
                      <a:solidFill>
                        <a:srgbClr val="FFFFFF"/>
                      </a:solidFill>
                    </a:lnL>
                    <a:lnR w="12700">
                      <a:solidFill>
                        <a:srgbClr val="FFFFFF"/>
                      </a:solidFill>
                    </a:lnR>
                    <a:lnT w="50800">
                      <a:solidFill>
                        <a:srgbClr val="FFFFFF"/>
                      </a:solidFill>
                    </a:lnT>
                    <a:lnB w="12700">
                      <a:solidFill>
                        <a:srgbClr val="FFFFFF"/>
                      </a:solidFill>
                    </a:lnB>
                    <a:solidFill>
                      <a:srgbClr val="D0D7E8"/>
                    </a:solidFill>
                  </a:tcPr>
                </a:tc>
                <a:tc>
                  <a:txBody>
                    <a:bodyPr/>
                    <a:lstStyle/>
                    <a:p>
                      <a:pPr algn="l">
                        <a:defRPr sz="1800"/>
                      </a:pPr>
                      <a:r>
                        <a:rPr sz="3000">
                          <a:latin typeface="Calibri"/>
                          <a:ea typeface="Calibri"/>
                          <a:cs typeface="Calibri"/>
                        </a:rPr>
                        <a:t>0.104</a:t>
                      </a:r>
                    </a:p>
                  </a:txBody>
                  <a:tcPr marL="0" marR="0" marT="0" marB="0" horzOverflow="overflow">
                    <a:lnL w="12700">
                      <a:solidFill>
                        <a:srgbClr val="FFFFFF"/>
                      </a:solidFill>
                    </a:lnL>
                    <a:lnR w="12700">
                      <a:solidFill>
                        <a:srgbClr val="FFFFFF"/>
                      </a:solidFill>
                    </a:lnR>
                    <a:lnT w="50800">
                      <a:solidFill>
                        <a:srgbClr val="FFFFFF"/>
                      </a:solidFill>
                    </a:lnT>
                    <a:lnB w="12700">
                      <a:solidFill>
                        <a:srgbClr val="FFFFFF"/>
                      </a:solidFill>
                    </a:lnB>
                    <a:solidFill>
                      <a:srgbClr val="D0D7E8"/>
                    </a:solidFill>
                  </a:tcPr>
                </a:tc>
                <a:extLst>
                  <a:ext uri="{0D108BD9-81ED-4DB2-BD59-A6C34878D82A}">
                    <a16:rowId xmlns:a16="http://schemas.microsoft.com/office/drawing/2014/main" val="10001"/>
                  </a:ext>
                </a:extLst>
              </a:tr>
              <a:tr h="633278">
                <a:tc>
                  <a:txBody>
                    <a:bodyPr/>
                    <a:lstStyle/>
                    <a:p>
                      <a:pPr algn="l">
                        <a:defRPr sz="3000">
                          <a:latin typeface="Calibri"/>
                          <a:ea typeface="Calibri"/>
                          <a:cs typeface="Calibri"/>
                        </a:defRPr>
                      </a:pPr>
                      <a:r>
                        <a:t>CB vs</a:t>
                      </a:r>
                      <a:r>
                        <a:rPr spc="-25"/>
                        <a:t> </a:t>
                      </a:r>
                      <a:r>
                        <a:t>BM</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0.55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3000">
                          <a:latin typeface="Calibri"/>
                          <a:ea typeface="Calibri"/>
                          <a:cs typeface="Calibri"/>
                        </a:defRPr>
                      </a:pPr>
                      <a:r>
                        <a:t>0.13 -</a:t>
                      </a:r>
                      <a:r>
                        <a:rPr spc="-32"/>
                        <a:t> </a:t>
                      </a:r>
                      <a:r>
                        <a:t>2.31</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1800"/>
                      </a:pPr>
                      <a:r>
                        <a:rPr sz="3000">
                          <a:latin typeface="Calibri"/>
                          <a:ea typeface="Calibri"/>
                          <a:cs typeface="Calibri"/>
                        </a:rPr>
                        <a:t>0.412</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extLst>
                  <a:ext uri="{0D108BD9-81ED-4DB2-BD59-A6C34878D82A}">
                    <a16:rowId xmlns:a16="http://schemas.microsoft.com/office/drawing/2014/main" val="10002"/>
                  </a:ext>
                </a:extLst>
              </a:tr>
              <a:tr h="633277">
                <a:tc>
                  <a:txBody>
                    <a:bodyPr/>
                    <a:lstStyle/>
                    <a:p>
                      <a:pPr algn="l">
                        <a:defRPr sz="3000">
                          <a:latin typeface="Calibri"/>
                          <a:ea typeface="Calibri"/>
                          <a:cs typeface="Calibri"/>
                        </a:defRPr>
                      </a:pPr>
                      <a:r>
                        <a:t>Patient</a:t>
                      </a:r>
                      <a:r>
                        <a:rPr spc="-50"/>
                        <a:t> </a:t>
                      </a:r>
                      <a:r>
                        <a:t>age</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1.09</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D0D7E8"/>
                    </a:solidFill>
                  </a:tcPr>
                </a:tc>
                <a:tc>
                  <a:txBody>
                    <a:bodyPr/>
                    <a:lstStyle/>
                    <a:p>
                      <a:pPr algn="l">
                        <a:defRPr sz="3000">
                          <a:latin typeface="Calibri"/>
                          <a:ea typeface="Calibri"/>
                          <a:cs typeface="Calibri"/>
                        </a:defRPr>
                      </a:pPr>
                      <a:r>
                        <a:t>1.05 -</a:t>
                      </a:r>
                      <a:r>
                        <a:rPr spc="-32"/>
                        <a:t> </a:t>
                      </a:r>
                      <a:r>
                        <a:t>1.12</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D0D7E8"/>
                    </a:solidFill>
                  </a:tcPr>
                </a:tc>
                <a:tc>
                  <a:txBody>
                    <a:bodyPr/>
                    <a:lstStyle/>
                    <a:p>
                      <a:pPr algn="l">
                        <a:defRPr sz="1800"/>
                      </a:pPr>
                      <a:r>
                        <a:rPr sz="3000">
                          <a:latin typeface="Calibri"/>
                          <a:ea typeface="Calibri"/>
                          <a:cs typeface="Calibri"/>
                        </a:rPr>
                        <a:t>&lt;0.001</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noFill/>
                  </a:tcPr>
                </a:tc>
                <a:extLst>
                  <a:ext uri="{0D108BD9-81ED-4DB2-BD59-A6C34878D82A}">
                    <a16:rowId xmlns:a16="http://schemas.microsoft.com/office/drawing/2014/main" val="10003"/>
                  </a:ext>
                </a:extLst>
              </a:tr>
              <a:tr h="633278">
                <a:tc>
                  <a:txBody>
                    <a:bodyPr/>
                    <a:lstStyle/>
                    <a:p>
                      <a:pPr algn="l">
                        <a:defRPr sz="3000">
                          <a:latin typeface="Calibri"/>
                          <a:ea typeface="Calibri"/>
                          <a:cs typeface="Calibri"/>
                        </a:defRPr>
                      </a:pPr>
                      <a:r>
                        <a:t>Year of</a:t>
                      </a:r>
                      <a:r>
                        <a:rPr spc="41"/>
                        <a:t> </a:t>
                      </a:r>
                      <a:r>
                        <a:rPr spc="-107"/>
                        <a:t>Tx</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0.95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3000">
                          <a:latin typeface="Calibri"/>
                          <a:ea typeface="Calibri"/>
                          <a:cs typeface="Calibri"/>
                        </a:defRPr>
                      </a:pPr>
                      <a:r>
                        <a:t>0.90 -</a:t>
                      </a:r>
                      <a:r>
                        <a:rPr spc="-32"/>
                        <a:t> </a:t>
                      </a:r>
                      <a:r>
                        <a:t>0.99</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1800"/>
                      </a:pPr>
                      <a:r>
                        <a:rPr sz="3000">
                          <a:latin typeface="Calibri"/>
                          <a:ea typeface="Calibri"/>
                          <a:cs typeface="Calibri"/>
                        </a:rPr>
                        <a:t>0.013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noFill/>
                  </a:tcPr>
                </a:tc>
                <a:extLst>
                  <a:ext uri="{0D108BD9-81ED-4DB2-BD59-A6C34878D82A}">
                    <a16:rowId xmlns:a16="http://schemas.microsoft.com/office/drawing/2014/main" val="10004"/>
                  </a:ext>
                </a:extLst>
              </a:tr>
              <a:tr h="633098">
                <a:tc>
                  <a:txBody>
                    <a:bodyPr/>
                    <a:lstStyle/>
                    <a:p>
                      <a:pPr algn="l">
                        <a:defRPr sz="3000">
                          <a:latin typeface="Calibri"/>
                          <a:ea typeface="Calibri"/>
                          <a:cs typeface="Calibri"/>
                        </a:defRPr>
                      </a:pPr>
                      <a:r>
                        <a:t>RIC vs</a:t>
                      </a:r>
                      <a:r>
                        <a:rPr spc="-32"/>
                        <a:t> </a:t>
                      </a:r>
                      <a:r>
                        <a:rPr spc="-16"/>
                        <a:t>MAC</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1.13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D0D7E8"/>
                    </a:solidFill>
                  </a:tcPr>
                </a:tc>
                <a:tc>
                  <a:txBody>
                    <a:bodyPr/>
                    <a:lstStyle/>
                    <a:p>
                      <a:pPr algn="l">
                        <a:defRPr sz="1800"/>
                      </a:pPr>
                      <a:r>
                        <a:rPr sz="3000">
                          <a:latin typeface="Calibri"/>
                          <a:ea typeface="Calibri"/>
                          <a:cs typeface="Calibri"/>
                        </a:rPr>
                        <a:t>0.46-2.81</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D0D7E8"/>
                    </a:solidFill>
                  </a:tcPr>
                </a:tc>
                <a:tc>
                  <a:txBody>
                    <a:bodyPr/>
                    <a:lstStyle/>
                    <a:p>
                      <a:pPr algn="l">
                        <a:defRPr sz="1800"/>
                      </a:pPr>
                      <a:r>
                        <a:rPr sz="3000">
                          <a:latin typeface="Calibri"/>
                          <a:ea typeface="Calibri"/>
                          <a:cs typeface="Calibri"/>
                        </a:rPr>
                        <a:t>0.793</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D0D7E8"/>
                    </a:solidFill>
                  </a:tcPr>
                </a:tc>
                <a:extLst>
                  <a:ext uri="{0D108BD9-81ED-4DB2-BD59-A6C34878D82A}">
                    <a16:rowId xmlns:a16="http://schemas.microsoft.com/office/drawing/2014/main" val="10005"/>
                  </a:ext>
                </a:extLst>
              </a:tr>
              <a:tr h="664977">
                <a:tc>
                  <a:txBody>
                    <a:bodyPr/>
                    <a:lstStyle/>
                    <a:p>
                      <a:pPr algn="l">
                        <a:defRPr sz="3000">
                          <a:latin typeface="Calibri"/>
                          <a:ea typeface="Calibri"/>
                          <a:cs typeface="Calibri"/>
                        </a:defRPr>
                      </a:pPr>
                      <a:r>
                        <a:t>in </a:t>
                      </a:r>
                      <a:r>
                        <a:rPr spc="-7"/>
                        <a:t>vivo</a:t>
                      </a:r>
                      <a:r>
                        <a:rPr spc="-57"/>
                        <a:t> </a:t>
                      </a:r>
                      <a:r>
                        <a:rPr spc="-32"/>
                        <a:t>TCD</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4F81BC"/>
                    </a:solidFill>
                  </a:tcPr>
                </a:tc>
                <a:tc>
                  <a:txBody>
                    <a:bodyPr/>
                    <a:lstStyle/>
                    <a:p>
                      <a:pPr algn="l">
                        <a:defRPr sz="1800"/>
                      </a:pPr>
                      <a:r>
                        <a:rPr sz="3000">
                          <a:latin typeface="Calibri"/>
                          <a:ea typeface="Calibri"/>
                          <a:cs typeface="Calibri"/>
                        </a:rPr>
                        <a:t>1.34</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3000">
                          <a:latin typeface="Calibri"/>
                          <a:ea typeface="Calibri"/>
                          <a:cs typeface="Calibri"/>
                        </a:defRPr>
                      </a:pPr>
                      <a:r>
                        <a:t>0.63 –</a:t>
                      </a:r>
                      <a:r>
                        <a:rPr spc="-32"/>
                        <a:t> </a:t>
                      </a:r>
                      <a:r>
                        <a:t>2.82</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tc>
                  <a:txBody>
                    <a:bodyPr/>
                    <a:lstStyle/>
                    <a:p>
                      <a:pPr algn="l">
                        <a:defRPr sz="1800"/>
                      </a:pPr>
                      <a:r>
                        <a:rPr sz="3000">
                          <a:latin typeface="Calibri"/>
                          <a:ea typeface="Calibri"/>
                          <a:cs typeface="Calibri"/>
                        </a:rPr>
                        <a:t>0.445</a:t>
                      </a:r>
                    </a:p>
                  </a:txBody>
                  <a:tcPr marL="0" marR="0" marT="0" marB="0" horzOverflow="overflow">
                    <a:lnL w="12700">
                      <a:solidFill>
                        <a:srgbClr val="FFFFFF"/>
                      </a:solidFill>
                    </a:lnL>
                    <a:lnR w="12700">
                      <a:solidFill>
                        <a:srgbClr val="FFFFFF"/>
                      </a:solidFill>
                    </a:lnR>
                    <a:lnT w="12700">
                      <a:solidFill>
                        <a:srgbClr val="FFFFFF"/>
                      </a:solidFill>
                    </a:lnT>
                    <a:lnB w="12700">
                      <a:solidFill>
                        <a:srgbClr val="FFFFFF"/>
                      </a:solidFill>
                    </a:lnB>
                    <a:solidFill>
                      <a:srgbClr val="E9ECF4"/>
                    </a:solidFill>
                  </a:tcPr>
                </a:tc>
                <a:extLst>
                  <a:ext uri="{0D108BD9-81ED-4DB2-BD59-A6C34878D82A}">
                    <a16:rowId xmlns:a16="http://schemas.microsoft.com/office/drawing/2014/main" val="10006"/>
                  </a:ext>
                </a:extLst>
              </a:tr>
            </a:tbl>
          </a:graphicData>
        </a:graphic>
      </p:graphicFrame>
      <p:sp>
        <p:nvSpPr>
          <p:cNvPr id="294" name="object 10"/>
          <p:cNvSpPr/>
          <p:nvPr/>
        </p:nvSpPr>
        <p:spPr>
          <a:xfrm>
            <a:off x="8494469" y="3636500"/>
            <a:ext cx="1534568" cy="51369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30" y="8142"/>
                </a:lnTo>
                <a:lnTo>
                  <a:pt x="1265" y="5724"/>
                </a:lnTo>
                <a:lnTo>
                  <a:pt x="1935" y="4631"/>
                </a:lnTo>
                <a:lnTo>
                  <a:pt x="2726" y="3628"/>
                </a:lnTo>
                <a:lnTo>
                  <a:pt x="3627" y="2727"/>
                </a:lnTo>
                <a:lnTo>
                  <a:pt x="4630" y="1936"/>
                </a:lnTo>
                <a:lnTo>
                  <a:pt x="5723" y="1266"/>
                </a:lnTo>
                <a:lnTo>
                  <a:pt x="6897" y="727"/>
                </a:lnTo>
                <a:lnTo>
                  <a:pt x="8141" y="330"/>
                </a:lnTo>
                <a:lnTo>
                  <a:pt x="9445" y="84"/>
                </a:lnTo>
                <a:lnTo>
                  <a:pt x="10800" y="0"/>
                </a:lnTo>
                <a:lnTo>
                  <a:pt x="12155" y="84"/>
                </a:lnTo>
                <a:lnTo>
                  <a:pt x="13459" y="330"/>
                </a:lnTo>
                <a:lnTo>
                  <a:pt x="14703" y="727"/>
                </a:lnTo>
                <a:lnTo>
                  <a:pt x="15877" y="1266"/>
                </a:lnTo>
                <a:lnTo>
                  <a:pt x="16970" y="1936"/>
                </a:lnTo>
                <a:lnTo>
                  <a:pt x="17973" y="2727"/>
                </a:lnTo>
                <a:lnTo>
                  <a:pt x="18874" y="3628"/>
                </a:lnTo>
                <a:lnTo>
                  <a:pt x="19665" y="4631"/>
                </a:lnTo>
                <a:lnTo>
                  <a:pt x="20335" y="5724"/>
                </a:lnTo>
                <a:lnTo>
                  <a:pt x="21270" y="8142"/>
                </a:lnTo>
                <a:lnTo>
                  <a:pt x="21600" y="10800"/>
                </a:lnTo>
                <a:lnTo>
                  <a:pt x="21516" y="12154"/>
                </a:lnTo>
                <a:lnTo>
                  <a:pt x="20873" y="14702"/>
                </a:lnTo>
                <a:lnTo>
                  <a:pt x="19665" y="16969"/>
                </a:lnTo>
                <a:lnTo>
                  <a:pt x="18874" y="17972"/>
                </a:lnTo>
                <a:lnTo>
                  <a:pt x="17973" y="18873"/>
                </a:lnTo>
                <a:lnTo>
                  <a:pt x="16970" y="19664"/>
                </a:lnTo>
                <a:lnTo>
                  <a:pt x="15877" y="20334"/>
                </a:lnTo>
                <a:lnTo>
                  <a:pt x="14703" y="20873"/>
                </a:lnTo>
                <a:lnTo>
                  <a:pt x="13459" y="21270"/>
                </a:lnTo>
                <a:lnTo>
                  <a:pt x="12155" y="21516"/>
                </a:lnTo>
                <a:lnTo>
                  <a:pt x="10800" y="21600"/>
                </a:lnTo>
                <a:lnTo>
                  <a:pt x="9445" y="21516"/>
                </a:lnTo>
                <a:lnTo>
                  <a:pt x="8141" y="21270"/>
                </a:lnTo>
                <a:lnTo>
                  <a:pt x="6897" y="20873"/>
                </a:lnTo>
                <a:lnTo>
                  <a:pt x="5723" y="20334"/>
                </a:lnTo>
                <a:lnTo>
                  <a:pt x="4630" y="19664"/>
                </a:lnTo>
                <a:lnTo>
                  <a:pt x="3627" y="18873"/>
                </a:lnTo>
                <a:lnTo>
                  <a:pt x="2726" y="17972"/>
                </a:lnTo>
                <a:lnTo>
                  <a:pt x="1935" y="16969"/>
                </a:lnTo>
                <a:lnTo>
                  <a:pt x="1265" y="15876"/>
                </a:lnTo>
                <a:lnTo>
                  <a:pt x="330" y="13458"/>
                </a:lnTo>
                <a:lnTo>
                  <a:pt x="0" y="10800"/>
                </a:lnTo>
                <a:close/>
              </a:path>
            </a:pathLst>
          </a:custGeom>
          <a:ln w="25400">
            <a:solidFill>
              <a:srgbClr val="FF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295" name="object 11"/>
          <p:cNvSpPr/>
          <p:nvPr/>
        </p:nvSpPr>
        <p:spPr>
          <a:xfrm>
            <a:off x="8351089" y="4285325"/>
            <a:ext cx="1534568" cy="5115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330" y="8141"/>
                </a:lnTo>
                <a:lnTo>
                  <a:pt x="1265" y="5723"/>
                </a:lnTo>
                <a:lnTo>
                  <a:pt x="2726" y="3627"/>
                </a:lnTo>
                <a:lnTo>
                  <a:pt x="3627" y="2726"/>
                </a:lnTo>
                <a:lnTo>
                  <a:pt x="4630" y="1935"/>
                </a:lnTo>
                <a:lnTo>
                  <a:pt x="5723" y="1265"/>
                </a:lnTo>
                <a:lnTo>
                  <a:pt x="6897" y="727"/>
                </a:lnTo>
                <a:lnTo>
                  <a:pt x="8141" y="330"/>
                </a:lnTo>
                <a:lnTo>
                  <a:pt x="9445" y="84"/>
                </a:lnTo>
                <a:lnTo>
                  <a:pt x="10800" y="0"/>
                </a:lnTo>
                <a:lnTo>
                  <a:pt x="12155" y="84"/>
                </a:lnTo>
                <a:lnTo>
                  <a:pt x="13459" y="330"/>
                </a:lnTo>
                <a:lnTo>
                  <a:pt x="14703" y="727"/>
                </a:lnTo>
                <a:lnTo>
                  <a:pt x="15877" y="1265"/>
                </a:lnTo>
                <a:lnTo>
                  <a:pt x="16970" y="1935"/>
                </a:lnTo>
                <a:lnTo>
                  <a:pt x="17973" y="2726"/>
                </a:lnTo>
                <a:lnTo>
                  <a:pt x="18874" y="3627"/>
                </a:lnTo>
                <a:lnTo>
                  <a:pt x="19665" y="4630"/>
                </a:lnTo>
                <a:lnTo>
                  <a:pt x="20873" y="6897"/>
                </a:lnTo>
                <a:lnTo>
                  <a:pt x="21516" y="9445"/>
                </a:lnTo>
                <a:lnTo>
                  <a:pt x="21600" y="10800"/>
                </a:lnTo>
                <a:lnTo>
                  <a:pt x="21516" y="12155"/>
                </a:lnTo>
                <a:lnTo>
                  <a:pt x="20873" y="14703"/>
                </a:lnTo>
                <a:lnTo>
                  <a:pt x="19665" y="16970"/>
                </a:lnTo>
                <a:lnTo>
                  <a:pt x="18874" y="17973"/>
                </a:lnTo>
                <a:lnTo>
                  <a:pt x="17973" y="18874"/>
                </a:lnTo>
                <a:lnTo>
                  <a:pt x="16970" y="19665"/>
                </a:lnTo>
                <a:lnTo>
                  <a:pt x="15877" y="20335"/>
                </a:lnTo>
                <a:lnTo>
                  <a:pt x="14703" y="20873"/>
                </a:lnTo>
                <a:lnTo>
                  <a:pt x="13459" y="21270"/>
                </a:lnTo>
                <a:lnTo>
                  <a:pt x="12155" y="21516"/>
                </a:lnTo>
                <a:lnTo>
                  <a:pt x="10800" y="21600"/>
                </a:lnTo>
                <a:lnTo>
                  <a:pt x="9445" y="21516"/>
                </a:lnTo>
                <a:lnTo>
                  <a:pt x="8141" y="21270"/>
                </a:lnTo>
                <a:lnTo>
                  <a:pt x="6897" y="20873"/>
                </a:lnTo>
                <a:lnTo>
                  <a:pt x="5723" y="20335"/>
                </a:lnTo>
                <a:lnTo>
                  <a:pt x="4630" y="19665"/>
                </a:lnTo>
                <a:lnTo>
                  <a:pt x="3627" y="18874"/>
                </a:lnTo>
                <a:lnTo>
                  <a:pt x="2726" y="17973"/>
                </a:lnTo>
                <a:lnTo>
                  <a:pt x="1935" y="16970"/>
                </a:lnTo>
                <a:lnTo>
                  <a:pt x="727" y="14703"/>
                </a:lnTo>
                <a:lnTo>
                  <a:pt x="84" y="12155"/>
                </a:lnTo>
                <a:lnTo>
                  <a:pt x="0" y="10800"/>
                </a:lnTo>
                <a:close/>
              </a:path>
            </a:pathLst>
          </a:custGeom>
          <a:ln w="25400">
            <a:solidFill>
              <a:srgbClr val="FF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296" name="object 12"/>
          <p:cNvSpPr txBox="1"/>
          <p:nvPr/>
        </p:nvSpPr>
        <p:spPr>
          <a:xfrm>
            <a:off x="1638747" y="7011934"/>
            <a:ext cx="9539566" cy="208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400">
                <a:solidFill>
                  <a:srgbClr val="000000"/>
                </a:solidFill>
                <a:latin typeface="Calibri"/>
                <a:ea typeface="Calibri"/>
                <a:cs typeface="Calibri"/>
                <a:sym typeface="Calibri"/>
              </a:defRPr>
            </a:pPr>
            <a:r>
              <a:t>Younger age</a:t>
            </a:r>
            <a:r>
              <a:rPr spc="63"/>
              <a:t> </a:t>
            </a:r>
            <a:r>
              <a:rPr spc="-7"/>
              <a:t>at</a:t>
            </a:r>
            <a:r>
              <a:rPr spc="14"/>
              <a:t> </a:t>
            </a:r>
            <a:r>
              <a:rPr spc="-14"/>
              <a:t>HSCT </a:t>
            </a:r>
            <a:r>
              <a:rPr spc="-7"/>
              <a:t>and </a:t>
            </a:r>
            <a:r>
              <a:rPr spc="-14"/>
              <a:t>year </a:t>
            </a:r>
            <a:r>
              <a:t>of</a:t>
            </a:r>
            <a:r>
              <a:rPr spc="-28"/>
              <a:t> </a:t>
            </a:r>
            <a:r>
              <a:t>transplant</a:t>
            </a:r>
          </a:p>
          <a:p>
            <a:pPr algn="ctr">
              <a:defRPr sz="3400">
                <a:solidFill>
                  <a:srgbClr val="000000"/>
                </a:solidFill>
                <a:latin typeface="Calibri"/>
                <a:ea typeface="Calibri"/>
                <a:cs typeface="Calibri"/>
                <a:sym typeface="Calibri"/>
              </a:defRPr>
            </a:pPr>
            <a:r>
              <a:t>≥ 2006</a:t>
            </a:r>
          </a:p>
          <a:p>
            <a:pPr algn="ctr">
              <a:defRPr sz="3400">
                <a:solidFill>
                  <a:srgbClr val="000000"/>
                </a:solidFill>
                <a:latin typeface="Calibri"/>
                <a:ea typeface="Calibri"/>
                <a:cs typeface="Calibri"/>
                <a:sym typeface="Calibri"/>
              </a:defRPr>
            </a:pPr>
            <a:r>
              <a:t>were independently associated both with a </a:t>
            </a:r>
            <a:r>
              <a:rPr b="1"/>
              <a:t>better  EFS</a:t>
            </a:r>
          </a:p>
        </p:txBody>
      </p:sp>
      <p:sp>
        <p:nvSpPr>
          <p:cNvPr id="297" name="Gluckman E, et al. Blood 2016"/>
          <p:cNvSpPr txBox="1"/>
          <p:nvPr/>
        </p:nvSpPr>
        <p:spPr>
          <a:xfrm>
            <a:off x="8484014" y="9133237"/>
            <a:ext cx="3897018" cy="42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indent="12700">
              <a:spcBef>
                <a:spcPts val="100"/>
              </a:spcBef>
              <a:defRPr>
                <a:solidFill>
                  <a:srgbClr val="FF2600"/>
                </a:solidFill>
                <a:latin typeface="+mn-lt"/>
                <a:ea typeface="+mn-ea"/>
                <a:cs typeface="+mn-cs"/>
                <a:sym typeface="Helvetica"/>
              </a:defRPr>
            </a:pPr>
            <a:r>
              <a:t>Gluckman E, et al. </a:t>
            </a:r>
            <a:r>
              <a:rPr i="1"/>
              <a:t>Blood </a:t>
            </a:r>
            <a:r>
              <a:t>2016</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Expert international panel recommended that symptomatic children with SCD undergo early (pre school age) HSCT if they had MSDs, but no mention was made of the “asymptomatic” or “less severe patient” with SCD…"/>
          <p:cNvSpPr txBox="1">
            <a:spLocks noGrp="1"/>
          </p:cNvSpPr>
          <p:nvPr>
            <p:ph type="body" sz="half" idx="4294967295"/>
          </p:nvPr>
        </p:nvSpPr>
        <p:spPr>
          <a:xfrm>
            <a:off x="658144" y="3204232"/>
            <a:ext cx="11052559" cy="2324078"/>
          </a:xfrm>
          <a:prstGeom prst="rect">
            <a:avLst/>
          </a:prstGeom>
        </p:spPr>
        <p:txBody>
          <a:bodyPr lIns="48766" tIns="48766" rIns="48766" bIns="48766"/>
          <a:lstStyle/>
          <a:p>
            <a:pPr defTabSz="457200">
              <a:lnSpc>
                <a:spcPts val="4500"/>
              </a:lnSpc>
              <a:spcBef>
                <a:spcPts val="1200"/>
              </a:spcBef>
              <a:buFont typeface="Helvetica"/>
              <a:buChar char="✓"/>
              <a:defRPr sz="2500"/>
            </a:pPr>
            <a:r>
              <a:t>Expert international panel recommended that symptomatic children with SCD undergo early (pre school age) HSCT if they had MSDs, but no mention was made of the “</a:t>
            </a:r>
            <a:r>
              <a:rPr>
                <a:solidFill>
                  <a:schemeClr val="accent2"/>
                </a:solidFill>
              </a:rPr>
              <a:t>asymptomatic” or “less severe patient” </a:t>
            </a:r>
            <a:r>
              <a:t>with SCD </a:t>
            </a:r>
          </a:p>
        </p:txBody>
      </p:sp>
      <p:grpSp>
        <p:nvGrpSpPr>
          <p:cNvPr id="302" name="Untitled.png"/>
          <p:cNvGrpSpPr/>
          <p:nvPr/>
        </p:nvGrpSpPr>
        <p:grpSpPr>
          <a:xfrm>
            <a:off x="986491" y="-1389"/>
            <a:ext cx="7962650" cy="2333552"/>
            <a:chOff x="0" y="0"/>
            <a:chExt cx="7962648" cy="2333551"/>
          </a:xfrm>
        </p:grpSpPr>
        <p:pic>
          <p:nvPicPr>
            <p:cNvPr id="301" name="Untitled.png" descr="Untitled.png"/>
            <p:cNvPicPr>
              <a:picLocks noChangeAspect="1"/>
            </p:cNvPicPr>
            <p:nvPr/>
          </p:nvPicPr>
          <p:blipFill>
            <a:blip r:embed="rId2"/>
            <a:stretch>
              <a:fillRect/>
            </a:stretch>
          </p:blipFill>
          <p:spPr>
            <a:xfrm>
              <a:off x="139700" y="139700"/>
              <a:ext cx="7683249" cy="2054152"/>
            </a:xfrm>
            <a:prstGeom prst="rect">
              <a:avLst/>
            </a:prstGeom>
            <a:ln>
              <a:noFill/>
            </a:ln>
            <a:effectLst/>
          </p:spPr>
        </p:pic>
        <p:pic>
          <p:nvPicPr>
            <p:cNvPr id="300" name="Untitled.png" descr="Untitled.png"/>
            <p:cNvPicPr>
              <a:picLocks/>
            </p:cNvPicPr>
            <p:nvPr/>
          </p:nvPicPr>
          <p:blipFill>
            <a:blip r:embed="rId3"/>
            <a:stretch>
              <a:fillRect/>
            </a:stretch>
          </p:blipFill>
          <p:spPr>
            <a:xfrm>
              <a:off x="0" y="0"/>
              <a:ext cx="7962649" cy="2333552"/>
            </a:xfrm>
            <a:prstGeom prst="rect">
              <a:avLst/>
            </a:prstGeom>
            <a:effectLst/>
          </p:spPr>
        </p:pic>
      </p:grpSp>
      <p:sp>
        <p:nvSpPr>
          <p:cNvPr id="303" name="Haematologica. 2014"/>
          <p:cNvSpPr txBox="1"/>
          <p:nvPr/>
        </p:nvSpPr>
        <p:spPr>
          <a:xfrm>
            <a:off x="6575332" y="2266464"/>
            <a:ext cx="4205080" cy="613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nchor="ctr">
            <a:spAutoFit/>
          </a:bodyPr>
          <a:lstStyle/>
          <a:p>
            <a:pPr lvl="6" indent="1371600" algn="ctr" defTabSz="457200">
              <a:lnSpc>
                <a:spcPts val="4300"/>
              </a:lnSpc>
              <a:spcBef>
                <a:spcPts val="1200"/>
              </a:spcBef>
              <a:buClr>
                <a:srgbClr val="00007D"/>
              </a:buClr>
              <a:defRPr sz="2500">
                <a:solidFill>
                  <a:srgbClr val="FF2600"/>
                </a:solidFill>
                <a:latin typeface="Calibri"/>
                <a:ea typeface="Calibri"/>
                <a:cs typeface="Calibri"/>
                <a:sym typeface="Calibri"/>
              </a:defRPr>
            </a:pPr>
            <a:r>
              <a:t>Haematologica. 2014</a:t>
            </a:r>
          </a:p>
        </p:txBody>
      </p:sp>
      <p:grpSp>
        <p:nvGrpSpPr>
          <p:cNvPr id="306" name="Untitled.png"/>
          <p:cNvGrpSpPr/>
          <p:nvPr/>
        </p:nvGrpSpPr>
        <p:grpSpPr>
          <a:xfrm>
            <a:off x="431323" y="5377688"/>
            <a:ext cx="11506201" cy="3505201"/>
            <a:chOff x="0" y="0"/>
            <a:chExt cx="11506200" cy="3505200"/>
          </a:xfrm>
        </p:grpSpPr>
        <p:pic>
          <p:nvPicPr>
            <p:cNvPr id="305" name="Untitled.png" descr="Untitled.png"/>
            <p:cNvPicPr>
              <a:picLocks noChangeAspect="1"/>
            </p:cNvPicPr>
            <p:nvPr/>
          </p:nvPicPr>
          <p:blipFill>
            <a:blip r:embed="rId4"/>
            <a:stretch>
              <a:fillRect/>
            </a:stretch>
          </p:blipFill>
          <p:spPr>
            <a:xfrm>
              <a:off x="139700" y="139700"/>
              <a:ext cx="11226800" cy="3225800"/>
            </a:xfrm>
            <a:prstGeom prst="rect">
              <a:avLst/>
            </a:prstGeom>
            <a:ln>
              <a:noFill/>
            </a:ln>
            <a:effectLst/>
          </p:spPr>
        </p:pic>
        <p:pic>
          <p:nvPicPr>
            <p:cNvPr id="304" name="Untitled.png" descr="Untitled.png"/>
            <p:cNvPicPr>
              <a:picLocks/>
            </p:cNvPicPr>
            <p:nvPr/>
          </p:nvPicPr>
          <p:blipFill>
            <a:blip r:embed="rId5"/>
            <a:stretch>
              <a:fillRect/>
            </a:stretch>
          </p:blipFill>
          <p:spPr>
            <a:xfrm>
              <a:off x="0" y="0"/>
              <a:ext cx="11506200" cy="3505200"/>
            </a:xfrm>
            <a:prstGeom prst="rect">
              <a:avLst/>
            </a:prstGeom>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Is pre-transplant evaluation in sickle cell disease different from other conditions?"/>
          <p:cNvSpPr txBox="1"/>
          <p:nvPr/>
        </p:nvSpPr>
        <p:spPr>
          <a:xfrm>
            <a:off x="921979" y="4076810"/>
            <a:ext cx="11665754" cy="172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sz="5300">
                <a:solidFill>
                  <a:srgbClr val="000000"/>
                </a:solidFill>
                <a:latin typeface="Calibri"/>
                <a:ea typeface="Calibri"/>
                <a:cs typeface="Calibri"/>
                <a:sym typeface="Calibri"/>
              </a:defRPr>
            </a:lvl1pPr>
          </a:lstStyle>
          <a:p>
            <a:r>
              <a:rPr dirty="0"/>
              <a:t>Is pre-transplant evaluation in sickle cell </a:t>
            </a:r>
            <a:endParaRPr lang="en-IN" dirty="0"/>
          </a:p>
          <a:p>
            <a:r>
              <a:rPr lang="en-IN" dirty="0"/>
              <a:t>d</a:t>
            </a:r>
            <a:r>
              <a:rPr dirty="0" err="1"/>
              <a:t>isease</a:t>
            </a:r>
            <a:r>
              <a:rPr dirty="0"/>
              <a:t> different from other conditions?</a:t>
            </a:r>
          </a:p>
        </p:txBody>
      </p:sp>
      <p:grpSp>
        <p:nvGrpSpPr>
          <p:cNvPr id="311" name="Image"/>
          <p:cNvGrpSpPr/>
          <p:nvPr/>
        </p:nvGrpSpPr>
        <p:grpSpPr>
          <a:xfrm>
            <a:off x="5015763" y="514316"/>
            <a:ext cx="2973274" cy="2818848"/>
            <a:chOff x="0" y="0"/>
            <a:chExt cx="2973272" cy="2818847"/>
          </a:xfrm>
        </p:grpSpPr>
        <p:pic>
          <p:nvPicPr>
            <p:cNvPr id="310" name="Image" descr="Image"/>
            <p:cNvPicPr>
              <a:picLocks noChangeAspect="1"/>
            </p:cNvPicPr>
            <p:nvPr/>
          </p:nvPicPr>
          <p:blipFill>
            <a:blip r:embed="rId2"/>
            <a:stretch>
              <a:fillRect/>
            </a:stretch>
          </p:blipFill>
          <p:spPr>
            <a:xfrm>
              <a:off x="139700" y="139700"/>
              <a:ext cx="2693873" cy="2539448"/>
            </a:xfrm>
            <a:prstGeom prst="rect">
              <a:avLst/>
            </a:prstGeom>
            <a:ln>
              <a:noFill/>
            </a:ln>
            <a:effectLst/>
          </p:spPr>
        </p:pic>
        <p:pic>
          <p:nvPicPr>
            <p:cNvPr id="309" name="Image" descr="Image"/>
            <p:cNvPicPr>
              <a:picLocks/>
            </p:cNvPicPr>
            <p:nvPr/>
          </p:nvPicPr>
          <p:blipFill>
            <a:blip r:embed="rId3"/>
            <a:stretch>
              <a:fillRect/>
            </a:stretch>
          </p:blipFill>
          <p:spPr>
            <a:xfrm>
              <a:off x="-1" y="-1"/>
              <a:ext cx="2973274" cy="2818849"/>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atient evaluation in SCD (pre-HCT)"/>
          <p:cNvSpPr txBox="1">
            <a:spLocks noGrp="1"/>
          </p:cNvSpPr>
          <p:nvPr>
            <p:ph type="title" idx="4294967295"/>
          </p:nvPr>
        </p:nvSpPr>
        <p:spPr>
          <a:xfrm>
            <a:off x="784800" y="518049"/>
            <a:ext cx="11435200" cy="1452278"/>
          </a:xfrm>
          <a:prstGeom prst="rect">
            <a:avLst/>
          </a:prstGeom>
        </p:spPr>
        <p:txBody>
          <a:bodyPr lIns="0" tIns="0" rIns="0" bIns="0" anchor="t"/>
          <a:lstStyle>
            <a:lvl1pPr indent="12700" algn="ctr" defTabSz="1300480">
              <a:lnSpc>
                <a:spcPct val="100000"/>
              </a:lnSpc>
              <a:spcBef>
                <a:spcPts val="100"/>
              </a:spcBef>
              <a:defRPr sz="4200" b="1">
                <a:latin typeface="Calibri"/>
                <a:ea typeface="Calibri"/>
                <a:cs typeface="Calibri"/>
                <a:sym typeface="Calibri"/>
              </a:defRPr>
            </a:lvl1pPr>
          </a:lstStyle>
          <a:p>
            <a:r>
              <a:t>Patient evaluation in SCD (pre-HCT)</a:t>
            </a:r>
          </a:p>
        </p:txBody>
      </p:sp>
      <p:sp>
        <p:nvSpPr>
          <p:cNvPr id="314" name="Neurological assessment (including neurocognition)…"/>
          <p:cNvSpPr txBox="1"/>
          <p:nvPr/>
        </p:nvSpPr>
        <p:spPr>
          <a:xfrm>
            <a:off x="749431" y="1676796"/>
            <a:ext cx="11957767" cy="6400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69900" indent="-457200">
              <a:spcBef>
                <a:spcPts val="8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r>
              <a:t>Neurological assessment (including neurocognition)</a:t>
            </a:r>
          </a:p>
          <a:p>
            <a:pPr marL="850900" lvl="1" indent="-381000">
              <a:spcBef>
                <a:spcPts val="700"/>
              </a:spcBef>
              <a:buSzPct val="100000"/>
              <a:buFont typeface="Helvetica"/>
              <a:buChar char="–"/>
              <a:tabLst>
                <a:tab pos="482600" algn="l"/>
                <a:tab pos="495300" algn="l"/>
              </a:tabLst>
              <a:defRPr sz="3200">
                <a:solidFill>
                  <a:schemeClr val="accent4"/>
                </a:solidFill>
                <a:latin typeface="Calibri"/>
                <a:ea typeface="Calibri"/>
                <a:cs typeface="Calibri"/>
                <a:sym typeface="Calibri"/>
              </a:defRPr>
            </a:pPr>
            <a:r>
              <a:t>Brain MRI/MRA</a:t>
            </a:r>
          </a:p>
          <a:p>
            <a:pPr marL="1222692" lvl="2" indent="-297180">
              <a:spcBef>
                <a:spcPts val="7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May uncover unanticipated severe cerebral vasculopathy  (“moyamoya”)</a:t>
            </a:r>
          </a:p>
          <a:p>
            <a:pPr marL="1222692" lvl="2" indent="-297180">
              <a:spcBef>
                <a:spcPts val="5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Potential increase in transplant-related mortality (TRM) and  morbidity</a:t>
            </a:r>
          </a:p>
          <a:p>
            <a:pPr marL="850900" lvl="1" indent="-381000">
              <a:spcBef>
                <a:spcPts val="700"/>
              </a:spcBef>
              <a:buSzPct val="100000"/>
              <a:buFont typeface="Helvetica"/>
              <a:buChar char="–"/>
              <a:tabLst>
                <a:tab pos="482600" algn="l"/>
                <a:tab pos="495300" algn="l"/>
              </a:tabLst>
              <a:defRPr sz="3200">
                <a:solidFill>
                  <a:schemeClr val="accent4">
                    <a:satOff val="-1335"/>
                    <a:lumOff val="-10274"/>
                  </a:schemeClr>
                </a:solidFill>
                <a:latin typeface="Calibri"/>
                <a:ea typeface="Calibri"/>
                <a:cs typeface="Calibri"/>
                <a:sym typeface="Calibri"/>
              </a:defRPr>
            </a:pPr>
            <a:r>
              <a:t>Transcranial Doppler (TCD)</a:t>
            </a:r>
          </a:p>
          <a:p>
            <a:pPr marL="1222692" lvl="2" indent="-297180">
              <a:spcBef>
                <a:spcPts val="7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Effective in predicting the risk of stroke</a:t>
            </a:r>
          </a:p>
          <a:p>
            <a:pPr marL="1222692" lvl="2" indent="-297180">
              <a:spcBef>
                <a:spcPts val="5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To predict the severity of disease</a:t>
            </a:r>
          </a:p>
          <a:p>
            <a:pPr marL="469900" indent="-457200">
              <a:spcBef>
                <a:spcPts val="7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r>
              <a:t>Iron overload/secondary hemosiderosis from RBC transfusion</a:t>
            </a:r>
          </a:p>
          <a:p>
            <a:pPr marL="469900" indent="-457200">
              <a:spcBef>
                <a:spcPts val="7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endParaRPr/>
          </a:p>
          <a:p>
            <a:pPr marL="469900" indent="-457200">
              <a:spcBef>
                <a:spcPts val="7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r>
              <a:t>Alloimmunization from prior RBC transfusion</a:t>
            </a:r>
          </a:p>
          <a:p>
            <a:pPr marL="841375" lvl="1" indent="-371475">
              <a:spcBef>
                <a:spcPts val="7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Increased risk of graft rejection</a:t>
            </a:r>
          </a:p>
          <a:p>
            <a:pPr marL="469900" indent="-457200">
              <a:spcBef>
                <a:spcPts val="7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r>
              <a:t>Pulmonary hypertension/hepatopathy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Full match sibling ……..but HbS carrier…"/>
          <p:cNvSpPr txBox="1"/>
          <p:nvPr/>
        </p:nvSpPr>
        <p:spPr>
          <a:xfrm>
            <a:off x="1640618" y="3915818"/>
            <a:ext cx="9157633" cy="13569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975360">
              <a:lnSpc>
                <a:spcPct val="90000"/>
              </a:lnSpc>
              <a:defRPr sz="4600">
                <a:solidFill>
                  <a:srgbClr val="000000"/>
                </a:solidFill>
                <a:latin typeface="Calibri Light"/>
                <a:ea typeface="Calibri Light"/>
                <a:cs typeface="Calibri Light"/>
                <a:sym typeface="Calibri Light"/>
              </a:defRPr>
            </a:pPr>
            <a:r>
              <a:t>Full match sibling ……..but HbS carrier </a:t>
            </a:r>
          </a:p>
          <a:p>
            <a:pPr defTabSz="975360">
              <a:lnSpc>
                <a:spcPct val="90000"/>
              </a:lnSpc>
              <a:defRPr sz="4600">
                <a:solidFill>
                  <a:srgbClr val="000000"/>
                </a:solidFill>
                <a:latin typeface="Calibri Light"/>
                <a:ea typeface="Calibri Light"/>
                <a:cs typeface="Calibri Light"/>
                <a:sym typeface="Calibri Light"/>
              </a:defRPr>
            </a:pPr>
            <a:r>
              <a:t>Can an HbS carrier donate stem cells?</a:t>
            </a:r>
          </a:p>
        </p:txBody>
      </p:sp>
      <p:grpSp>
        <p:nvGrpSpPr>
          <p:cNvPr id="319" name="Image"/>
          <p:cNvGrpSpPr/>
          <p:nvPr/>
        </p:nvGrpSpPr>
        <p:grpSpPr>
          <a:xfrm>
            <a:off x="5015763" y="514316"/>
            <a:ext cx="2973274" cy="2818848"/>
            <a:chOff x="0" y="0"/>
            <a:chExt cx="2973272" cy="2818847"/>
          </a:xfrm>
        </p:grpSpPr>
        <p:pic>
          <p:nvPicPr>
            <p:cNvPr id="318" name="Image" descr="Image"/>
            <p:cNvPicPr>
              <a:picLocks noChangeAspect="1"/>
            </p:cNvPicPr>
            <p:nvPr/>
          </p:nvPicPr>
          <p:blipFill>
            <a:blip r:embed="rId2"/>
            <a:stretch>
              <a:fillRect/>
            </a:stretch>
          </p:blipFill>
          <p:spPr>
            <a:xfrm>
              <a:off x="139700" y="139700"/>
              <a:ext cx="2693873" cy="2539448"/>
            </a:xfrm>
            <a:prstGeom prst="rect">
              <a:avLst/>
            </a:prstGeom>
            <a:ln>
              <a:noFill/>
            </a:ln>
            <a:effectLst/>
          </p:spPr>
        </p:pic>
        <p:pic>
          <p:nvPicPr>
            <p:cNvPr id="317" name="Image" descr="Image"/>
            <p:cNvPicPr>
              <a:picLocks/>
            </p:cNvPicPr>
            <p:nvPr/>
          </p:nvPicPr>
          <p:blipFill>
            <a:blip r:embed="rId3"/>
            <a:stretch>
              <a:fillRect/>
            </a:stretch>
          </p:blipFill>
          <p:spPr>
            <a:xfrm>
              <a:off x="-1" y="-1"/>
              <a:ext cx="2973274" cy="2818849"/>
            </a:xfrm>
            <a:prstGeom prst="rect">
              <a:avLst/>
            </a:prstGeom>
            <a:effectLst/>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an carrier be a donor"/>
          <p:cNvSpPr txBox="1">
            <a:spLocks noGrp="1"/>
          </p:cNvSpPr>
          <p:nvPr>
            <p:ph type="title" idx="4294967295"/>
          </p:nvPr>
        </p:nvSpPr>
        <p:spPr>
          <a:xfrm>
            <a:off x="631332" y="135873"/>
            <a:ext cx="11413126" cy="728421"/>
          </a:xfrm>
          <a:prstGeom prst="rect">
            <a:avLst/>
          </a:prstGeom>
        </p:spPr>
        <p:txBody>
          <a:bodyPr lIns="0" tIns="0" rIns="0" bIns="0" anchor="t"/>
          <a:lstStyle>
            <a:lvl1pPr algn="ctr" defTabSz="1300480">
              <a:lnSpc>
                <a:spcPct val="100000"/>
              </a:lnSpc>
              <a:defRPr sz="4200" b="1">
                <a:latin typeface="Calibri"/>
                <a:ea typeface="Calibri"/>
                <a:cs typeface="Calibri"/>
                <a:sym typeface="Calibri"/>
              </a:defRPr>
            </a:lvl1pPr>
          </a:lstStyle>
          <a:p>
            <a:r>
              <a:t>Can carrier be a donor </a:t>
            </a:r>
          </a:p>
        </p:txBody>
      </p:sp>
      <p:grpSp>
        <p:nvGrpSpPr>
          <p:cNvPr id="324" name="image.png"/>
          <p:cNvGrpSpPr/>
          <p:nvPr/>
        </p:nvGrpSpPr>
        <p:grpSpPr>
          <a:xfrm>
            <a:off x="491632" y="1257278"/>
            <a:ext cx="11692526" cy="4219320"/>
            <a:chOff x="0" y="0"/>
            <a:chExt cx="11692525" cy="4219318"/>
          </a:xfrm>
        </p:grpSpPr>
        <p:pic>
          <p:nvPicPr>
            <p:cNvPr id="323" name="image.png" descr="image.png"/>
            <p:cNvPicPr>
              <a:picLocks noChangeAspect="1"/>
            </p:cNvPicPr>
            <p:nvPr/>
          </p:nvPicPr>
          <p:blipFill>
            <a:blip r:embed="rId2"/>
            <a:stretch>
              <a:fillRect/>
            </a:stretch>
          </p:blipFill>
          <p:spPr>
            <a:xfrm>
              <a:off x="139700" y="139700"/>
              <a:ext cx="11413126" cy="3939919"/>
            </a:xfrm>
            <a:prstGeom prst="rect">
              <a:avLst/>
            </a:prstGeom>
            <a:ln>
              <a:noFill/>
            </a:ln>
            <a:effectLst/>
          </p:spPr>
        </p:pic>
        <p:pic>
          <p:nvPicPr>
            <p:cNvPr id="322" name="image.png" descr="image.png"/>
            <p:cNvPicPr>
              <a:picLocks/>
            </p:cNvPicPr>
            <p:nvPr/>
          </p:nvPicPr>
          <p:blipFill>
            <a:blip r:embed="rId3"/>
            <a:stretch>
              <a:fillRect/>
            </a:stretch>
          </p:blipFill>
          <p:spPr>
            <a:xfrm>
              <a:off x="0" y="0"/>
              <a:ext cx="11692526" cy="4219319"/>
            </a:xfrm>
            <a:prstGeom prst="rect">
              <a:avLst/>
            </a:prstGeom>
            <a:effectLst/>
          </p:spPr>
        </p:pic>
      </p:grpSp>
      <p:sp>
        <p:nvSpPr>
          <p:cNvPr id="325" name="G-CSF mobilization in PB hematopoietic stem cells from sickle  cell trait donors…"/>
          <p:cNvSpPr txBox="1"/>
          <p:nvPr/>
        </p:nvSpPr>
        <p:spPr>
          <a:xfrm>
            <a:off x="638797" y="6423449"/>
            <a:ext cx="10412066" cy="2005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p>
            <a:pPr marL="469900" indent="-457200">
              <a:spcBef>
                <a:spcPts val="100"/>
              </a:spcBef>
              <a:buSzPct val="100000"/>
              <a:buFont typeface="Helvetica"/>
              <a:buChar char="•"/>
              <a:tabLst>
                <a:tab pos="482600" algn="l"/>
                <a:tab pos="495300" algn="l"/>
              </a:tabLst>
              <a:defRPr sz="3200">
                <a:solidFill>
                  <a:srgbClr val="000000"/>
                </a:solidFill>
                <a:latin typeface="Calibri"/>
                <a:ea typeface="Calibri"/>
                <a:cs typeface="Calibri"/>
                <a:sym typeface="Calibri"/>
              </a:defRPr>
            </a:pPr>
            <a:r>
              <a:t>G-CSF mobilization in PB hematopoietic stem cells from sickle  cell trait donors</a:t>
            </a:r>
          </a:p>
          <a:p>
            <a:pPr marL="841375" lvl="1" indent="-371475">
              <a:spcBef>
                <a:spcPts val="7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Safe and can be done</a:t>
            </a:r>
          </a:p>
          <a:p>
            <a:pPr marL="841375" lvl="1" indent="-371475">
              <a:spcBef>
                <a:spcPts val="500"/>
              </a:spcBef>
              <a:buSzPct val="100000"/>
              <a:buFont typeface="Helvetica"/>
              <a:buChar char="–"/>
              <a:tabLst>
                <a:tab pos="482600" algn="l"/>
                <a:tab pos="495300" algn="l"/>
              </a:tabLst>
              <a:defRPr sz="2600">
                <a:solidFill>
                  <a:srgbClr val="000000"/>
                </a:solidFill>
                <a:latin typeface="Calibri"/>
                <a:ea typeface="Calibri"/>
                <a:cs typeface="Calibri"/>
                <a:sym typeface="Calibri"/>
              </a:defRPr>
            </a:pPr>
            <a:r>
              <a:t>Cryopreservation also has no negative impact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he First Successful Transplant for SCD"/>
          <p:cNvSpPr txBox="1">
            <a:spLocks noGrp="1"/>
          </p:cNvSpPr>
          <p:nvPr>
            <p:ph type="title" idx="4294967295"/>
          </p:nvPr>
        </p:nvSpPr>
        <p:spPr>
          <a:xfrm>
            <a:off x="507919" y="365415"/>
            <a:ext cx="11803059" cy="927525"/>
          </a:xfrm>
          <a:prstGeom prst="rect">
            <a:avLst/>
          </a:prstGeom>
        </p:spPr>
        <p:txBody>
          <a:bodyPr lIns="0" tIns="0" rIns="0" bIns="0" anchor="t"/>
          <a:lstStyle>
            <a:lvl1pPr indent="12700" algn="ctr" defTabSz="1300480">
              <a:lnSpc>
                <a:spcPct val="100000"/>
              </a:lnSpc>
              <a:spcBef>
                <a:spcPts val="100"/>
              </a:spcBef>
              <a:defRPr sz="4200" b="1">
                <a:latin typeface="Calibri"/>
                <a:ea typeface="Calibri"/>
                <a:cs typeface="Calibri"/>
                <a:sym typeface="Calibri"/>
              </a:defRPr>
            </a:lvl1pPr>
          </a:lstStyle>
          <a:p>
            <a:r>
              <a:t>The First Successful Transplant for SCD</a:t>
            </a:r>
          </a:p>
        </p:txBody>
      </p:sp>
      <p:sp>
        <p:nvSpPr>
          <p:cNvPr id="328" name="First successful HCT in SCD performed in 1984…"/>
          <p:cNvSpPr txBox="1"/>
          <p:nvPr/>
        </p:nvSpPr>
        <p:spPr>
          <a:xfrm>
            <a:off x="359458" y="1439615"/>
            <a:ext cx="7947441" cy="6318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69899" indent="-457199">
              <a:spcBef>
                <a:spcPts val="600"/>
              </a:spcBef>
              <a:buSzPct val="100000"/>
              <a:buFont typeface="Helvetica"/>
              <a:buChar char="•"/>
              <a:defRPr sz="1400">
                <a:solidFill>
                  <a:srgbClr val="000000"/>
                </a:solidFill>
                <a:latin typeface="Calibri"/>
                <a:ea typeface="Calibri"/>
                <a:cs typeface="Calibri"/>
                <a:sym typeface="Calibri"/>
              </a:defRPr>
            </a:pPr>
            <a:r>
              <a:rPr sz="2500"/>
              <a:t>First successful HCT in SCD performed in 1984</a:t>
            </a:r>
          </a:p>
          <a:p>
            <a:pPr marL="677925" lvl="1" indent="-208025">
              <a:spcBef>
                <a:spcPts val="600"/>
              </a:spcBef>
              <a:buSzPct val="100000"/>
              <a:buFont typeface="Helvetica"/>
              <a:buChar char="–"/>
              <a:defRPr sz="2500">
                <a:solidFill>
                  <a:srgbClr val="000000"/>
                </a:solidFill>
                <a:latin typeface="Calibri"/>
                <a:ea typeface="Calibri"/>
                <a:cs typeface="Calibri"/>
                <a:sym typeface="Calibri"/>
              </a:defRPr>
            </a:pPr>
            <a:r>
              <a:t>A pediatric patient with coexisting acute myeloid leukemia (AML) from sickle cell trait sibling</a:t>
            </a:r>
          </a:p>
          <a:p>
            <a:pPr marL="355600" indent="-342900" defTabSz="914400">
              <a:spcBef>
                <a:spcPts val="600"/>
              </a:spcBef>
              <a:buSzPct val="100000"/>
              <a:buFont typeface="Arial"/>
              <a:buChar char="•"/>
              <a:tabLst>
                <a:tab pos="342900" algn="l"/>
                <a:tab pos="355600" algn="l"/>
              </a:tabLst>
              <a:defRPr sz="2500" spc="-13">
                <a:solidFill>
                  <a:srgbClr val="000000"/>
                </a:solidFill>
                <a:latin typeface="Calibri"/>
                <a:ea typeface="Calibri"/>
                <a:cs typeface="Calibri"/>
                <a:sym typeface="Calibri"/>
              </a:defRPr>
            </a:pPr>
            <a:r>
              <a:t>Preparative</a:t>
            </a:r>
            <a:r>
              <a:rPr spc="-23"/>
              <a:t> </a:t>
            </a:r>
            <a:r>
              <a:rPr spc="-9"/>
              <a:t>regimen:</a:t>
            </a:r>
          </a:p>
          <a:p>
            <a:pPr marL="755014" lvl="1" indent="-286383" defTabSz="914400">
              <a:spcBef>
                <a:spcPts val="600"/>
              </a:spcBef>
              <a:buSzPct val="100000"/>
              <a:buFont typeface="Arial"/>
              <a:buChar char="–"/>
              <a:tabLst>
                <a:tab pos="749300" algn="l"/>
              </a:tabLst>
              <a:defRPr sz="2500">
                <a:solidFill>
                  <a:srgbClr val="000000"/>
                </a:solidFill>
                <a:latin typeface="Calibri"/>
                <a:ea typeface="Calibri"/>
                <a:cs typeface="Calibri"/>
                <a:sym typeface="Calibri"/>
              </a:defRPr>
            </a:pPr>
            <a:r>
              <a:t>11.5 </a:t>
            </a:r>
            <a:r>
              <a:rPr spc="-23"/>
              <a:t>Gy </a:t>
            </a:r>
            <a:r>
              <a:rPr spc="-4"/>
              <a:t>TBI/ </a:t>
            </a:r>
            <a:r>
              <a:rPr spc="-9"/>
              <a:t>Cyclophosphamide </a:t>
            </a:r>
            <a:r>
              <a:rPr spc="-4"/>
              <a:t>120</a:t>
            </a:r>
            <a:r>
              <a:rPr spc="-37"/>
              <a:t> </a:t>
            </a:r>
            <a:r>
              <a:rPr spc="13"/>
              <a:t>mg/kg</a:t>
            </a:r>
          </a:p>
          <a:p>
            <a:pPr marL="755015" marR="723900" lvl="1" indent="-285750" defTabSz="914400">
              <a:spcBef>
                <a:spcPts val="600"/>
              </a:spcBef>
              <a:buSzPct val="100000"/>
              <a:buFont typeface="Arial"/>
              <a:buChar char="–"/>
              <a:tabLst>
                <a:tab pos="749300" algn="l"/>
              </a:tabLst>
              <a:defRPr sz="2500" spc="-4">
                <a:solidFill>
                  <a:srgbClr val="000000"/>
                </a:solidFill>
                <a:latin typeface="Calibri"/>
                <a:ea typeface="Calibri"/>
                <a:cs typeface="Calibri"/>
                <a:sym typeface="Calibri"/>
              </a:defRPr>
            </a:pPr>
            <a:r>
              <a:t>GVHD </a:t>
            </a:r>
            <a:r>
              <a:rPr spc="-13"/>
              <a:t>Prophylaxis: </a:t>
            </a:r>
            <a:r>
              <a:rPr spc="-9"/>
              <a:t>Methylprednisolone </a:t>
            </a:r>
            <a:r>
              <a:rPr spc="0"/>
              <a:t>and  </a:t>
            </a:r>
            <a:r>
              <a:rPr spc="-18"/>
              <a:t>Methotrexate </a:t>
            </a:r>
          </a:p>
          <a:p>
            <a:pPr marL="755015" marR="723900" lvl="1" indent="-285750" defTabSz="914400">
              <a:spcBef>
                <a:spcPts val="600"/>
              </a:spcBef>
              <a:buSzPct val="100000"/>
              <a:buFont typeface="Arial"/>
              <a:buChar char="–"/>
              <a:tabLst>
                <a:tab pos="749300" algn="l"/>
              </a:tabLst>
              <a:defRPr sz="2500" spc="-4">
                <a:solidFill>
                  <a:srgbClr val="000000"/>
                </a:solidFill>
                <a:latin typeface="Calibri"/>
                <a:ea typeface="Calibri"/>
                <a:cs typeface="Calibri"/>
                <a:sym typeface="Calibri"/>
              </a:defRPr>
            </a:pPr>
            <a:r>
              <a:t>Engraftment </a:t>
            </a:r>
            <a:r>
              <a:rPr spc="-8"/>
              <a:t>occurred </a:t>
            </a:r>
            <a:r>
              <a:rPr spc="-16"/>
              <a:t>day</a:t>
            </a:r>
            <a:r>
              <a:rPr spc="-8"/>
              <a:t> </a:t>
            </a:r>
            <a:r>
              <a:rPr spc="-3"/>
              <a:t>+12</a:t>
            </a:r>
          </a:p>
          <a:p>
            <a:pPr marL="355600" marR="756919" indent="-342900" defTabSz="914400">
              <a:spcBef>
                <a:spcPts val="700"/>
              </a:spcBef>
              <a:buSzPct val="100000"/>
              <a:buFont typeface="Arial"/>
              <a:buChar char="•"/>
              <a:tabLst>
                <a:tab pos="342900" algn="l"/>
                <a:tab pos="355600" algn="l"/>
              </a:tabLst>
              <a:defRPr sz="2500" spc="-8">
                <a:solidFill>
                  <a:srgbClr val="000000"/>
                </a:solidFill>
                <a:latin typeface="Calibri"/>
                <a:ea typeface="Calibri"/>
                <a:cs typeface="Calibri"/>
                <a:sym typeface="Calibri"/>
              </a:defRPr>
            </a:pPr>
            <a:r>
              <a:t>Developed a</a:t>
            </a:r>
            <a:r>
              <a:rPr spc="-4"/>
              <a:t>GVHD </a:t>
            </a:r>
            <a:r>
              <a:t>that </a:t>
            </a:r>
            <a:r>
              <a:rPr spc="-12"/>
              <a:t>evolved </a:t>
            </a:r>
            <a:r>
              <a:rPr spc="-16"/>
              <a:t>into </a:t>
            </a:r>
            <a:r>
              <a:t>chronic</a:t>
            </a:r>
            <a:r>
              <a:rPr spc="-25"/>
              <a:t> </a:t>
            </a:r>
            <a:r>
              <a:rPr spc="-4"/>
              <a:t>GVHD</a:t>
            </a:r>
          </a:p>
          <a:p>
            <a:pPr marL="355600" indent="-342900" defTabSz="914400">
              <a:spcBef>
                <a:spcPts val="700"/>
              </a:spcBef>
              <a:buSzPct val="100000"/>
              <a:buFont typeface="Arial"/>
              <a:buChar char="•"/>
              <a:tabLst>
                <a:tab pos="342900" algn="l"/>
                <a:tab pos="355600" algn="l"/>
              </a:tabLst>
              <a:defRPr sz="2500" spc="-4">
                <a:solidFill>
                  <a:srgbClr val="000000"/>
                </a:solidFill>
                <a:latin typeface="Calibri"/>
                <a:ea typeface="Calibri"/>
                <a:cs typeface="Calibri"/>
                <a:sym typeface="Calibri"/>
              </a:defRPr>
            </a:pPr>
            <a:r>
              <a:t>16 </a:t>
            </a:r>
            <a:r>
              <a:rPr spc="-8"/>
              <a:t>months after transplant</a:t>
            </a:r>
            <a:r>
              <a:rPr spc="-7"/>
              <a:t>:</a:t>
            </a:r>
            <a:endParaRPr spc="-3"/>
          </a:p>
          <a:p>
            <a:pPr marL="755650" lvl="1" indent="-285750" defTabSz="914400">
              <a:spcBef>
                <a:spcPts val="700"/>
              </a:spcBef>
              <a:buSzPct val="100000"/>
              <a:buFont typeface="Arial"/>
              <a:buChar char="–"/>
              <a:tabLst>
                <a:tab pos="749300" algn="l"/>
              </a:tabLst>
              <a:defRPr sz="2500" spc="-8">
                <a:solidFill>
                  <a:srgbClr val="000000"/>
                </a:solidFill>
                <a:latin typeface="Calibri"/>
                <a:ea typeface="Calibri"/>
                <a:cs typeface="Calibri"/>
                <a:sym typeface="Calibri"/>
              </a:defRPr>
            </a:pPr>
            <a:r>
              <a:t>Remission </a:t>
            </a:r>
            <a:r>
              <a:rPr spc="-13"/>
              <a:t>from</a:t>
            </a:r>
            <a:r>
              <a:rPr spc="-4"/>
              <a:t> AML</a:t>
            </a:r>
          </a:p>
          <a:p>
            <a:pPr marL="755014" lvl="1" indent="-286383" defTabSz="914400">
              <a:spcBef>
                <a:spcPts val="600"/>
              </a:spcBef>
              <a:buSzPct val="100000"/>
              <a:buFont typeface="Arial"/>
              <a:buChar char="–"/>
              <a:tabLst>
                <a:tab pos="749300" algn="l"/>
              </a:tabLst>
              <a:defRPr sz="2500" spc="-8">
                <a:solidFill>
                  <a:srgbClr val="000000"/>
                </a:solidFill>
                <a:latin typeface="Calibri"/>
                <a:ea typeface="Calibri"/>
                <a:cs typeface="Calibri"/>
                <a:sym typeface="Calibri"/>
              </a:defRPr>
            </a:pPr>
            <a:r>
              <a:t>Karyotype: </a:t>
            </a:r>
            <a:r>
              <a:rPr spc="-101"/>
              <a:t>XY, </a:t>
            </a:r>
            <a:r>
              <a:t>suggesting </a:t>
            </a:r>
            <a:r>
              <a:rPr spc="-4"/>
              <a:t>donor</a:t>
            </a:r>
            <a:r>
              <a:rPr spc="101"/>
              <a:t> </a:t>
            </a:r>
            <a:r>
              <a:rPr spc="-13"/>
              <a:t>engraftment </a:t>
            </a:r>
          </a:p>
          <a:p>
            <a:pPr marL="755014" lvl="1" indent="-286383" defTabSz="914400">
              <a:spcBef>
                <a:spcPts val="600"/>
              </a:spcBef>
              <a:buSzPct val="100000"/>
              <a:buFont typeface="Arial"/>
              <a:buChar char="–"/>
              <a:tabLst>
                <a:tab pos="749300" algn="l"/>
              </a:tabLst>
              <a:defRPr sz="2500" spc="-13">
                <a:solidFill>
                  <a:srgbClr val="000000"/>
                </a:solidFill>
                <a:latin typeface="Calibri"/>
                <a:ea typeface="Calibri"/>
                <a:cs typeface="Calibri"/>
                <a:sym typeface="Calibri"/>
              </a:defRPr>
            </a:pPr>
            <a:r>
              <a:t> </a:t>
            </a:r>
            <a:r>
              <a:rPr spc="-8"/>
              <a:t>Hemoglobin </a:t>
            </a:r>
            <a:r>
              <a:rPr spc="-9"/>
              <a:t>electrophoresis: </a:t>
            </a:r>
            <a:r>
              <a:rPr spc="-8"/>
              <a:t>A1, S, </a:t>
            </a:r>
            <a:r>
              <a:rPr spc="-4"/>
              <a:t>A2 </a:t>
            </a:r>
            <a:r>
              <a:rPr spc="-15"/>
              <a:t>(trait</a:t>
            </a:r>
            <a:r>
              <a:rPr spc="-66"/>
              <a:t> </a:t>
            </a:r>
            <a:r>
              <a:rPr spc="-15"/>
              <a:t>pattern)</a:t>
            </a:r>
            <a:endParaRPr spc="-8"/>
          </a:p>
          <a:p>
            <a:pPr marL="755014" lvl="1" indent="-286383" defTabSz="914400">
              <a:spcBef>
                <a:spcPts val="600"/>
              </a:spcBef>
              <a:buSzPct val="100000"/>
              <a:buFont typeface="Arial"/>
              <a:buChar char="–"/>
              <a:tabLst>
                <a:tab pos="749300" algn="l"/>
              </a:tabLst>
              <a:defRPr sz="2500" spc="-8">
                <a:solidFill>
                  <a:srgbClr val="000000"/>
                </a:solidFill>
                <a:latin typeface="Calibri"/>
                <a:ea typeface="Calibri"/>
                <a:cs typeface="Calibri"/>
                <a:sym typeface="Calibri"/>
              </a:defRPr>
            </a:pPr>
            <a:r>
              <a:t>No signs of sickle cell disease </a:t>
            </a:r>
            <a:r>
              <a:rPr spc="0"/>
              <a:t>(a </a:t>
            </a:r>
            <a:r>
              <a:t>potential</a:t>
            </a:r>
            <a:r>
              <a:rPr spc="-26"/>
              <a:t> </a:t>
            </a:r>
            <a:r>
              <a:t>cure!)</a:t>
            </a:r>
          </a:p>
        </p:txBody>
      </p:sp>
      <p:sp>
        <p:nvSpPr>
          <p:cNvPr id="329" name="Johnson FL, et al. NEJM 1984"/>
          <p:cNvSpPr txBox="1"/>
          <p:nvPr/>
        </p:nvSpPr>
        <p:spPr>
          <a:xfrm>
            <a:off x="8647554" y="5493385"/>
            <a:ext cx="4034306" cy="209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spcBef>
                <a:spcPts val="100"/>
              </a:spcBef>
              <a:defRPr sz="1600" b="1">
                <a:solidFill>
                  <a:srgbClr val="AA7942"/>
                </a:solidFill>
                <a:latin typeface="Calibri"/>
                <a:ea typeface="Calibri"/>
                <a:cs typeface="Calibri"/>
                <a:sym typeface="Calibri"/>
              </a:defRPr>
            </a:lvl1pPr>
          </a:lstStyle>
          <a:p>
            <a:r>
              <a:t>Johnson FL, et al. NEJM 1984</a:t>
            </a:r>
          </a:p>
        </p:txBody>
      </p:sp>
      <p:grpSp>
        <p:nvGrpSpPr>
          <p:cNvPr id="332" name="Screenshot 2024-10-23 at 8.24.51 PM.png"/>
          <p:cNvGrpSpPr/>
          <p:nvPr/>
        </p:nvGrpSpPr>
        <p:grpSpPr>
          <a:xfrm>
            <a:off x="7676870" y="2377034"/>
            <a:ext cx="5069769" cy="2544599"/>
            <a:chOff x="0" y="0"/>
            <a:chExt cx="5069767" cy="2544597"/>
          </a:xfrm>
        </p:grpSpPr>
        <p:pic>
          <p:nvPicPr>
            <p:cNvPr id="331" name="Screenshot 2024-10-23 at 8.24.51 PM.png" descr="Screenshot 2024-10-23 at 8.24.51 PM.png"/>
            <p:cNvPicPr>
              <a:picLocks noChangeAspect="1"/>
            </p:cNvPicPr>
            <p:nvPr/>
          </p:nvPicPr>
          <p:blipFill>
            <a:blip r:embed="rId2"/>
            <a:srcRect l="60308" t="42238" r="2856" b="30978"/>
            <a:stretch>
              <a:fillRect/>
            </a:stretch>
          </p:blipFill>
          <p:spPr>
            <a:xfrm>
              <a:off x="139700" y="139700"/>
              <a:ext cx="4790368" cy="2265198"/>
            </a:xfrm>
            <a:prstGeom prst="rect">
              <a:avLst/>
            </a:prstGeom>
            <a:ln>
              <a:noFill/>
            </a:ln>
            <a:effectLst/>
          </p:spPr>
        </p:pic>
        <p:pic>
          <p:nvPicPr>
            <p:cNvPr id="330" name="Screenshot 2024-10-23 at 8.24.51 PM.png" descr="Screenshot 2024-10-23 at 8.24.51 PM.png"/>
            <p:cNvPicPr>
              <a:picLocks/>
            </p:cNvPicPr>
            <p:nvPr/>
          </p:nvPicPr>
          <p:blipFill>
            <a:blip r:embed="rId3"/>
            <a:stretch>
              <a:fillRect/>
            </a:stretch>
          </p:blipFill>
          <p:spPr>
            <a:xfrm>
              <a:off x="0" y="0"/>
              <a:ext cx="5069768" cy="2544598"/>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p:cNvSpPr/>
          <p:nvPr/>
        </p:nvSpPr>
        <p:spPr>
          <a:xfrm>
            <a:off x="1744132" y="2485812"/>
            <a:ext cx="7379549" cy="3701629"/>
          </a:xfrm>
          <a:prstGeom prst="rect">
            <a:avLst/>
          </a:prstGeom>
          <a:blipFill>
            <a:blip r:embed="rId2"/>
            <a:stretch>
              <a:fillRect/>
            </a:stretch>
          </a:blipFill>
          <a:ln w="12700">
            <a:miter lim="400000"/>
          </a:ln>
        </p:spPr>
        <p:txBody>
          <a:bodyPr lIns="48766" tIns="48766" rIns="48766" bIns="48766"/>
          <a:lstStyle/>
          <a:p>
            <a:pPr>
              <a:defRPr sz="1600">
                <a:solidFill>
                  <a:srgbClr val="000000"/>
                </a:solidFill>
                <a:latin typeface="Calibri"/>
                <a:ea typeface="Calibri"/>
                <a:cs typeface="Calibri"/>
                <a:sym typeface="Calibri"/>
              </a:defRPr>
            </a:pPr>
            <a:endParaRPr/>
          </a:p>
        </p:txBody>
      </p:sp>
      <p:sp>
        <p:nvSpPr>
          <p:cNvPr id="220" name="Rectangle"/>
          <p:cNvSpPr/>
          <p:nvPr/>
        </p:nvSpPr>
        <p:spPr>
          <a:xfrm>
            <a:off x="4106333" y="2258905"/>
            <a:ext cx="5080002" cy="678893"/>
          </a:xfrm>
          <a:prstGeom prst="rect">
            <a:avLst/>
          </a:prstGeom>
          <a:solidFill>
            <a:srgbClr val="FFFFFF"/>
          </a:solidFill>
          <a:ln w="12700">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221" name="Hgb A Hgb S Sickle (E6V)"/>
          <p:cNvSpPr txBox="1"/>
          <p:nvPr/>
        </p:nvSpPr>
        <p:spPr>
          <a:xfrm>
            <a:off x="4597400" y="2198435"/>
            <a:ext cx="4043682"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defTabSz="975360">
              <a:spcBef>
                <a:spcPts val="100"/>
              </a:spcBef>
              <a:tabLst>
                <a:tab pos="2959100" algn="l"/>
              </a:tabLst>
              <a:defRPr sz="1600" b="1" u="sng">
                <a:solidFill>
                  <a:srgbClr val="00F900"/>
                </a:solidFill>
                <a:latin typeface="+mn-lt"/>
                <a:ea typeface="+mn-ea"/>
                <a:cs typeface="+mn-cs"/>
                <a:sym typeface="Helvetica"/>
              </a:defRPr>
            </a:pPr>
            <a:r>
              <a:t>Hgb A</a:t>
            </a:r>
            <a:r>
              <a:rPr u="none"/>
              <a:t>	</a:t>
            </a:r>
            <a:r>
              <a:t>Hgb S Sickle (E6V)</a:t>
            </a:r>
          </a:p>
        </p:txBody>
      </p:sp>
      <p:sp>
        <p:nvSpPr>
          <p:cNvPr id="222" name="Rectangle"/>
          <p:cNvSpPr/>
          <p:nvPr/>
        </p:nvSpPr>
        <p:spPr>
          <a:xfrm>
            <a:off x="9198185" y="2914225"/>
            <a:ext cx="2040469" cy="1994750"/>
          </a:xfrm>
          <a:prstGeom prst="rect">
            <a:avLst/>
          </a:prstGeom>
          <a:blipFill>
            <a:blip r:embed="rId3"/>
            <a:stretch>
              <a:fillRect/>
            </a:stretch>
          </a:blipFill>
          <a:ln w="12700">
            <a:miter lim="400000"/>
          </a:ln>
        </p:spPr>
        <p:txBody>
          <a:bodyPr lIns="48766" tIns="48766" rIns="48766" bIns="48766"/>
          <a:lstStyle/>
          <a:p>
            <a:pPr>
              <a:defRPr sz="1600">
                <a:solidFill>
                  <a:srgbClr val="000000"/>
                </a:solidFill>
                <a:latin typeface="+mn-lt"/>
                <a:ea typeface="+mn-ea"/>
                <a:cs typeface="+mn-cs"/>
                <a:sym typeface="Helvetica"/>
              </a:defRPr>
            </a:pPr>
            <a:endParaRPr/>
          </a:p>
        </p:txBody>
      </p:sp>
      <p:sp>
        <p:nvSpPr>
          <p:cNvPr id="223" name="Sickle Cell Disease is Caused by a  Single Nucleotide Variant in the HBB Gene"/>
          <p:cNvSpPr txBox="1">
            <a:spLocks noGrp="1"/>
          </p:cNvSpPr>
          <p:nvPr>
            <p:ph type="title" idx="4294967295"/>
          </p:nvPr>
        </p:nvSpPr>
        <p:spPr>
          <a:xfrm>
            <a:off x="771800" y="348185"/>
            <a:ext cx="11461200" cy="1068495"/>
          </a:xfrm>
          <a:prstGeom prst="rect">
            <a:avLst/>
          </a:prstGeom>
        </p:spPr>
        <p:txBody>
          <a:bodyPr lIns="0" tIns="0" rIns="0" bIns="0"/>
          <a:lstStyle/>
          <a:p>
            <a:pPr indent="890438" defTabSz="760780">
              <a:lnSpc>
                <a:spcPct val="100000"/>
              </a:lnSpc>
              <a:spcBef>
                <a:spcPts val="100"/>
              </a:spcBef>
              <a:defRPr sz="3200" b="1">
                <a:latin typeface="Calibri"/>
                <a:ea typeface="Calibri"/>
                <a:cs typeface="Calibri"/>
                <a:sym typeface="Calibri"/>
              </a:defRPr>
            </a:pPr>
            <a:r>
              <a:t>Sickle Cell Disease is Caused by a  Single Nucleotide Variant in the </a:t>
            </a:r>
            <a:r>
              <a:rPr i="1"/>
              <a:t>HBB </a:t>
            </a:r>
            <a:r>
              <a:t>Gene</a:t>
            </a:r>
          </a:p>
        </p:txBody>
      </p:sp>
      <p:sp>
        <p:nvSpPr>
          <p:cNvPr id="224" name="Rectangle"/>
          <p:cNvSpPr/>
          <p:nvPr/>
        </p:nvSpPr>
        <p:spPr>
          <a:xfrm>
            <a:off x="5430520" y="6136640"/>
            <a:ext cx="2377442" cy="2397762"/>
          </a:xfrm>
          <a:prstGeom prst="rect">
            <a:avLst/>
          </a:prstGeom>
          <a:blipFill>
            <a:blip r:embed="rId4"/>
            <a:stretch>
              <a:fillRect/>
            </a:stretch>
          </a:blipFill>
          <a:ln w="12700">
            <a:miter lim="400000"/>
          </a:ln>
        </p:spPr>
        <p:txBody>
          <a:bodyPr lIns="48766" tIns="48766" rIns="48766" bIns="48766"/>
          <a:lstStyle/>
          <a:p>
            <a:pPr>
              <a:defRPr sz="1600">
                <a:solidFill>
                  <a:srgbClr val="000000"/>
                </a:solidFill>
                <a:latin typeface="+mn-lt"/>
                <a:ea typeface="+mn-ea"/>
                <a:cs typeface="+mn-cs"/>
                <a:sym typeface="Helvetica"/>
              </a:defRPr>
            </a:pPr>
            <a:endParaRPr/>
          </a:p>
        </p:txBody>
      </p:sp>
      <p:sp>
        <p:nvSpPr>
          <p:cNvPr id="225" name="Line"/>
          <p:cNvSpPr/>
          <p:nvPr/>
        </p:nvSpPr>
        <p:spPr>
          <a:xfrm>
            <a:off x="5420359" y="6126479"/>
            <a:ext cx="2397762" cy="24076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path>
            </a:pathLst>
          </a:custGeom>
          <a:ln w="12700">
            <a:solidFill>
              <a:srgbClr val="000000"/>
            </a:solidFill>
          </a:ln>
        </p:spPr>
        <p:txBody>
          <a:bodyPr lIns="48766" tIns="48766" rIns="48766" bIns="48766"/>
          <a:lstStyle/>
          <a:p>
            <a:pPr>
              <a:defRPr>
                <a:solidFill>
                  <a:srgbClr val="000000"/>
                </a:solidFill>
                <a:latin typeface="+mn-lt"/>
                <a:ea typeface="+mn-ea"/>
                <a:cs typeface="+mn-cs"/>
                <a:sym typeface="Helvetica"/>
              </a:defRPr>
            </a:pPr>
            <a:endParaRPr/>
          </a:p>
        </p:txBody>
      </p:sp>
      <p:sp>
        <p:nvSpPr>
          <p:cNvPr id="226" name="Rectangle"/>
          <p:cNvSpPr/>
          <p:nvPr/>
        </p:nvSpPr>
        <p:spPr>
          <a:xfrm>
            <a:off x="2268863" y="6070600"/>
            <a:ext cx="2043854" cy="2529842"/>
          </a:xfrm>
          <a:prstGeom prst="rect">
            <a:avLst/>
          </a:prstGeom>
          <a:blipFill>
            <a:blip r:embed="rId5"/>
            <a:stretch>
              <a:fillRect/>
            </a:stretch>
          </a:blipFill>
          <a:ln w="12700">
            <a:miter lim="400000"/>
          </a:ln>
        </p:spPr>
        <p:txBody>
          <a:bodyPr lIns="48766" tIns="48766" rIns="48766" bIns="48766"/>
          <a:lstStyle/>
          <a:p>
            <a:pPr>
              <a:defRPr sz="1600">
                <a:solidFill>
                  <a:srgbClr val="000000"/>
                </a:solidFill>
                <a:latin typeface="+mn-lt"/>
                <a:ea typeface="+mn-ea"/>
                <a:cs typeface="+mn-cs"/>
                <a:sym typeface="Helvetica"/>
              </a:defRPr>
            </a:pPr>
            <a:endParaRPr/>
          </a:p>
        </p:txBody>
      </p:sp>
      <p:sp>
        <p:nvSpPr>
          <p:cNvPr id="227" name="Rectangle"/>
          <p:cNvSpPr/>
          <p:nvPr/>
        </p:nvSpPr>
        <p:spPr>
          <a:xfrm>
            <a:off x="2517986" y="8141547"/>
            <a:ext cx="1545609" cy="392721"/>
          </a:xfrm>
          <a:prstGeom prst="rect">
            <a:avLst/>
          </a:prstGeom>
          <a:solidFill>
            <a:srgbClr val="FFFFFF"/>
          </a:solidFill>
          <a:ln w="12700">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228" name="Hertz Nazaire"/>
          <p:cNvSpPr txBox="1"/>
          <p:nvPr/>
        </p:nvSpPr>
        <p:spPr>
          <a:xfrm>
            <a:off x="2602651" y="8160173"/>
            <a:ext cx="1366524"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975360">
              <a:spcBef>
                <a:spcPts val="100"/>
              </a:spcBef>
              <a:defRPr sz="1600" i="1">
                <a:solidFill>
                  <a:srgbClr val="00F900"/>
                </a:solidFill>
                <a:latin typeface="+mn-lt"/>
                <a:ea typeface="+mn-ea"/>
                <a:cs typeface="+mn-cs"/>
                <a:sym typeface="Helvetica"/>
              </a:defRPr>
            </a:lvl1pPr>
          </a:lstStyle>
          <a:p>
            <a:r>
              <a:t>Hertz Nazaire</a:t>
            </a:r>
          </a:p>
        </p:txBody>
      </p:sp>
      <p:sp>
        <p:nvSpPr>
          <p:cNvPr id="229" name="Shape"/>
          <p:cNvSpPr/>
          <p:nvPr/>
        </p:nvSpPr>
        <p:spPr>
          <a:xfrm>
            <a:off x="8175413" y="5425440"/>
            <a:ext cx="3133821" cy="3103881"/>
          </a:xfrm>
          <a:custGeom>
            <a:avLst/>
            <a:gdLst/>
            <a:ahLst/>
            <a:cxnLst>
              <a:cxn ang="0">
                <a:pos x="wd2" y="hd2"/>
              </a:cxn>
              <a:cxn ang="5400000">
                <a:pos x="wd2" y="hd2"/>
              </a:cxn>
              <a:cxn ang="10800000">
                <a:pos x="wd2" y="hd2"/>
              </a:cxn>
              <a:cxn ang="16200000">
                <a:pos x="wd2" y="hd2"/>
              </a:cxn>
            </a:cxnLst>
            <a:rect l="0" t="0" r="r" b="b"/>
            <a:pathLst>
              <a:path w="21600" h="21600" extrusionOk="0">
                <a:moveTo>
                  <a:pt x="18034" y="0"/>
                </a:moveTo>
                <a:lnTo>
                  <a:pt x="3566" y="0"/>
                </a:lnTo>
                <a:lnTo>
                  <a:pt x="3223" y="16"/>
                </a:lnTo>
                <a:lnTo>
                  <a:pt x="2889" y="65"/>
                </a:lnTo>
                <a:lnTo>
                  <a:pt x="2565" y="144"/>
                </a:lnTo>
                <a:lnTo>
                  <a:pt x="2254" y="252"/>
                </a:lnTo>
                <a:lnTo>
                  <a:pt x="1956" y="387"/>
                </a:lnTo>
                <a:lnTo>
                  <a:pt x="1674" y="548"/>
                </a:lnTo>
                <a:lnTo>
                  <a:pt x="1408" y="734"/>
                </a:lnTo>
                <a:lnTo>
                  <a:pt x="1161" y="942"/>
                </a:lnTo>
                <a:lnTo>
                  <a:pt x="933" y="1172"/>
                </a:lnTo>
                <a:lnTo>
                  <a:pt x="727" y="1422"/>
                </a:lnTo>
                <a:lnTo>
                  <a:pt x="543" y="1690"/>
                </a:lnTo>
                <a:lnTo>
                  <a:pt x="383" y="1975"/>
                </a:lnTo>
                <a:lnTo>
                  <a:pt x="249" y="2275"/>
                </a:lnTo>
                <a:lnTo>
                  <a:pt x="142" y="2589"/>
                </a:lnTo>
                <a:lnTo>
                  <a:pt x="64" y="2916"/>
                </a:lnTo>
                <a:lnTo>
                  <a:pt x="16" y="3253"/>
                </a:lnTo>
                <a:lnTo>
                  <a:pt x="0" y="3600"/>
                </a:lnTo>
                <a:lnTo>
                  <a:pt x="0" y="18000"/>
                </a:lnTo>
                <a:lnTo>
                  <a:pt x="16" y="18347"/>
                </a:lnTo>
                <a:lnTo>
                  <a:pt x="64" y="18684"/>
                </a:lnTo>
                <a:lnTo>
                  <a:pt x="142" y="19011"/>
                </a:lnTo>
                <a:lnTo>
                  <a:pt x="249" y="19325"/>
                </a:lnTo>
                <a:lnTo>
                  <a:pt x="383" y="19625"/>
                </a:lnTo>
                <a:lnTo>
                  <a:pt x="543" y="19910"/>
                </a:lnTo>
                <a:lnTo>
                  <a:pt x="727" y="20178"/>
                </a:lnTo>
                <a:lnTo>
                  <a:pt x="933" y="20428"/>
                </a:lnTo>
                <a:lnTo>
                  <a:pt x="1161" y="20658"/>
                </a:lnTo>
                <a:lnTo>
                  <a:pt x="1408" y="20866"/>
                </a:lnTo>
                <a:lnTo>
                  <a:pt x="1674" y="21052"/>
                </a:lnTo>
                <a:lnTo>
                  <a:pt x="1956" y="21213"/>
                </a:lnTo>
                <a:lnTo>
                  <a:pt x="2254" y="21348"/>
                </a:lnTo>
                <a:lnTo>
                  <a:pt x="2565" y="21456"/>
                </a:lnTo>
                <a:lnTo>
                  <a:pt x="2889" y="21535"/>
                </a:lnTo>
                <a:lnTo>
                  <a:pt x="3223" y="21584"/>
                </a:lnTo>
                <a:lnTo>
                  <a:pt x="3566" y="21600"/>
                </a:lnTo>
                <a:lnTo>
                  <a:pt x="18034" y="21600"/>
                </a:lnTo>
                <a:lnTo>
                  <a:pt x="18377" y="21584"/>
                </a:lnTo>
                <a:lnTo>
                  <a:pt x="18711" y="21535"/>
                </a:lnTo>
                <a:lnTo>
                  <a:pt x="19035" y="21456"/>
                </a:lnTo>
                <a:lnTo>
                  <a:pt x="19346" y="21348"/>
                </a:lnTo>
                <a:lnTo>
                  <a:pt x="19644" y="21213"/>
                </a:lnTo>
                <a:lnTo>
                  <a:pt x="19926" y="21052"/>
                </a:lnTo>
                <a:lnTo>
                  <a:pt x="20192" y="20866"/>
                </a:lnTo>
                <a:lnTo>
                  <a:pt x="20439" y="20658"/>
                </a:lnTo>
                <a:lnTo>
                  <a:pt x="20667" y="20428"/>
                </a:lnTo>
                <a:lnTo>
                  <a:pt x="20873" y="20178"/>
                </a:lnTo>
                <a:lnTo>
                  <a:pt x="21057" y="19910"/>
                </a:lnTo>
                <a:lnTo>
                  <a:pt x="21217" y="19625"/>
                </a:lnTo>
                <a:lnTo>
                  <a:pt x="21351" y="19325"/>
                </a:lnTo>
                <a:lnTo>
                  <a:pt x="21458" y="19011"/>
                </a:lnTo>
                <a:lnTo>
                  <a:pt x="21536" y="18684"/>
                </a:lnTo>
                <a:lnTo>
                  <a:pt x="21584" y="18347"/>
                </a:lnTo>
                <a:lnTo>
                  <a:pt x="21600" y="18000"/>
                </a:lnTo>
                <a:lnTo>
                  <a:pt x="21600" y="3600"/>
                </a:lnTo>
                <a:lnTo>
                  <a:pt x="21584" y="3253"/>
                </a:lnTo>
                <a:lnTo>
                  <a:pt x="21536" y="2916"/>
                </a:lnTo>
                <a:lnTo>
                  <a:pt x="21458" y="2589"/>
                </a:lnTo>
                <a:lnTo>
                  <a:pt x="21351" y="2275"/>
                </a:lnTo>
                <a:lnTo>
                  <a:pt x="21217" y="1975"/>
                </a:lnTo>
                <a:lnTo>
                  <a:pt x="21057" y="1690"/>
                </a:lnTo>
                <a:lnTo>
                  <a:pt x="20873" y="1422"/>
                </a:lnTo>
                <a:lnTo>
                  <a:pt x="20667" y="1172"/>
                </a:lnTo>
                <a:lnTo>
                  <a:pt x="20439" y="942"/>
                </a:lnTo>
                <a:lnTo>
                  <a:pt x="20192" y="734"/>
                </a:lnTo>
                <a:lnTo>
                  <a:pt x="19926" y="548"/>
                </a:lnTo>
                <a:lnTo>
                  <a:pt x="19644" y="387"/>
                </a:lnTo>
                <a:lnTo>
                  <a:pt x="19346" y="252"/>
                </a:lnTo>
                <a:lnTo>
                  <a:pt x="19035" y="144"/>
                </a:lnTo>
                <a:lnTo>
                  <a:pt x="18711" y="65"/>
                </a:lnTo>
                <a:lnTo>
                  <a:pt x="18377" y="16"/>
                </a:lnTo>
                <a:lnTo>
                  <a:pt x="18034" y="0"/>
                </a:lnTo>
                <a:close/>
              </a:path>
            </a:pathLst>
          </a:custGeom>
          <a:solidFill>
            <a:srgbClr val="C00000"/>
          </a:solidFill>
          <a:ln w="12700">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230" name="Shape"/>
          <p:cNvSpPr/>
          <p:nvPr/>
        </p:nvSpPr>
        <p:spPr>
          <a:xfrm>
            <a:off x="8175413" y="5425440"/>
            <a:ext cx="3133821" cy="310388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lnTo>
                  <a:pt x="16" y="3253"/>
                </a:lnTo>
                <a:lnTo>
                  <a:pt x="64" y="2916"/>
                </a:lnTo>
                <a:lnTo>
                  <a:pt x="142" y="2589"/>
                </a:lnTo>
                <a:lnTo>
                  <a:pt x="249" y="2275"/>
                </a:lnTo>
                <a:lnTo>
                  <a:pt x="383" y="1975"/>
                </a:lnTo>
                <a:lnTo>
                  <a:pt x="543" y="1690"/>
                </a:lnTo>
                <a:lnTo>
                  <a:pt x="727" y="1422"/>
                </a:lnTo>
                <a:lnTo>
                  <a:pt x="933" y="1172"/>
                </a:lnTo>
                <a:lnTo>
                  <a:pt x="1161" y="942"/>
                </a:lnTo>
                <a:lnTo>
                  <a:pt x="1408" y="734"/>
                </a:lnTo>
                <a:lnTo>
                  <a:pt x="1674" y="548"/>
                </a:lnTo>
                <a:lnTo>
                  <a:pt x="1956" y="387"/>
                </a:lnTo>
                <a:lnTo>
                  <a:pt x="2254" y="252"/>
                </a:lnTo>
                <a:lnTo>
                  <a:pt x="2565" y="144"/>
                </a:lnTo>
                <a:lnTo>
                  <a:pt x="2889" y="65"/>
                </a:lnTo>
                <a:lnTo>
                  <a:pt x="3223" y="16"/>
                </a:lnTo>
                <a:lnTo>
                  <a:pt x="3566" y="0"/>
                </a:lnTo>
                <a:lnTo>
                  <a:pt x="18034" y="0"/>
                </a:lnTo>
                <a:lnTo>
                  <a:pt x="18377" y="16"/>
                </a:lnTo>
                <a:lnTo>
                  <a:pt x="18711" y="65"/>
                </a:lnTo>
                <a:lnTo>
                  <a:pt x="19035" y="144"/>
                </a:lnTo>
                <a:lnTo>
                  <a:pt x="19346" y="252"/>
                </a:lnTo>
                <a:lnTo>
                  <a:pt x="19644" y="387"/>
                </a:lnTo>
                <a:lnTo>
                  <a:pt x="19926" y="548"/>
                </a:lnTo>
                <a:lnTo>
                  <a:pt x="20192" y="734"/>
                </a:lnTo>
                <a:lnTo>
                  <a:pt x="20439" y="942"/>
                </a:lnTo>
                <a:lnTo>
                  <a:pt x="20667" y="1172"/>
                </a:lnTo>
                <a:lnTo>
                  <a:pt x="20873" y="1422"/>
                </a:lnTo>
                <a:lnTo>
                  <a:pt x="21057" y="1690"/>
                </a:lnTo>
                <a:lnTo>
                  <a:pt x="21217" y="1975"/>
                </a:lnTo>
                <a:lnTo>
                  <a:pt x="21351" y="2275"/>
                </a:lnTo>
                <a:lnTo>
                  <a:pt x="21458" y="2589"/>
                </a:lnTo>
                <a:lnTo>
                  <a:pt x="21536" y="2916"/>
                </a:lnTo>
                <a:lnTo>
                  <a:pt x="21584" y="3253"/>
                </a:lnTo>
                <a:lnTo>
                  <a:pt x="21600" y="3600"/>
                </a:lnTo>
                <a:lnTo>
                  <a:pt x="21600" y="18000"/>
                </a:lnTo>
                <a:lnTo>
                  <a:pt x="21584" y="18347"/>
                </a:lnTo>
                <a:lnTo>
                  <a:pt x="21536" y="18684"/>
                </a:lnTo>
                <a:lnTo>
                  <a:pt x="21458" y="19011"/>
                </a:lnTo>
                <a:lnTo>
                  <a:pt x="21351" y="19325"/>
                </a:lnTo>
                <a:lnTo>
                  <a:pt x="21217" y="19625"/>
                </a:lnTo>
                <a:lnTo>
                  <a:pt x="21057" y="19910"/>
                </a:lnTo>
                <a:lnTo>
                  <a:pt x="20873" y="20178"/>
                </a:lnTo>
                <a:lnTo>
                  <a:pt x="20667" y="20428"/>
                </a:lnTo>
                <a:lnTo>
                  <a:pt x="20439" y="20658"/>
                </a:lnTo>
                <a:lnTo>
                  <a:pt x="20192" y="20866"/>
                </a:lnTo>
                <a:lnTo>
                  <a:pt x="19926" y="21052"/>
                </a:lnTo>
                <a:lnTo>
                  <a:pt x="19644" y="21213"/>
                </a:lnTo>
                <a:lnTo>
                  <a:pt x="19346" y="21348"/>
                </a:lnTo>
                <a:lnTo>
                  <a:pt x="19035" y="21456"/>
                </a:lnTo>
                <a:lnTo>
                  <a:pt x="18711" y="21535"/>
                </a:lnTo>
                <a:lnTo>
                  <a:pt x="18377" y="21584"/>
                </a:lnTo>
                <a:lnTo>
                  <a:pt x="18034" y="21600"/>
                </a:lnTo>
                <a:lnTo>
                  <a:pt x="3566" y="21600"/>
                </a:lnTo>
                <a:lnTo>
                  <a:pt x="3223" y="21584"/>
                </a:lnTo>
                <a:lnTo>
                  <a:pt x="2889" y="21535"/>
                </a:lnTo>
                <a:lnTo>
                  <a:pt x="2565" y="21456"/>
                </a:lnTo>
                <a:lnTo>
                  <a:pt x="2254" y="21348"/>
                </a:lnTo>
                <a:lnTo>
                  <a:pt x="1956" y="21213"/>
                </a:lnTo>
                <a:lnTo>
                  <a:pt x="1674" y="21052"/>
                </a:lnTo>
                <a:lnTo>
                  <a:pt x="1408" y="20866"/>
                </a:lnTo>
                <a:lnTo>
                  <a:pt x="1161" y="20658"/>
                </a:lnTo>
                <a:lnTo>
                  <a:pt x="933" y="20428"/>
                </a:lnTo>
                <a:lnTo>
                  <a:pt x="727" y="20178"/>
                </a:lnTo>
                <a:lnTo>
                  <a:pt x="543" y="19910"/>
                </a:lnTo>
                <a:lnTo>
                  <a:pt x="383" y="19625"/>
                </a:lnTo>
                <a:lnTo>
                  <a:pt x="249" y="19325"/>
                </a:lnTo>
                <a:lnTo>
                  <a:pt x="142" y="19011"/>
                </a:lnTo>
                <a:lnTo>
                  <a:pt x="64" y="18684"/>
                </a:lnTo>
                <a:lnTo>
                  <a:pt x="16" y="18347"/>
                </a:lnTo>
                <a:lnTo>
                  <a:pt x="0" y="18000"/>
                </a:lnTo>
                <a:lnTo>
                  <a:pt x="0" y="3600"/>
                </a:lnTo>
                <a:close/>
              </a:path>
            </a:pathLst>
          </a:custGeom>
          <a:ln w="3175">
            <a:solidFill>
              <a:srgbClr val="000000"/>
            </a:solidFill>
          </a:ln>
        </p:spPr>
        <p:txBody>
          <a:bodyPr lIns="48766" tIns="48766" rIns="48766" bIns="48766"/>
          <a:lstStyle/>
          <a:p>
            <a:pPr>
              <a:defRPr>
                <a:solidFill>
                  <a:srgbClr val="000000"/>
                </a:solidFill>
                <a:latin typeface="+mn-lt"/>
                <a:ea typeface="+mn-ea"/>
                <a:cs typeface="+mn-cs"/>
                <a:sym typeface="Helvetica"/>
              </a:defRPr>
            </a:pPr>
            <a:endParaRPr/>
          </a:p>
        </p:txBody>
      </p:sp>
      <p:sp>
        <p:nvSpPr>
          <p:cNvPr id="231" name="Median Lifespan…"/>
          <p:cNvSpPr txBox="1"/>
          <p:nvPr/>
        </p:nvSpPr>
        <p:spPr>
          <a:xfrm>
            <a:off x="8498840" y="5484705"/>
            <a:ext cx="2487509"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defTabSz="975360">
              <a:spcBef>
                <a:spcPts val="100"/>
              </a:spcBef>
              <a:defRPr sz="1600" b="1" u="sng">
                <a:latin typeface="+mn-lt"/>
                <a:ea typeface="+mn-ea"/>
                <a:cs typeface="+mn-cs"/>
                <a:sym typeface="Helvetica"/>
              </a:defRPr>
            </a:pPr>
            <a:r>
              <a:t>Median Lifespan</a:t>
            </a:r>
          </a:p>
          <a:p>
            <a:pPr defTabSz="975360">
              <a:defRPr sz="1600">
                <a:solidFill>
                  <a:srgbClr val="00F900"/>
                </a:solidFill>
                <a:latin typeface="+mn-lt"/>
                <a:ea typeface="+mn-ea"/>
                <a:cs typeface="+mn-cs"/>
                <a:sym typeface="Helvetica"/>
              </a:defRPr>
            </a:pPr>
            <a:endParaRPr/>
          </a:p>
          <a:p>
            <a:pPr algn="ctr" defTabSz="975360">
              <a:defRPr sz="1600" b="1">
                <a:latin typeface="+mn-lt"/>
                <a:ea typeface="+mn-ea"/>
                <a:cs typeface="+mn-cs"/>
                <a:sym typeface="Helvetica"/>
              </a:defRPr>
            </a:pPr>
            <a:r>
              <a:t>United States: mid-40s  (though taking medicine  for pain &gt;3 times/week)  (neurocognitive damage  starts occurring in first  years of life)</a:t>
            </a:r>
          </a:p>
        </p:txBody>
      </p:sp>
      <p:sp>
        <p:nvSpPr>
          <p:cNvPr id="232" name="Africa: 5-8 years old"/>
          <p:cNvSpPr txBox="1"/>
          <p:nvPr/>
        </p:nvSpPr>
        <p:spPr>
          <a:xfrm>
            <a:off x="8726323" y="7699372"/>
            <a:ext cx="2032002" cy="24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975360">
              <a:spcBef>
                <a:spcPts val="100"/>
              </a:spcBef>
              <a:defRPr sz="1600" b="1">
                <a:latin typeface="+mn-lt"/>
                <a:ea typeface="+mn-ea"/>
                <a:cs typeface="+mn-cs"/>
                <a:sym typeface="Helvetica"/>
              </a:defRPr>
            </a:lvl1pPr>
          </a:lstStyle>
          <a:p>
            <a:r>
              <a:t>Africa: 5-8 years old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till we are using TBI or conditioning is different now"/>
          <p:cNvSpPr txBox="1">
            <a:spLocks noGrp="1"/>
          </p:cNvSpPr>
          <p:nvPr>
            <p:ph type="title" idx="4294967295"/>
          </p:nvPr>
        </p:nvSpPr>
        <p:spPr>
          <a:xfrm>
            <a:off x="1529362" y="4003321"/>
            <a:ext cx="10403841" cy="2372926"/>
          </a:xfrm>
          <a:prstGeom prst="rect">
            <a:avLst/>
          </a:prstGeom>
          <a:ln w="25400">
            <a:solidFill>
              <a:srgbClr val="000000"/>
            </a:solidFill>
          </a:ln>
        </p:spPr>
        <p:txBody>
          <a:bodyPr>
            <a:noAutofit/>
          </a:bodyPr>
          <a:lstStyle>
            <a:lvl1pPr algn="ctr" defTabSz="1300480">
              <a:lnSpc>
                <a:spcPct val="100000"/>
              </a:lnSpc>
              <a:defRPr sz="5600">
                <a:latin typeface="+mn-lt"/>
                <a:ea typeface="+mn-ea"/>
                <a:cs typeface="+mn-cs"/>
                <a:sym typeface="Helvetica"/>
              </a:defRPr>
            </a:lvl1pPr>
          </a:lstStyle>
          <a:p>
            <a:r>
              <a:t>Still we are using TBI or conditioning is different now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MAC HLA matched sibling BMT"/>
          <p:cNvSpPr txBox="1">
            <a:spLocks noGrp="1"/>
          </p:cNvSpPr>
          <p:nvPr>
            <p:ph type="title" idx="4294967295"/>
          </p:nvPr>
        </p:nvSpPr>
        <p:spPr>
          <a:xfrm>
            <a:off x="1087078" y="325555"/>
            <a:ext cx="11109897" cy="913795"/>
          </a:xfrm>
          <a:prstGeom prst="rect">
            <a:avLst/>
          </a:prstGeom>
        </p:spPr>
        <p:txBody>
          <a:bodyPr lIns="48766" tIns="48766" rIns="48766" bIns="48766"/>
          <a:lstStyle>
            <a:lvl1pPr algn="ctr">
              <a:defRPr sz="3600" b="1">
                <a:latin typeface="Calibri"/>
                <a:ea typeface="Calibri"/>
                <a:cs typeface="Calibri"/>
                <a:sym typeface="Calibri"/>
              </a:defRPr>
            </a:lvl1pPr>
          </a:lstStyle>
          <a:p>
            <a:r>
              <a:t>MAC HLA matched sibling BMT</a:t>
            </a:r>
          </a:p>
        </p:txBody>
      </p:sp>
      <p:sp>
        <p:nvSpPr>
          <p:cNvPr id="337" name="Body"/>
          <p:cNvSpPr txBox="1">
            <a:spLocks noGrp="1"/>
          </p:cNvSpPr>
          <p:nvPr>
            <p:ph type="body" idx="4294967295"/>
          </p:nvPr>
        </p:nvSpPr>
        <p:spPr>
          <a:xfrm>
            <a:off x="2113279" y="2478020"/>
            <a:ext cx="8778242" cy="6056382"/>
          </a:xfrm>
          <a:prstGeom prst="rect">
            <a:avLst/>
          </a:prstGeom>
        </p:spPr>
        <p:txBody>
          <a:bodyPr lIns="48766" tIns="48766" rIns="48766" bIns="48766"/>
          <a:lstStyle/>
          <a:p>
            <a:pPr marL="212271" indent="-212271">
              <a:buFont typeface="Helvetica"/>
              <a:defRPr sz="2600">
                <a:latin typeface="+mn-lt"/>
                <a:ea typeface="+mn-ea"/>
                <a:cs typeface="+mn-cs"/>
                <a:sym typeface="Helvetica"/>
              </a:defRPr>
            </a:pPr>
            <a:endParaRPr/>
          </a:p>
        </p:txBody>
      </p:sp>
      <p:graphicFrame>
        <p:nvGraphicFramePr>
          <p:cNvPr id="338" name="Table"/>
          <p:cNvGraphicFramePr/>
          <p:nvPr/>
        </p:nvGraphicFramePr>
        <p:xfrm>
          <a:off x="943584" y="1407157"/>
          <a:ext cx="11117631" cy="7216123"/>
        </p:xfrm>
        <a:graphic>
          <a:graphicData uri="http://schemas.openxmlformats.org/drawingml/2006/table">
            <a:tbl>
              <a:tblPr firstRow="1" firstCol="1" bandRow="1">
                <a:tableStyleId>{4C3C2611-4C71-4FC5-86AE-919BDF0F9419}</a:tableStyleId>
              </a:tblPr>
              <a:tblGrid>
                <a:gridCol w="2331051">
                  <a:extLst>
                    <a:ext uri="{9D8B030D-6E8A-4147-A177-3AD203B41FA5}">
                      <a16:colId xmlns:a16="http://schemas.microsoft.com/office/drawing/2014/main" val="20000"/>
                    </a:ext>
                  </a:extLst>
                </a:gridCol>
                <a:gridCol w="1441929">
                  <a:extLst>
                    <a:ext uri="{9D8B030D-6E8A-4147-A177-3AD203B41FA5}">
                      <a16:colId xmlns:a16="http://schemas.microsoft.com/office/drawing/2014/main" val="20001"/>
                    </a:ext>
                  </a:extLst>
                </a:gridCol>
                <a:gridCol w="1193604">
                  <a:extLst>
                    <a:ext uri="{9D8B030D-6E8A-4147-A177-3AD203B41FA5}">
                      <a16:colId xmlns:a16="http://schemas.microsoft.com/office/drawing/2014/main" val="20002"/>
                    </a:ext>
                  </a:extLst>
                </a:gridCol>
                <a:gridCol w="1221545">
                  <a:extLst>
                    <a:ext uri="{9D8B030D-6E8A-4147-A177-3AD203B41FA5}">
                      <a16:colId xmlns:a16="http://schemas.microsoft.com/office/drawing/2014/main" val="20003"/>
                    </a:ext>
                  </a:extLst>
                </a:gridCol>
                <a:gridCol w="1221911">
                  <a:extLst>
                    <a:ext uri="{9D8B030D-6E8A-4147-A177-3AD203B41FA5}">
                      <a16:colId xmlns:a16="http://schemas.microsoft.com/office/drawing/2014/main" val="20004"/>
                    </a:ext>
                  </a:extLst>
                </a:gridCol>
                <a:gridCol w="1226097">
                  <a:extLst>
                    <a:ext uri="{9D8B030D-6E8A-4147-A177-3AD203B41FA5}">
                      <a16:colId xmlns:a16="http://schemas.microsoft.com/office/drawing/2014/main" val="20005"/>
                    </a:ext>
                  </a:extLst>
                </a:gridCol>
                <a:gridCol w="1244619">
                  <a:extLst>
                    <a:ext uri="{9D8B030D-6E8A-4147-A177-3AD203B41FA5}">
                      <a16:colId xmlns:a16="http://schemas.microsoft.com/office/drawing/2014/main" val="20006"/>
                    </a:ext>
                  </a:extLst>
                </a:gridCol>
                <a:gridCol w="1236875">
                  <a:extLst>
                    <a:ext uri="{9D8B030D-6E8A-4147-A177-3AD203B41FA5}">
                      <a16:colId xmlns:a16="http://schemas.microsoft.com/office/drawing/2014/main" val="20007"/>
                    </a:ext>
                  </a:extLst>
                </a:gridCol>
              </a:tblGrid>
              <a:tr h="596900">
                <a:tc>
                  <a:txBody>
                    <a:bodyPr/>
                    <a:lstStyle/>
                    <a:p>
                      <a:pPr algn="l" defTabSz="975360">
                        <a:defRPr sz="2000">
                          <a:solidFill>
                            <a:srgbClr val="000000"/>
                          </a:solidFill>
                          <a:latin typeface="Calibri"/>
                          <a:ea typeface="Calibri"/>
                          <a:cs typeface="Calibri"/>
                        </a:defRPr>
                      </a:pPr>
                      <a:endParaRP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Walters </a:t>
                      </a: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Panepinto</a:t>
                      </a:r>
                    </a:p>
                  </a:txBody>
                  <a:tcPr marL="0" marR="0" marT="0" marB="0" horzOverflow="overflow">
                    <a:lnB w="3175">
                      <a:solidFill>
                        <a:srgbClr val="FFFFFF"/>
                      </a:solidFill>
                    </a:lnB>
                  </a:tcPr>
                </a:tc>
                <a:tc>
                  <a:txBody>
                    <a:bodyPr/>
                    <a:lstStyle/>
                    <a:p>
                      <a:pPr algn="l" defTabSz="975360">
                        <a:defRPr sz="1800" b="0">
                          <a:solidFill>
                            <a:srgbClr val="000000"/>
                          </a:solidFill>
                        </a:defRPr>
                      </a:pPr>
                      <a:r>
                        <a:rPr sz="1200" b="1">
                          <a:latin typeface="Calibri"/>
                          <a:ea typeface="Calibri"/>
                          <a:cs typeface="Calibri"/>
                        </a:rPr>
                        <a:t>Bernaudin</a:t>
                      </a: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Locatelli</a:t>
                      </a: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Maheshwari</a:t>
                      </a: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Leucarelli</a:t>
                      </a:r>
                    </a:p>
                  </a:txBody>
                  <a:tcPr marL="0" marR="0" marT="0" marB="0" horzOverflow="overflow"/>
                </a:tc>
                <a:tc>
                  <a:txBody>
                    <a:bodyPr/>
                    <a:lstStyle/>
                    <a:p>
                      <a:pPr algn="l" defTabSz="975360">
                        <a:defRPr sz="1800" b="0">
                          <a:solidFill>
                            <a:srgbClr val="000000"/>
                          </a:solidFill>
                        </a:defRPr>
                      </a:pPr>
                      <a:r>
                        <a:rPr sz="1200" b="1">
                          <a:latin typeface="Calibri"/>
                          <a:ea typeface="Calibri"/>
                          <a:cs typeface="Calibri"/>
                        </a:rPr>
                        <a:t>Dedekan</a:t>
                      </a:r>
                    </a:p>
                  </a:txBody>
                  <a:tcPr marL="0" marR="0" marT="0" marB="0" horzOverflow="overflow"/>
                </a:tc>
                <a:extLst>
                  <a:ext uri="{0D108BD9-81ED-4DB2-BD59-A6C34878D82A}">
                    <a16:rowId xmlns:a16="http://schemas.microsoft.com/office/drawing/2014/main" val="10000"/>
                  </a:ext>
                </a:extLst>
              </a:tr>
              <a:tr h="488635">
                <a:tc>
                  <a:txBody>
                    <a:bodyPr/>
                    <a:lstStyle/>
                    <a:p>
                      <a:pPr algn="l" defTabSz="975360">
                        <a:defRPr sz="1800" b="0">
                          <a:solidFill>
                            <a:srgbClr val="000000"/>
                          </a:solidFill>
                        </a:defRPr>
                      </a:pPr>
                      <a:r>
                        <a:rPr sz="1100" b="1">
                          <a:latin typeface="Calibri"/>
                          <a:ea typeface="Calibri"/>
                          <a:cs typeface="Calibri"/>
                        </a:rPr>
                        <a:t>Year /Country</a:t>
                      </a:r>
                    </a:p>
                  </a:txBody>
                  <a:tcPr marL="0" marR="0" marT="0" marB="0" horzOverflow="overflow">
                    <a:solidFill>
                      <a:schemeClr val="accent5">
                        <a:satOff val="-6843"/>
                        <a:lumOff val="-10705"/>
                      </a:schemeClr>
                    </a:solidFill>
                  </a:tcPr>
                </a:tc>
                <a:tc>
                  <a:txBody>
                    <a:bodyPr/>
                    <a:lstStyle/>
                    <a:p>
                      <a:pPr algn="l" defTabSz="975360">
                        <a:defRPr sz="1100" b="1">
                          <a:latin typeface="Calibri"/>
                          <a:ea typeface="Calibri"/>
                          <a:cs typeface="Calibri"/>
                        </a:defRPr>
                      </a:pPr>
                      <a:r>
                        <a:t>2001</a:t>
                      </a:r>
                    </a:p>
                    <a:p>
                      <a:pPr algn="l" defTabSz="457200">
                        <a:lnSpc>
                          <a:spcPts val="2200"/>
                        </a:lnSpc>
                        <a:spcBef>
                          <a:spcPts val="1200"/>
                        </a:spcBef>
                        <a:defRPr sz="1000" b="1">
                          <a:latin typeface="Calibri"/>
                          <a:ea typeface="Calibri"/>
                          <a:cs typeface="Calibri"/>
                        </a:defRPr>
                      </a:pPr>
                      <a:r>
                        <a:t>USA </a:t>
                      </a:r>
                    </a:p>
                  </a:txBody>
                  <a:tcPr marL="0" marR="0" marT="0" marB="0" horzOverflow="overflow"/>
                </a:tc>
                <a:tc>
                  <a:txBody>
                    <a:bodyPr/>
                    <a:lstStyle/>
                    <a:p>
                      <a:pPr algn="l" defTabSz="975360">
                        <a:defRPr sz="1100" b="1">
                          <a:latin typeface="Calibri"/>
                          <a:ea typeface="Calibri"/>
                          <a:cs typeface="Calibri"/>
                        </a:defRPr>
                      </a:pPr>
                      <a:r>
                        <a:t>2007 </a:t>
                      </a:r>
                    </a:p>
                    <a:p>
                      <a:pPr algn="l" defTabSz="457200">
                        <a:lnSpc>
                          <a:spcPts val="2100"/>
                        </a:lnSpc>
                        <a:spcBef>
                          <a:spcPts val="1200"/>
                        </a:spcBef>
                        <a:defRPr sz="900" b="1">
                          <a:latin typeface="Calibri"/>
                          <a:ea typeface="Calibri"/>
                          <a:cs typeface="Calibri"/>
                        </a:defRPr>
                      </a:pPr>
                      <a:r>
                        <a:t>CIBMTR </a:t>
                      </a:r>
                    </a:p>
                  </a:txBody>
                  <a:tcPr marL="0" marR="0" marT="0" marB="0" horzOverflow="overflow">
                    <a:lnT w="3175">
                      <a:solidFill>
                        <a:srgbClr val="FFFFFF"/>
                      </a:solidFill>
                    </a:lnT>
                  </a:tcPr>
                </a:tc>
                <a:tc>
                  <a:txBody>
                    <a:bodyPr/>
                    <a:lstStyle/>
                    <a:p>
                      <a:pPr algn="l" defTabSz="975360">
                        <a:defRPr sz="1100" b="1">
                          <a:latin typeface="Calibri"/>
                          <a:ea typeface="Calibri"/>
                          <a:cs typeface="Calibri"/>
                        </a:defRPr>
                      </a:pPr>
                      <a:r>
                        <a:t>2007</a:t>
                      </a:r>
                    </a:p>
                    <a:p>
                      <a:pPr algn="l" defTabSz="457200">
                        <a:lnSpc>
                          <a:spcPts val="2500"/>
                        </a:lnSpc>
                        <a:spcBef>
                          <a:spcPts val="1200"/>
                        </a:spcBef>
                        <a:defRPr sz="1300" b="1">
                          <a:latin typeface="Calibri"/>
                          <a:ea typeface="Calibri"/>
                          <a:cs typeface="Calibri"/>
                        </a:defRPr>
                      </a:pPr>
                      <a:r>
                        <a:t>France </a:t>
                      </a:r>
                    </a:p>
                  </a:txBody>
                  <a:tcPr marL="0" marR="0" marT="0" marB="0" horzOverflow="overflow"/>
                </a:tc>
                <a:tc>
                  <a:txBody>
                    <a:bodyPr/>
                    <a:lstStyle/>
                    <a:p>
                      <a:pPr algn="l" defTabSz="975360">
                        <a:defRPr sz="1100" b="1">
                          <a:latin typeface="Calibri"/>
                          <a:ea typeface="Calibri"/>
                          <a:cs typeface="Calibri"/>
                        </a:defRPr>
                      </a:pPr>
                      <a:r>
                        <a:t>2013</a:t>
                      </a:r>
                    </a:p>
                    <a:p>
                      <a:pPr algn="l" defTabSz="457200">
                        <a:lnSpc>
                          <a:spcPts val="2200"/>
                        </a:lnSpc>
                        <a:spcBef>
                          <a:spcPts val="1200"/>
                        </a:spcBef>
                        <a:defRPr sz="1000" b="1">
                          <a:latin typeface="Calibri"/>
                          <a:ea typeface="Calibri"/>
                          <a:cs typeface="Calibri"/>
                        </a:defRPr>
                      </a:pPr>
                      <a:r>
                        <a:t>Eurocord, Oakland </a:t>
                      </a:r>
                    </a:p>
                  </a:txBody>
                  <a:tcPr marL="0" marR="0" marT="0" marB="0" horzOverflow="overflow"/>
                </a:tc>
                <a:tc>
                  <a:txBody>
                    <a:bodyPr/>
                    <a:lstStyle/>
                    <a:p>
                      <a:pPr algn="l" defTabSz="975360">
                        <a:defRPr sz="1100" b="1">
                          <a:latin typeface="Calibri"/>
                          <a:ea typeface="Calibri"/>
                          <a:cs typeface="Calibri"/>
                        </a:defRPr>
                      </a:pPr>
                      <a:r>
                        <a:t>2014</a:t>
                      </a:r>
                    </a:p>
                    <a:p>
                      <a:pPr algn="l" defTabSz="975360">
                        <a:defRPr sz="1100" b="1">
                          <a:latin typeface="Calibri"/>
                          <a:ea typeface="Calibri"/>
                          <a:cs typeface="Calibri"/>
                        </a:defRPr>
                      </a:pPr>
                      <a:r>
                        <a:t>USA</a:t>
                      </a:r>
                    </a:p>
                  </a:txBody>
                  <a:tcPr marL="0" marR="0" marT="0" marB="0" horzOverflow="overflow"/>
                </a:tc>
                <a:tc>
                  <a:txBody>
                    <a:bodyPr/>
                    <a:lstStyle/>
                    <a:p>
                      <a:pPr algn="l" defTabSz="975360">
                        <a:defRPr sz="1100" b="1">
                          <a:latin typeface="Calibri"/>
                          <a:ea typeface="Calibri"/>
                          <a:cs typeface="Calibri"/>
                        </a:defRPr>
                      </a:pPr>
                      <a:r>
                        <a:t>2014   </a:t>
                      </a:r>
                    </a:p>
                    <a:p>
                      <a:pPr algn="l" defTabSz="457200">
                        <a:lnSpc>
                          <a:spcPts val="2100"/>
                        </a:lnSpc>
                        <a:spcBef>
                          <a:spcPts val="1200"/>
                        </a:spcBef>
                        <a:defRPr sz="900" b="1">
                          <a:latin typeface="Calibri"/>
                          <a:ea typeface="Calibri"/>
                          <a:cs typeface="Calibri"/>
                        </a:defRPr>
                      </a:pPr>
                      <a:r>
                        <a:t>Nigeria Albania, Kuwait, Iraq, Lebanon </a:t>
                      </a:r>
                    </a:p>
                  </a:txBody>
                  <a:tcPr marL="0" marR="0" marT="0" marB="0" horzOverflow="overflow"/>
                </a:tc>
                <a:tc>
                  <a:txBody>
                    <a:bodyPr/>
                    <a:lstStyle/>
                    <a:p>
                      <a:pPr algn="l" defTabSz="975360">
                        <a:defRPr sz="1100" b="1">
                          <a:latin typeface="Calibri"/>
                          <a:ea typeface="Calibri"/>
                          <a:cs typeface="Calibri"/>
                        </a:defRPr>
                      </a:pPr>
                      <a:r>
                        <a:t>2014</a:t>
                      </a:r>
                    </a:p>
                    <a:p>
                      <a:pPr algn="l" defTabSz="457200">
                        <a:lnSpc>
                          <a:spcPts val="2200"/>
                        </a:lnSpc>
                        <a:spcBef>
                          <a:spcPts val="1200"/>
                        </a:spcBef>
                        <a:defRPr sz="1000" b="1">
                          <a:latin typeface="Calibri"/>
                          <a:ea typeface="Calibri"/>
                          <a:cs typeface="Calibri"/>
                        </a:defRPr>
                      </a:pPr>
                      <a:r>
                        <a:t>Belgium </a:t>
                      </a:r>
                    </a:p>
                  </a:txBody>
                  <a:tcPr marL="0" marR="0" marT="0" marB="0" horzOverflow="overflow"/>
                </a:tc>
                <a:extLst>
                  <a:ext uri="{0D108BD9-81ED-4DB2-BD59-A6C34878D82A}">
                    <a16:rowId xmlns:a16="http://schemas.microsoft.com/office/drawing/2014/main" val="10001"/>
                  </a:ext>
                </a:extLst>
              </a:tr>
              <a:tr h="495300">
                <a:tc>
                  <a:txBody>
                    <a:bodyPr/>
                    <a:lstStyle/>
                    <a:p>
                      <a:pPr algn="l" defTabSz="975360">
                        <a:defRPr sz="1800" b="0">
                          <a:solidFill>
                            <a:srgbClr val="000000"/>
                          </a:solidFill>
                        </a:defRPr>
                      </a:pPr>
                      <a:r>
                        <a:rPr sz="1200" b="1">
                          <a:latin typeface="Calibri"/>
                          <a:ea typeface="Calibri"/>
                          <a:cs typeface="Calibri"/>
                        </a:rPr>
                        <a:t>Median FU year</a:t>
                      </a:r>
                    </a:p>
                  </a:txBody>
                  <a:tcPr marL="0" marR="0" marT="0" marB="0" horzOverflow="overflow">
                    <a:solidFill>
                      <a:schemeClr val="accent5">
                        <a:satOff val="-6843"/>
                        <a:lumOff val="-10705"/>
                      </a:schemeClr>
                    </a:solidFill>
                  </a:tcPr>
                </a:tc>
                <a:tc>
                  <a:txBody>
                    <a:bodyPr/>
                    <a:lstStyle/>
                    <a:p>
                      <a:pPr algn="l" defTabSz="975360">
                        <a:defRPr sz="1800"/>
                      </a:pPr>
                      <a:r>
                        <a:rPr sz="1100" b="1">
                          <a:latin typeface="Calibri"/>
                          <a:ea typeface="Calibri"/>
                          <a:cs typeface="Calibri"/>
                        </a:rPr>
                        <a:t>4.8(3.2-7.9)</a:t>
                      </a:r>
                    </a:p>
                  </a:txBody>
                  <a:tcPr marL="0" marR="0" marT="0" marB="0" horzOverflow="overflow"/>
                </a:tc>
                <a:tc>
                  <a:txBody>
                    <a:bodyPr/>
                    <a:lstStyle/>
                    <a:p>
                      <a:pPr algn="l" defTabSz="975360">
                        <a:defRPr sz="1800"/>
                      </a:pPr>
                      <a:r>
                        <a:rPr sz="1100" b="1">
                          <a:latin typeface="Calibri"/>
                          <a:ea typeface="Calibri"/>
                          <a:cs typeface="Calibri"/>
                        </a:rPr>
                        <a:t>5.1(0.25-14.8)</a:t>
                      </a:r>
                    </a:p>
                  </a:txBody>
                  <a:tcPr marL="0" marR="0" marT="0" marB="0" horzOverflow="overflow"/>
                </a:tc>
                <a:tc>
                  <a:txBody>
                    <a:bodyPr/>
                    <a:lstStyle/>
                    <a:p>
                      <a:pPr algn="l" defTabSz="975360">
                        <a:defRPr sz="1800"/>
                      </a:pPr>
                      <a:r>
                        <a:rPr sz="1100" b="1">
                          <a:latin typeface="Calibri"/>
                          <a:ea typeface="Calibri"/>
                          <a:cs typeface="Calibri"/>
                        </a:rPr>
                        <a:t>6(1.6-17.5)</a:t>
                      </a:r>
                    </a:p>
                  </a:txBody>
                  <a:tcPr marL="0" marR="0" marT="0" marB="0" horzOverflow="overflow"/>
                </a:tc>
                <a:tc>
                  <a:txBody>
                    <a:bodyPr/>
                    <a:lstStyle/>
                    <a:p>
                      <a:pPr algn="l" defTabSz="975360">
                        <a:defRPr sz="1800"/>
                      </a:pPr>
                      <a:r>
                        <a:rPr sz="1100" b="1">
                          <a:latin typeface="Calibri"/>
                          <a:ea typeface="Calibri"/>
                          <a:cs typeface="Calibri"/>
                        </a:rPr>
                        <a:t>5.8(1-12.5)</a:t>
                      </a:r>
                    </a:p>
                  </a:txBody>
                  <a:tcPr marL="0" marR="0" marT="0" marB="0" horzOverflow="overflow"/>
                </a:tc>
                <a:tc>
                  <a:txBody>
                    <a:bodyPr/>
                    <a:lstStyle/>
                    <a:p>
                      <a:pPr algn="l" defTabSz="975360">
                        <a:defRPr sz="1800"/>
                      </a:pPr>
                      <a:r>
                        <a:rPr sz="1100" b="1">
                          <a:latin typeface="Calibri"/>
                          <a:ea typeface="Calibri"/>
                          <a:cs typeface="Calibri"/>
                        </a:rPr>
                        <a:t>3(1.3-9)</a:t>
                      </a:r>
                    </a:p>
                  </a:txBody>
                  <a:tcPr marL="0" marR="0" marT="0" marB="0" horzOverflow="overflow"/>
                </a:tc>
                <a:tc>
                  <a:txBody>
                    <a:bodyPr/>
                    <a:lstStyle/>
                    <a:p>
                      <a:pPr algn="l" defTabSz="975360">
                        <a:defRPr sz="1100" b="1">
                          <a:latin typeface="Calibri"/>
                          <a:ea typeface="Calibri"/>
                          <a:cs typeface="Calibri"/>
                        </a:defRPr>
                      </a:pPr>
                      <a:endParaRPr/>
                    </a:p>
                  </a:txBody>
                  <a:tcPr marL="0" marR="0" marT="0" marB="0" horzOverflow="overflow"/>
                </a:tc>
                <a:tc>
                  <a:txBody>
                    <a:bodyPr/>
                    <a:lstStyle/>
                    <a:p>
                      <a:pPr algn="l" defTabSz="975360">
                        <a:defRPr sz="1800"/>
                      </a:pPr>
                      <a:r>
                        <a:rPr sz="1100" b="1">
                          <a:latin typeface="Calibri"/>
                          <a:ea typeface="Calibri"/>
                          <a:cs typeface="Calibri"/>
                        </a:rPr>
                        <a:t>7.7(0.4-21.3)</a:t>
                      </a:r>
                    </a:p>
                  </a:txBody>
                  <a:tcPr marL="0" marR="0" marT="0" marB="0" horzOverflow="overflow"/>
                </a:tc>
                <a:extLst>
                  <a:ext uri="{0D108BD9-81ED-4DB2-BD59-A6C34878D82A}">
                    <a16:rowId xmlns:a16="http://schemas.microsoft.com/office/drawing/2014/main" val="10002"/>
                  </a:ext>
                </a:extLst>
              </a:tr>
              <a:tr h="488635">
                <a:tc>
                  <a:txBody>
                    <a:bodyPr/>
                    <a:lstStyle/>
                    <a:p>
                      <a:pPr algn="l" defTabSz="975360">
                        <a:defRPr sz="1800" b="0">
                          <a:solidFill>
                            <a:srgbClr val="000000"/>
                          </a:solidFill>
                        </a:defRPr>
                      </a:pPr>
                      <a:r>
                        <a:rPr sz="1200" b="1">
                          <a:latin typeface="Calibri"/>
                          <a:ea typeface="Calibri"/>
                          <a:cs typeface="Calibri"/>
                        </a:rPr>
                        <a:t>N</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50</a:t>
                      </a:r>
                    </a:p>
                  </a:txBody>
                  <a:tcPr marL="0" marR="0" marT="0" marB="0" horzOverflow="overflow"/>
                </a:tc>
                <a:tc>
                  <a:txBody>
                    <a:bodyPr/>
                    <a:lstStyle/>
                    <a:p>
                      <a:pPr algn="l" defTabSz="975360">
                        <a:defRPr sz="1800"/>
                      </a:pPr>
                      <a:r>
                        <a:rPr sz="1200" b="1">
                          <a:latin typeface="Calibri"/>
                          <a:ea typeface="Calibri"/>
                          <a:cs typeface="Calibri"/>
                        </a:rPr>
                        <a:t>67</a:t>
                      </a:r>
                    </a:p>
                  </a:txBody>
                  <a:tcPr marL="0" marR="0" marT="0" marB="0" horzOverflow="overflow"/>
                </a:tc>
                <a:tc>
                  <a:txBody>
                    <a:bodyPr/>
                    <a:lstStyle/>
                    <a:p>
                      <a:pPr algn="l" defTabSz="975360">
                        <a:defRPr sz="1800"/>
                      </a:pPr>
                      <a:r>
                        <a:rPr sz="1200" b="1">
                          <a:latin typeface="Calibri"/>
                          <a:ea typeface="Calibri"/>
                          <a:cs typeface="Calibri"/>
                        </a:rPr>
                        <a:t>87</a:t>
                      </a:r>
                    </a:p>
                  </a:txBody>
                  <a:tcPr marL="0" marR="0" marT="0" marB="0" horzOverflow="overflow"/>
                </a:tc>
                <a:tc>
                  <a:txBody>
                    <a:bodyPr/>
                    <a:lstStyle/>
                    <a:p>
                      <a:pPr algn="l" defTabSz="975360">
                        <a:defRPr sz="1800"/>
                      </a:pPr>
                      <a:r>
                        <a:rPr sz="1200" b="1">
                          <a:latin typeface="Calibri"/>
                          <a:ea typeface="Calibri"/>
                          <a:cs typeface="Calibri"/>
                        </a:rPr>
                        <a:t>160</a:t>
                      </a:r>
                    </a:p>
                  </a:txBody>
                  <a:tcPr marL="0" marR="0" marT="0" marB="0" horzOverflow="overflow"/>
                </a:tc>
                <a:tc>
                  <a:txBody>
                    <a:bodyPr/>
                    <a:lstStyle/>
                    <a:p>
                      <a:pPr algn="l" defTabSz="975360">
                        <a:defRPr sz="1800"/>
                      </a:pPr>
                      <a:r>
                        <a:rPr sz="1200" b="1">
                          <a:latin typeface="Calibri"/>
                          <a:ea typeface="Calibri"/>
                          <a:cs typeface="Calibri"/>
                        </a:rPr>
                        <a:t>`16</a:t>
                      </a:r>
                    </a:p>
                  </a:txBody>
                  <a:tcPr marL="0" marR="0" marT="0" marB="0" horzOverflow="overflow"/>
                </a:tc>
                <a:tc>
                  <a:txBody>
                    <a:bodyPr/>
                    <a:lstStyle/>
                    <a:p>
                      <a:pPr algn="l" defTabSz="975360">
                        <a:defRPr sz="1800"/>
                      </a:pPr>
                      <a:r>
                        <a:rPr sz="1200" b="1">
                          <a:latin typeface="Calibri"/>
                          <a:ea typeface="Calibri"/>
                          <a:cs typeface="Calibri"/>
                        </a:rPr>
                        <a:t>42</a:t>
                      </a:r>
                    </a:p>
                  </a:txBody>
                  <a:tcPr marL="0" marR="0" marT="0" marB="0" horzOverflow="overflow"/>
                </a:tc>
                <a:tc>
                  <a:txBody>
                    <a:bodyPr/>
                    <a:lstStyle/>
                    <a:p>
                      <a:pPr algn="l" defTabSz="975360">
                        <a:defRPr sz="1800"/>
                      </a:pPr>
                      <a:r>
                        <a:rPr sz="1200" b="1">
                          <a:latin typeface="Calibri"/>
                          <a:ea typeface="Calibri"/>
                          <a:cs typeface="Calibri"/>
                        </a:rPr>
                        <a:t>50</a:t>
                      </a:r>
                    </a:p>
                  </a:txBody>
                  <a:tcPr marL="0" marR="0" marT="0" marB="0" horzOverflow="overflow"/>
                </a:tc>
                <a:extLst>
                  <a:ext uri="{0D108BD9-81ED-4DB2-BD59-A6C34878D82A}">
                    <a16:rowId xmlns:a16="http://schemas.microsoft.com/office/drawing/2014/main" val="10003"/>
                  </a:ext>
                </a:extLst>
              </a:tr>
              <a:tr h="850900">
                <a:tc>
                  <a:txBody>
                    <a:bodyPr/>
                    <a:lstStyle/>
                    <a:p>
                      <a:pPr algn="l" defTabSz="975360">
                        <a:defRPr sz="1800" b="0">
                          <a:solidFill>
                            <a:srgbClr val="000000"/>
                          </a:solidFill>
                        </a:defRPr>
                      </a:pPr>
                      <a:r>
                        <a:rPr sz="1200" b="1">
                          <a:latin typeface="Calibri"/>
                          <a:ea typeface="Calibri"/>
                          <a:cs typeface="Calibri"/>
                        </a:rPr>
                        <a:t>Conditioning </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Bu ,CY,ATG or Campath</a:t>
                      </a:r>
                    </a:p>
                  </a:txBody>
                  <a:tcPr marL="0" marR="0" marT="0" marB="0" horzOverflow="overflow"/>
                </a:tc>
                <a:tc>
                  <a:txBody>
                    <a:bodyPr/>
                    <a:lstStyle/>
                    <a:p>
                      <a:pPr algn="l" defTabSz="975360">
                        <a:defRPr sz="1800"/>
                      </a:pPr>
                      <a:r>
                        <a:rPr sz="1200" b="1">
                          <a:latin typeface="Calibri"/>
                          <a:ea typeface="Calibri"/>
                          <a:cs typeface="Calibri"/>
                        </a:rPr>
                        <a:t>Bu ,CY other</a:t>
                      </a:r>
                    </a:p>
                  </a:txBody>
                  <a:tcPr marL="0" marR="0" marT="0" marB="0" horzOverflow="overflow"/>
                </a:tc>
                <a:tc>
                  <a:txBody>
                    <a:bodyPr/>
                    <a:lstStyle/>
                    <a:p>
                      <a:pPr algn="l" defTabSz="975360">
                        <a:defRPr sz="1800"/>
                      </a:pPr>
                      <a:r>
                        <a:rPr sz="1200" b="1">
                          <a:latin typeface="Calibri"/>
                          <a:ea typeface="Calibri"/>
                          <a:cs typeface="Calibri"/>
                        </a:rPr>
                        <a:t>Bu ,CY ATG &gt;1992</a:t>
                      </a:r>
                    </a:p>
                  </a:txBody>
                  <a:tcPr marL="0" marR="0" marT="0" marB="0" horzOverflow="overflow"/>
                </a:tc>
                <a:tc>
                  <a:txBody>
                    <a:bodyPr/>
                    <a:lstStyle/>
                    <a:p>
                      <a:pPr algn="l" defTabSz="975360">
                        <a:defRPr sz="1800"/>
                      </a:pPr>
                      <a:r>
                        <a:rPr sz="1200" b="1">
                          <a:latin typeface="Calibri"/>
                          <a:ea typeface="Calibri"/>
                          <a:cs typeface="Calibri"/>
                        </a:rPr>
                        <a:t>Bu ,other</a:t>
                      </a:r>
                    </a:p>
                  </a:txBody>
                  <a:tcPr marL="0" marR="0" marT="0" marB="0" horzOverflow="overflow"/>
                </a:tc>
                <a:tc>
                  <a:txBody>
                    <a:bodyPr/>
                    <a:lstStyle/>
                    <a:p>
                      <a:pPr algn="l" defTabSz="975360">
                        <a:defRPr sz="1800"/>
                      </a:pPr>
                      <a:r>
                        <a:rPr sz="1200" b="1">
                          <a:latin typeface="Calibri"/>
                          <a:ea typeface="Calibri"/>
                          <a:cs typeface="Calibri"/>
                        </a:rPr>
                        <a:t>Bu ,CY ATG</a:t>
                      </a:r>
                    </a:p>
                  </a:txBody>
                  <a:tcPr marL="0" marR="0" marT="0" marB="0" horzOverflow="overflow"/>
                </a:tc>
                <a:tc>
                  <a:txBody>
                    <a:bodyPr/>
                    <a:lstStyle/>
                    <a:p>
                      <a:pPr algn="l" defTabSz="975360">
                        <a:defRPr sz="1800"/>
                      </a:pPr>
                      <a:r>
                        <a:rPr sz="1200" b="1">
                          <a:latin typeface="Calibri"/>
                          <a:ea typeface="Calibri"/>
                          <a:cs typeface="Calibri"/>
                        </a:rPr>
                        <a:t>Bu ,CY other</a:t>
                      </a:r>
                    </a:p>
                  </a:txBody>
                  <a:tcPr marL="0" marR="0" marT="0" marB="0" horzOverflow="overflow"/>
                </a:tc>
                <a:tc>
                  <a:txBody>
                    <a:bodyPr/>
                    <a:lstStyle/>
                    <a:p>
                      <a:pPr algn="l" defTabSz="975360">
                        <a:defRPr sz="1800"/>
                      </a:pPr>
                      <a:r>
                        <a:rPr sz="1200" b="1">
                          <a:latin typeface="Calibri"/>
                          <a:ea typeface="Calibri"/>
                          <a:cs typeface="Calibri"/>
                        </a:rPr>
                        <a:t>Bu ,CY ATG &gt;1991</a:t>
                      </a:r>
                    </a:p>
                  </a:txBody>
                  <a:tcPr marL="0" marR="0" marT="0" marB="0" horzOverflow="overflow"/>
                </a:tc>
                <a:extLst>
                  <a:ext uri="{0D108BD9-81ED-4DB2-BD59-A6C34878D82A}">
                    <a16:rowId xmlns:a16="http://schemas.microsoft.com/office/drawing/2014/main" val="10004"/>
                  </a:ext>
                </a:extLst>
              </a:tr>
              <a:tr h="488635">
                <a:tc>
                  <a:txBody>
                    <a:bodyPr/>
                    <a:lstStyle/>
                    <a:p>
                      <a:pPr algn="l" defTabSz="975360">
                        <a:defRPr sz="1800" b="0">
                          <a:solidFill>
                            <a:srgbClr val="000000"/>
                          </a:solidFill>
                        </a:defRPr>
                      </a:pPr>
                      <a:r>
                        <a:rPr sz="1200" b="1">
                          <a:latin typeface="Calibri"/>
                          <a:ea typeface="Calibri"/>
                          <a:cs typeface="Calibri"/>
                        </a:rPr>
                        <a:t>Age </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3.3-15.9</a:t>
                      </a:r>
                    </a:p>
                  </a:txBody>
                  <a:tcPr marL="0" marR="0" marT="0" marB="0" horzOverflow="overflow"/>
                </a:tc>
                <a:tc>
                  <a:txBody>
                    <a:bodyPr/>
                    <a:lstStyle/>
                    <a:p>
                      <a:pPr algn="l" defTabSz="975360">
                        <a:defRPr sz="1800"/>
                      </a:pPr>
                      <a:r>
                        <a:rPr sz="1200" b="1">
                          <a:latin typeface="Calibri"/>
                          <a:ea typeface="Calibri"/>
                          <a:cs typeface="Calibri"/>
                        </a:rPr>
                        <a:t>2-27</a:t>
                      </a:r>
                    </a:p>
                  </a:txBody>
                  <a:tcPr marL="0" marR="0" marT="0" marB="0" horzOverflow="overflow"/>
                </a:tc>
                <a:tc>
                  <a:txBody>
                    <a:bodyPr/>
                    <a:lstStyle/>
                    <a:p>
                      <a:pPr algn="l" defTabSz="975360">
                        <a:defRPr sz="1800"/>
                      </a:pPr>
                      <a:r>
                        <a:rPr sz="1200" b="1">
                          <a:latin typeface="Calibri"/>
                          <a:ea typeface="Calibri"/>
                          <a:cs typeface="Calibri"/>
                        </a:rPr>
                        <a:t>2-22</a:t>
                      </a: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1.2-19.3</a:t>
                      </a:r>
                    </a:p>
                  </a:txBody>
                  <a:tcPr marL="0" marR="0" marT="0" marB="0" horzOverflow="overflow"/>
                </a:tc>
                <a:tc>
                  <a:txBody>
                    <a:bodyPr/>
                    <a:lstStyle/>
                    <a:p>
                      <a:pPr algn="l" defTabSz="975360">
                        <a:defRPr sz="1800"/>
                      </a:pPr>
                      <a:r>
                        <a:rPr sz="1200" b="1">
                          <a:latin typeface="Calibri"/>
                          <a:ea typeface="Calibri"/>
                          <a:cs typeface="Calibri"/>
                        </a:rPr>
                        <a:t>2-16</a:t>
                      </a:r>
                    </a:p>
                  </a:txBody>
                  <a:tcPr marL="0" marR="0" marT="0" marB="0" horzOverflow="overflow"/>
                </a:tc>
                <a:tc>
                  <a:txBody>
                    <a:bodyPr/>
                    <a:lstStyle/>
                    <a:p>
                      <a:pPr algn="l" defTabSz="975360">
                        <a:defRPr sz="1800"/>
                      </a:pPr>
                      <a:r>
                        <a:rPr sz="1200" b="1">
                          <a:latin typeface="Calibri"/>
                          <a:ea typeface="Calibri"/>
                          <a:cs typeface="Calibri"/>
                        </a:rPr>
                        <a:t>0.9-31.8</a:t>
                      </a:r>
                    </a:p>
                  </a:txBody>
                  <a:tcPr marL="0" marR="0" marT="0" marB="0" horzOverflow="overflow"/>
                </a:tc>
                <a:extLst>
                  <a:ext uri="{0D108BD9-81ED-4DB2-BD59-A6C34878D82A}">
                    <a16:rowId xmlns:a16="http://schemas.microsoft.com/office/drawing/2014/main" val="10005"/>
                  </a:ext>
                </a:extLst>
              </a:tr>
              <a:tr h="673385">
                <a:tc>
                  <a:txBody>
                    <a:bodyPr/>
                    <a:lstStyle/>
                    <a:p>
                      <a:pPr algn="l" defTabSz="975360">
                        <a:defRPr sz="1800" b="0">
                          <a:solidFill>
                            <a:srgbClr val="000000"/>
                          </a:solidFill>
                        </a:defRPr>
                      </a:pPr>
                      <a:r>
                        <a:rPr sz="1200" b="1">
                          <a:latin typeface="Calibri"/>
                          <a:ea typeface="Calibri"/>
                          <a:cs typeface="Calibri"/>
                        </a:rPr>
                        <a:t>Primary engraftment %</a:t>
                      </a:r>
                    </a:p>
                  </a:txBody>
                  <a:tcPr marL="0" marR="0" marT="0" marB="0" horzOverflow="overflow">
                    <a:solidFill>
                      <a:schemeClr val="accent5">
                        <a:satOff val="-6843"/>
                        <a:lumOff val="-10705"/>
                      </a:schemeClr>
                    </a:solidFill>
                  </a:tcPr>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98</a:t>
                      </a: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100</a:t>
                      </a:r>
                    </a:p>
                  </a:txBody>
                  <a:tcPr marL="0" marR="0" marT="0" marB="0" horzOverflow="overflow"/>
                </a:tc>
                <a:tc>
                  <a:txBody>
                    <a:bodyPr/>
                    <a:lstStyle/>
                    <a:p>
                      <a:pPr algn="l" defTabSz="975360">
                        <a:defRPr sz="1800"/>
                      </a:pPr>
                      <a:r>
                        <a:rPr sz="1200" b="1">
                          <a:latin typeface="Calibri"/>
                          <a:ea typeface="Calibri"/>
                          <a:cs typeface="Calibri"/>
                        </a:rPr>
                        <a:t>97.6</a:t>
                      </a:r>
                    </a:p>
                  </a:txBody>
                  <a:tcPr marL="0" marR="0" marT="0" marB="0" horzOverflow="overflow"/>
                </a:tc>
                <a:tc>
                  <a:txBody>
                    <a:bodyPr/>
                    <a:lstStyle/>
                    <a:p>
                      <a:pPr algn="l" defTabSz="975360">
                        <a:defRPr sz="1800"/>
                      </a:pPr>
                      <a:r>
                        <a:rPr sz="1200" b="1">
                          <a:latin typeface="Calibri"/>
                          <a:ea typeface="Calibri"/>
                          <a:cs typeface="Calibri"/>
                        </a:rPr>
                        <a:t>94</a:t>
                      </a:r>
                    </a:p>
                  </a:txBody>
                  <a:tcPr marL="0" marR="0" marT="0" marB="0" horzOverflow="overflow"/>
                </a:tc>
                <a:extLst>
                  <a:ext uri="{0D108BD9-81ED-4DB2-BD59-A6C34878D82A}">
                    <a16:rowId xmlns:a16="http://schemas.microsoft.com/office/drawing/2014/main" val="10006"/>
                  </a:ext>
                </a:extLst>
              </a:tr>
              <a:tr h="488635">
                <a:tc>
                  <a:txBody>
                    <a:bodyPr/>
                    <a:lstStyle/>
                    <a:p>
                      <a:pPr algn="l" defTabSz="975360">
                        <a:defRPr sz="1800" b="0">
                          <a:solidFill>
                            <a:srgbClr val="000000"/>
                          </a:solidFill>
                        </a:defRPr>
                      </a:pPr>
                      <a:r>
                        <a:rPr sz="1200" b="1">
                          <a:latin typeface="Calibri"/>
                          <a:ea typeface="Calibri"/>
                          <a:cs typeface="Calibri"/>
                        </a:rPr>
                        <a:t>Graft rejection %</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10</a:t>
                      </a:r>
                    </a:p>
                  </a:txBody>
                  <a:tcPr marL="0" marR="0" marT="0" marB="0" horzOverflow="overflow"/>
                </a:tc>
                <a:tc>
                  <a:txBody>
                    <a:bodyPr/>
                    <a:lstStyle/>
                    <a:p>
                      <a:pPr algn="l" defTabSz="975360">
                        <a:defRPr sz="1800"/>
                      </a:pPr>
                      <a:r>
                        <a:rPr sz="1200" b="1">
                          <a:latin typeface="Calibri"/>
                          <a:ea typeface="Calibri"/>
                          <a:cs typeface="Calibri"/>
                        </a:rPr>
                        <a:t>15</a:t>
                      </a:r>
                    </a:p>
                  </a:txBody>
                  <a:tcPr marL="0" marR="0" marT="0" marB="0" horzOverflow="overflow"/>
                </a:tc>
                <a:tc>
                  <a:txBody>
                    <a:bodyPr/>
                    <a:lstStyle/>
                    <a:p>
                      <a:pPr algn="l" defTabSz="975360">
                        <a:defRPr sz="1800"/>
                      </a:pPr>
                      <a:r>
                        <a:rPr sz="1200" b="1">
                          <a:latin typeface="Calibri"/>
                          <a:ea typeface="Calibri"/>
                          <a:cs typeface="Calibri"/>
                        </a:rPr>
                        <a:t>3</a:t>
                      </a: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0</a:t>
                      </a:r>
                    </a:p>
                  </a:txBody>
                  <a:tcPr marL="0" marR="0" marT="0" marB="0" horzOverflow="overflow"/>
                </a:tc>
                <a:tc>
                  <a:txBody>
                    <a:bodyPr/>
                    <a:lstStyle/>
                    <a:p>
                      <a:pPr algn="l" defTabSz="975360">
                        <a:defRPr sz="1800"/>
                      </a:pPr>
                      <a:r>
                        <a:rPr sz="1200" b="1">
                          <a:latin typeface="Calibri"/>
                          <a:ea typeface="Calibri"/>
                          <a:cs typeface="Calibri"/>
                        </a:rPr>
                        <a:t>0</a:t>
                      </a:r>
                    </a:p>
                  </a:txBody>
                  <a:tcPr marL="0" marR="0" marT="0" marB="0" horzOverflow="overflow"/>
                </a:tc>
                <a:tc>
                  <a:txBody>
                    <a:bodyPr/>
                    <a:lstStyle/>
                    <a:p>
                      <a:pPr algn="l" defTabSz="975360">
                        <a:defRPr sz="1800"/>
                      </a:pPr>
                      <a:r>
                        <a:rPr sz="1200" b="1">
                          <a:latin typeface="Calibri"/>
                          <a:ea typeface="Calibri"/>
                          <a:cs typeface="Calibri"/>
                        </a:rPr>
                        <a:t>8</a:t>
                      </a:r>
                    </a:p>
                  </a:txBody>
                  <a:tcPr marL="0" marR="0" marT="0" marB="0" horzOverflow="overflow"/>
                </a:tc>
                <a:extLst>
                  <a:ext uri="{0D108BD9-81ED-4DB2-BD59-A6C34878D82A}">
                    <a16:rowId xmlns:a16="http://schemas.microsoft.com/office/drawing/2014/main" val="10007"/>
                  </a:ext>
                </a:extLst>
              </a:tr>
              <a:tr h="850900">
                <a:tc>
                  <a:txBody>
                    <a:bodyPr/>
                    <a:lstStyle/>
                    <a:p>
                      <a:pPr algn="l" defTabSz="975360">
                        <a:defRPr sz="1800" b="0">
                          <a:solidFill>
                            <a:srgbClr val="000000"/>
                          </a:solidFill>
                        </a:defRPr>
                      </a:pPr>
                      <a:r>
                        <a:rPr sz="1200" b="1">
                          <a:latin typeface="Calibri"/>
                          <a:ea typeface="Calibri"/>
                          <a:cs typeface="Calibri"/>
                        </a:rPr>
                        <a:t>aGVHD %</a:t>
                      </a:r>
                    </a:p>
                  </a:txBody>
                  <a:tcPr marL="0" marR="0" marT="0" marB="0" horzOverflow="overflow">
                    <a:solidFill>
                      <a:schemeClr val="accent5">
                        <a:satOff val="-6843"/>
                        <a:lumOff val="-10705"/>
                      </a:schemeClr>
                    </a:solidFill>
                  </a:tcPr>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10</a:t>
                      </a:r>
                    </a:p>
                  </a:txBody>
                  <a:tcPr marL="0" marR="0" marT="0" marB="0" horzOverflow="overflow"/>
                </a:tc>
                <a:tc>
                  <a:txBody>
                    <a:bodyPr/>
                    <a:lstStyle/>
                    <a:p>
                      <a:pPr algn="l" defTabSz="975360">
                        <a:defRPr b="1">
                          <a:latin typeface="Calibri"/>
                          <a:ea typeface="Calibri"/>
                          <a:cs typeface="Calibri"/>
                        </a:defRPr>
                      </a:pPr>
                      <a:r>
                        <a:t>GII 11.6</a:t>
                      </a:r>
                    </a:p>
                    <a:p>
                      <a:pPr algn="l" defTabSz="975360">
                        <a:defRPr b="1">
                          <a:latin typeface="Calibri"/>
                          <a:ea typeface="Calibri"/>
                          <a:cs typeface="Calibri"/>
                        </a:defRPr>
                      </a:pPr>
                      <a:r>
                        <a:t>GIII-IV 8.1</a:t>
                      </a: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b="1">
                          <a:latin typeface="Calibri"/>
                          <a:ea typeface="Calibri"/>
                          <a:cs typeface="Calibri"/>
                        </a:defRPr>
                      </a:pPr>
                      <a:r>
                        <a:t>GII 13</a:t>
                      </a:r>
                    </a:p>
                    <a:p>
                      <a:pPr algn="l" defTabSz="975360">
                        <a:defRPr b="1">
                          <a:latin typeface="Calibri"/>
                          <a:ea typeface="Calibri"/>
                          <a:cs typeface="Calibri"/>
                        </a:defRPr>
                      </a:pPr>
                      <a:r>
                        <a:t>GIII-IV 0</a:t>
                      </a:r>
                    </a:p>
                  </a:txBody>
                  <a:tcPr marL="0" marR="0" marT="0" marB="0" horzOverflow="overflow"/>
                </a:tc>
                <a:tc>
                  <a:txBody>
                    <a:bodyPr/>
                    <a:lstStyle/>
                    <a:p>
                      <a:pPr algn="l" defTabSz="975360">
                        <a:defRPr b="1">
                          <a:latin typeface="Calibri"/>
                          <a:ea typeface="Calibri"/>
                          <a:cs typeface="Calibri"/>
                        </a:defRPr>
                      </a:pPr>
                      <a:r>
                        <a:t>GI-II 30</a:t>
                      </a:r>
                    </a:p>
                    <a:p>
                      <a:pPr algn="l" defTabSz="975360">
                        <a:defRPr b="1">
                          <a:latin typeface="Calibri"/>
                          <a:ea typeface="Calibri"/>
                          <a:cs typeface="Calibri"/>
                        </a:defRPr>
                      </a:pPr>
                      <a:r>
                        <a:t>GIII-IV 17.5</a:t>
                      </a:r>
                    </a:p>
                  </a:txBody>
                  <a:tcPr marL="0" marR="0" marT="0" marB="0" horzOverflow="overflow"/>
                </a:tc>
                <a:tc>
                  <a:txBody>
                    <a:bodyPr/>
                    <a:lstStyle/>
                    <a:p>
                      <a:pPr algn="l" defTabSz="975360">
                        <a:defRPr b="1">
                          <a:latin typeface="Calibri"/>
                          <a:ea typeface="Calibri"/>
                          <a:cs typeface="Calibri"/>
                        </a:defRPr>
                      </a:pPr>
                      <a:r>
                        <a:t>GI-II 12</a:t>
                      </a:r>
                    </a:p>
                    <a:p>
                      <a:pPr algn="l" defTabSz="975360">
                        <a:defRPr b="1">
                          <a:latin typeface="Calibri"/>
                          <a:ea typeface="Calibri"/>
                          <a:cs typeface="Calibri"/>
                        </a:defRPr>
                      </a:pPr>
                      <a:r>
                        <a:t>GIII-IV 10</a:t>
                      </a:r>
                    </a:p>
                  </a:txBody>
                  <a:tcPr marL="0" marR="0" marT="0" marB="0" horzOverflow="overflow"/>
                </a:tc>
                <a:extLst>
                  <a:ext uri="{0D108BD9-81ED-4DB2-BD59-A6C34878D82A}">
                    <a16:rowId xmlns:a16="http://schemas.microsoft.com/office/drawing/2014/main" val="10008"/>
                  </a:ext>
                </a:extLst>
              </a:tr>
              <a:tr h="488635">
                <a:tc>
                  <a:txBody>
                    <a:bodyPr/>
                    <a:lstStyle/>
                    <a:p>
                      <a:pPr algn="l" defTabSz="975360">
                        <a:defRPr sz="1800" b="0">
                          <a:solidFill>
                            <a:srgbClr val="000000"/>
                          </a:solidFill>
                        </a:defRPr>
                      </a:pPr>
                      <a:r>
                        <a:rPr sz="1200" b="1">
                          <a:latin typeface="Calibri"/>
                          <a:ea typeface="Calibri"/>
                          <a:cs typeface="Calibri"/>
                        </a:rPr>
                        <a:t>cGVHD%</a:t>
                      </a:r>
                    </a:p>
                  </a:txBody>
                  <a:tcPr marL="0" marR="0" marT="0" marB="0" horzOverflow="overflow">
                    <a:solidFill>
                      <a:schemeClr val="accent5">
                        <a:satOff val="-6843"/>
                        <a:lumOff val="-10705"/>
                      </a:schemeClr>
                    </a:solidFill>
                  </a:tcPr>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22</a:t>
                      </a:r>
                    </a:p>
                  </a:txBody>
                  <a:tcPr marL="0" marR="0" marT="0" marB="0" horzOverflow="overflow"/>
                </a:tc>
                <a:tc>
                  <a:txBody>
                    <a:bodyPr/>
                    <a:lstStyle/>
                    <a:p>
                      <a:pPr algn="l" defTabSz="975360">
                        <a:defRPr sz="1800"/>
                      </a:pPr>
                      <a:r>
                        <a:rPr sz="1200" b="1">
                          <a:latin typeface="Calibri"/>
                          <a:ea typeface="Calibri"/>
                          <a:cs typeface="Calibri"/>
                        </a:rPr>
                        <a:t>12.6</a:t>
                      </a:r>
                    </a:p>
                  </a:txBody>
                  <a:tcPr marL="0" marR="0" marT="0" marB="0" horzOverflow="overflow"/>
                </a:tc>
                <a:tc>
                  <a:txBody>
                    <a:bodyPr/>
                    <a:lstStyle/>
                    <a:p>
                      <a:pPr algn="l" defTabSz="975360">
                        <a:defRPr b="1">
                          <a:latin typeface="Calibri"/>
                          <a:ea typeface="Calibri"/>
                          <a:cs typeface="Calibri"/>
                        </a:defRPr>
                      </a:pPr>
                      <a:endParaRPr/>
                    </a:p>
                  </a:txBody>
                  <a:tcPr marL="0" marR="0" marT="0" marB="0" horzOverflow="overflow"/>
                </a:tc>
                <a:tc>
                  <a:txBody>
                    <a:bodyPr/>
                    <a:lstStyle/>
                    <a:p>
                      <a:pPr algn="l" defTabSz="975360">
                        <a:defRPr sz="1800"/>
                      </a:pPr>
                      <a:r>
                        <a:rPr sz="1200" b="1">
                          <a:latin typeface="Calibri"/>
                          <a:ea typeface="Calibri"/>
                          <a:cs typeface="Calibri"/>
                        </a:rPr>
                        <a:t>0</a:t>
                      </a:r>
                    </a:p>
                  </a:txBody>
                  <a:tcPr marL="0" marR="0" marT="0" marB="0" horzOverflow="overflow"/>
                </a:tc>
                <a:tc>
                  <a:txBody>
                    <a:bodyPr/>
                    <a:lstStyle/>
                    <a:p>
                      <a:pPr algn="l" defTabSz="975360">
                        <a:defRPr sz="1800"/>
                      </a:pPr>
                      <a:r>
                        <a:rPr sz="1200" b="1">
                          <a:latin typeface="Calibri"/>
                          <a:ea typeface="Calibri"/>
                          <a:cs typeface="Calibri"/>
                        </a:rPr>
                        <a:t>5</a:t>
                      </a:r>
                    </a:p>
                  </a:txBody>
                  <a:tcPr marL="0" marR="0" marT="0" marB="0" horzOverflow="overflow"/>
                </a:tc>
                <a:tc>
                  <a:txBody>
                    <a:bodyPr/>
                    <a:lstStyle/>
                    <a:p>
                      <a:pPr algn="l" defTabSz="975360">
                        <a:defRPr sz="1800"/>
                      </a:pPr>
                      <a:r>
                        <a:rPr sz="1200" b="1">
                          <a:latin typeface="Calibri"/>
                          <a:ea typeface="Calibri"/>
                          <a:cs typeface="Calibri"/>
                        </a:rPr>
                        <a:t>20</a:t>
                      </a:r>
                    </a:p>
                  </a:txBody>
                  <a:tcPr marL="0" marR="0" marT="0" marB="0" horzOverflow="overflow"/>
                </a:tc>
                <a:extLst>
                  <a:ext uri="{0D108BD9-81ED-4DB2-BD59-A6C34878D82A}">
                    <a16:rowId xmlns:a16="http://schemas.microsoft.com/office/drawing/2014/main" val="10009"/>
                  </a:ext>
                </a:extLst>
              </a:tr>
              <a:tr h="488635">
                <a:tc>
                  <a:txBody>
                    <a:bodyPr/>
                    <a:lstStyle/>
                    <a:p>
                      <a:pPr algn="l" defTabSz="975360">
                        <a:defRPr sz="1800" b="0">
                          <a:solidFill>
                            <a:srgbClr val="000000"/>
                          </a:solidFill>
                        </a:defRPr>
                      </a:pPr>
                      <a:r>
                        <a:rPr sz="1200" b="1">
                          <a:latin typeface="Calibri"/>
                          <a:ea typeface="Calibri"/>
                          <a:cs typeface="Calibri"/>
                        </a:rPr>
                        <a:t>Death %</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6</a:t>
                      </a:r>
                    </a:p>
                  </a:txBody>
                  <a:tcPr marL="0" marR="0" marT="0" marB="0" horzOverflow="overflow"/>
                </a:tc>
                <a:tc>
                  <a:txBody>
                    <a:bodyPr/>
                    <a:lstStyle/>
                    <a:p>
                      <a:pPr algn="l" defTabSz="975360">
                        <a:defRPr sz="1800"/>
                      </a:pPr>
                      <a:r>
                        <a:rPr sz="1200" b="1">
                          <a:latin typeface="Calibri"/>
                          <a:ea typeface="Calibri"/>
                          <a:cs typeface="Calibri"/>
                        </a:rPr>
                        <a:t>3</a:t>
                      </a:r>
                    </a:p>
                  </a:txBody>
                  <a:tcPr marL="0" marR="0" marT="0" marB="0" horzOverflow="overflow"/>
                </a:tc>
                <a:tc>
                  <a:txBody>
                    <a:bodyPr/>
                    <a:lstStyle/>
                    <a:p>
                      <a:pPr algn="l" defTabSz="975360">
                        <a:defRPr sz="1800"/>
                      </a:pPr>
                      <a:r>
                        <a:rPr sz="1200" b="1">
                          <a:latin typeface="Calibri"/>
                          <a:ea typeface="Calibri"/>
                          <a:cs typeface="Calibri"/>
                        </a:rPr>
                        <a:t>5 &gt;2000</a:t>
                      </a:r>
                    </a:p>
                  </a:txBody>
                  <a:tcPr marL="0" marR="0" marT="0" marB="0" horzOverflow="overflow"/>
                </a:tc>
                <a:tc>
                  <a:txBody>
                    <a:bodyPr/>
                    <a:lstStyle/>
                    <a:p>
                      <a:pPr algn="l" defTabSz="975360">
                        <a:defRPr sz="1800"/>
                      </a:pPr>
                      <a:r>
                        <a:rPr sz="1200" b="1">
                          <a:latin typeface="Calibri"/>
                          <a:ea typeface="Calibri"/>
                          <a:cs typeface="Calibri"/>
                        </a:rPr>
                        <a:t>3</a:t>
                      </a:r>
                    </a:p>
                  </a:txBody>
                  <a:tcPr marL="0" marR="0" marT="0" marB="0" horzOverflow="overflow"/>
                </a:tc>
                <a:tc>
                  <a:txBody>
                    <a:bodyPr/>
                    <a:lstStyle/>
                    <a:p>
                      <a:pPr algn="l" defTabSz="975360">
                        <a:defRPr sz="1800"/>
                      </a:pPr>
                      <a:r>
                        <a:rPr sz="1200" b="1">
                          <a:latin typeface="Calibri"/>
                          <a:ea typeface="Calibri"/>
                          <a:cs typeface="Calibri"/>
                        </a:rPr>
                        <a:t>0</a:t>
                      </a:r>
                    </a:p>
                  </a:txBody>
                  <a:tcPr marL="0" marR="0" marT="0" marB="0" horzOverflow="overflow"/>
                </a:tc>
                <a:tc>
                  <a:txBody>
                    <a:bodyPr/>
                    <a:lstStyle/>
                    <a:p>
                      <a:pPr algn="l" defTabSz="975360">
                        <a:defRPr sz="1800"/>
                      </a:pPr>
                      <a:r>
                        <a:rPr sz="1200" b="1">
                          <a:latin typeface="Calibri"/>
                          <a:ea typeface="Calibri"/>
                          <a:cs typeface="Calibri"/>
                        </a:rPr>
                        <a:t>9</a:t>
                      </a:r>
                    </a:p>
                  </a:txBody>
                  <a:tcPr marL="0" marR="0" marT="0" marB="0" horzOverflow="overflow"/>
                </a:tc>
                <a:tc>
                  <a:txBody>
                    <a:bodyPr/>
                    <a:lstStyle/>
                    <a:p>
                      <a:pPr algn="l" defTabSz="975360">
                        <a:defRPr sz="1800"/>
                      </a:pPr>
                      <a:r>
                        <a:rPr sz="1200" b="1">
                          <a:latin typeface="Calibri"/>
                          <a:ea typeface="Calibri"/>
                          <a:cs typeface="Calibri"/>
                        </a:rPr>
                        <a:t>6</a:t>
                      </a:r>
                    </a:p>
                  </a:txBody>
                  <a:tcPr marL="0" marR="0" marT="0" marB="0" horzOverflow="overflow"/>
                </a:tc>
                <a:extLst>
                  <a:ext uri="{0D108BD9-81ED-4DB2-BD59-A6C34878D82A}">
                    <a16:rowId xmlns:a16="http://schemas.microsoft.com/office/drawing/2014/main" val="10010"/>
                  </a:ext>
                </a:extLst>
              </a:tr>
              <a:tr h="488635">
                <a:tc>
                  <a:txBody>
                    <a:bodyPr/>
                    <a:lstStyle/>
                    <a:p>
                      <a:pPr algn="l" defTabSz="975360">
                        <a:defRPr sz="1800" b="0">
                          <a:solidFill>
                            <a:srgbClr val="000000"/>
                          </a:solidFill>
                        </a:defRPr>
                      </a:pPr>
                      <a:r>
                        <a:rPr sz="1200" b="1">
                          <a:latin typeface="Calibri"/>
                          <a:ea typeface="Calibri"/>
                          <a:cs typeface="Calibri"/>
                        </a:rPr>
                        <a:t>DFS %</a:t>
                      </a:r>
                    </a:p>
                  </a:txBody>
                  <a:tcPr marL="0" marR="0" marT="0" marB="0" horzOverflow="overflow">
                    <a:solidFill>
                      <a:schemeClr val="accent5">
                        <a:satOff val="-6843"/>
                        <a:lumOff val="-10705"/>
                      </a:schemeClr>
                    </a:solidFill>
                  </a:tcPr>
                </a:tc>
                <a:tc>
                  <a:txBody>
                    <a:bodyPr/>
                    <a:lstStyle/>
                    <a:p>
                      <a:pPr algn="l" defTabSz="975360">
                        <a:defRPr sz="1800"/>
                      </a:pPr>
                      <a:r>
                        <a:rPr sz="1200" b="1">
                          <a:latin typeface="Calibri"/>
                          <a:ea typeface="Calibri"/>
                          <a:cs typeface="Calibri"/>
                        </a:rPr>
                        <a:t>84</a:t>
                      </a:r>
                    </a:p>
                  </a:txBody>
                  <a:tcPr marL="0" marR="0" marT="0" marB="0" horzOverflow="overflow"/>
                </a:tc>
                <a:tc>
                  <a:txBody>
                    <a:bodyPr/>
                    <a:lstStyle/>
                    <a:p>
                      <a:pPr algn="l" defTabSz="975360">
                        <a:defRPr sz="1800"/>
                      </a:pPr>
                      <a:r>
                        <a:rPr sz="1200" b="1">
                          <a:latin typeface="Calibri"/>
                          <a:ea typeface="Calibri"/>
                          <a:cs typeface="Calibri"/>
                        </a:rPr>
                        <a:t>85</a:t>
                      </a:r>
                    </a:p>
                  </a:txBody>
                  <a:tcPr marL="0" marR="0" marT="0" marB="0" horzOverflow="overflow"/>
                </a:tc>
                <a:tc>
                  <a:txBody>
                    <a:bodyPr/>
                    <a:lstStyle/>
                    <a:p>
                      <a:pPr algn="l" defTabSz="975360">
                        <a:defRPr sz="1800"/>
                      </a:pPr>
                      <a:r>
                        <a:rPr sz="1200" b="1">
                          <a:latin typeface="Calibri"/>
                          <a:ea typeface="Calibri"/>
                          <a:cs typeface="Calibri"/>
                        </a:rPr>
                        <a:t>95&gt;2000</a:t>
                      </a:r>
                    </a:p>
                  </a:txBody>
                  <a:tcPr marL="0" marR="0" marT="0" marB="0" horzOverflow="overflow"/>
                </a:tc>
                <a:tc>
                  <a:txBody>
                    <a:bodyPr/>
                    <a:lstStyle/>
                    <a:p>
                      <a:pPr algn="l" defTabSz="975360">
                        <a:defRPr sz="1800"/>
                      </a:pPr>
                      <a:r>
                        <a:rPr sz="1200" b="1">
                          <a:latin typeface="Calibri"/>
                          <a:ea typeface="Calibri"/>
                          <a:cs typeface="Calibri"/>
                        </a:rPr>
                        <a:t>92</a:t>
                      </a:r>
                    </a:p>
                  </a:txBody>
                  <a:tcPr marL="0" marR="0" marT="0" marB="0" horzOverflow="overflow"/>
                </a:tc>
                <a:tc>
                  <a:txBody>
                    <a:bodyPr/>
                    <a:lstStyle/>
                    <a:p>
                      <a:pPr algn="l" defTabSz="975360">
                        <a:defRPr sz="1800"/>
                      </a:pPr>
                      <a:r>
                        <a:rPr sz="1200" b="1">
                          <a:latin typeface="Calibri"/>
                          <a:ea typeface="Calibri"/>
                          <a:cs typeface="Calibri"/>
                        </a:rPr>
                        <a:t>100</a:t>
                      </a:r>
                    </a:p>
                  </a:txBody>
                  <a:tcPr marL="0" marR="0" marT="0" marB="0" horzOverflow="overflow"/>
                </a:tc>
                <a:tc>
                  <a:txBody>
                    <a:bodyPr/>
                    <a:lstStyle/>
                    <a:p>
                      <a:pPr algn="l" defTabSz="975360">
                        <a:defRPr sz="1800"/>
                      </a:pPr>
                      <a:r>
                        <a:rPr sz="1200" b="1">
                          <a:latin typeface="Calibri"/>
                          <a:ea typeface="Calibri"/>
                          <a:cs typeface="Calibri"/>
                        </a:rPr>
                        <a:t>91.6</a:t>
                      </a:r>
                    </a:p>
                  </a:txBody>
                  <a:tcPr marL="0" marR="0" marT="0" marB="0" horzOverflow="overflow"/>
                </a:tc>
                <a:tc>
                  <a:txBody>
                    <a:bodyPr/>
                    <a:lstStyle/>
                    <a:p>
                      <a:pPr algn="l" defTabSz="975360">
                        <a:defRPr sz="1800"/>
                      </a:pPr>
                      <a:r>
                        <a:rPr sz="1200" b="1">
                          <a:latin typeface="Calibri"/>
                          <a:ea typeface="Calibri"/>
                          <a:cs typeface="Calibri"/>
                        </a:rPr>
                        <a:t>85.5</a:t>
                      </a:r>
                    </a:p>
                  </a:txBody>
                  <a:tcPr marL="0" marR="0" marT="0" marB="0" horzOverflow="overflow"/>
                </a:tc>
                <a:extLst>
                  <a:ext uri="{0D108BD9-81ED-4DB2-BD59-A6C34878D82A}">
                    <a16:rowId xmlns:a16="http://schemas.microsoft.com/office/drawing/2014/main" val="10011"/>
                  </a:ext>
                </a:extLst>
              </a:tr>
            </a:tbl>
          </a:graphicData>
        </a:graphic>
      </p:graphicFrame>
      <p:sp>
        <p:nvSpPr>
          <p:cNvPr id="339" name="Rectangle"/>
          <p:cNvSpPr/>
          <p:nvPr/>
        </p:nvSpPr>
        <p:spPr>
          <a:xfrm>
            <a:off x="3270165" y="8155285"/>
            <a:ext cx="8765542" cy="529220"/>
          </a:xfrm>
          <a:prstGeom prst="rect">
            <a:avLst/>
          </a:prstGeom>
          <a:ln w="50800">
            <a:solidFill>
              <a:srgbClr val="FF40FF"/>
            </a:solidFill>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340" name="Oval"/>
          <p:cNvSpPr/>
          <p:nvPr/>
        </p:nvSpPr>
        <p:spPr>
          <a:xfrm>
            <a:off x="10641255" y="6978026"/>
            <a:ext cx="870009" cy="632329"/>
          </a:xfrm>
          <a:prstGeom prst="ellipse">
            <a:avLst/>
          </a:prstGeom>
          <a:ln w="50800">
            <a:solidFill>
              <a:srgbClr val="FF2600"/>
            </a:solidFill>
            <a:miter lim="400000"/>
          </a:ln>
        </p:spPr>
        <p:txBody>
          <a:bodyPr lIns="48766" tIns="48766" rIns="48766" bIns="48766"/>
          <a:lstStyle/>
          <a:p>
            <a:pPr>
              <a:defRPr>
                <a:solidFill>
                  <a:srgbClr val="000000"/>
                </a:solidFill>
                <a:latin typeface="+mn-lt"/>
                <a:ea typeface="+mn-ea"/>
                <a:cs typeface="+mn-cs"/>
                <a:sym typeface="Helvetica"/>
              </a:defRPr>
            </a:pPr>
            <a:endParaRPr/>
          </a:p>
        </p:txBody>
      </p:sp>
      <p:sp>
        <p:nvSpPr>
          <p:cNvPr id="341" name="BU CY +/-ATG. = Good EFS (73%-96%) and OS (91%-100%)…"/>
          <p:cNvSpPr txBox="1"/>
          <p:nvPr/>
        </p:nvSpPr>
        <p:spPr>
          <a:xfrm>
            <a:off x="2951317" y="4662932"/>
            <a:ext cx="8790942" cy="1884464"/>
          </a:xfrm>
          <a:prstGeom prst="rect">
            <a:avLst/>
          </a:prstGeom>
          <a:solidFill>
            <a:schemeClr val="accent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p>
            <a:pPr marL="486197" indent="-474132">
              <a:spcBef>
                <a:spcPts val="100"/>
              </a:spcBef>
              <a:buSzPct val="100000"/>
              <a:buFont typeface="Helvetica"/>
              <a:buChar char="✓"/>
              <a:tabLst>
                <a:tab pos="495300" algn="l"/>
                <a:tab pos="520700" algn="l"/>
              </a:tabLst>
              <a:defRPr sz="2400" b="1">
                <a:solidFill>
                  <a:srgbClr val="000000"/>
                </a:solidFill>
                <a:latin typeface="Calibri"/>
                <a:ea typeface="Calibri"/>
                <a:cs typeface="Calibri"/>
                <a:sym typeface="Calibri"/>
              </a:defRPr>
            </a:pPr>
            <a:r>
              <a:t>BU </a:t>
            </a:r>
            <a:r>
              <a:rPr spc="-6"/>
              <a:t>CY</a:t>
            </a:r>
            <a:r>
              <a:rPr spc="-105"/>
              <a:t> </a:t>
            </a:r>
            <a:r>
              <a:rPr spc="-46"/>
              <a:t>+/-ATG. =</a:t>
            </a:r>
            <a:r>
              <a:t> Good </a:t>
            </a:r>
            <a:r>
              <a:rPr spc="-20"/>
              <a:t>EFS </a:t>
            </a:r>
            <a:r>
              <a:rPr spc="-6"/>
              <a:t>(73%-96%) </a:t>
            </a:r>
            <a:r>
              <a:t>and </a:t>
            </a:r>
            <a:r>
              <a:rPr spc="-6"/>
              <a:t>OS</a:t>
            </a:r>
            <a:r>
              <a:rPr spc="40"/>
              <a:t> </a:t>
            </a:r>
            <a:r>
              <a:rPr spc="-6"/>
              <a:t>(91%-100%)</a:t>
            </a:r>
          </a:p>
          <a:p>
            <a:pPr marL="486197" indent="-474132">
              <a:buSzPct val="100000"/>
              <a:buChar char="-"/>
              <a:tabLst>
                <a:tab pos="495300" algn="l"/>
                <a:tab pos="520700" algn="l"/>
              </a:tabLst>
              <a:defRPr sz="2400" spc="-13">
                <a:solidFill>
                  <a:srgbClr val="000000"/>
                </a:solidFill>
                <a:latin typeface="Calibri"/>
                <a:ea typeface="Calibri"/>
                <a:cs typeface="Calibri"/>
                <a:sym typeface="Calibri"/>
              </a:defRPr>
            </a:pPr>
            <a:r>
              <a:t>Rejection</a:t>
            </a:r>
            <a:r>
              <a:rPr spc="26"/>
              <a:t> </a:t>
            </a:r>
            <a:r>
              <a:rPr spc="-6"/>
              <a:t>~10%</a:t>
            </a:r>
          </a:p>
          <a:p>
            <a:pPr marL="486197" indent="-474132">
              <a:buSzPct val="100000"/>
              <a:buChar char="-"/>
              <a:tabLst>
                <a:tab pos="495300" algn="l"/>
                <a:tab pos="520700" algn="l"/>
              </a:tabLst>
              <a:defRPr sz="2400" spc="-20">
                <a:solidFill>
                  <a:srgbClr val="000000"/>
                </a:solidFill>
                <a:latin typeface="Calibri"/>
                <a:ea typeface="Calibri"/>
                <a:cs typeface="Calibri"/>
                <a:sym typeface="Calibri"/>
              </a:defRPr>
            </a:pPr>
            <a:r>
              <a:t>Late</a:t>
            </a:r>
            <a:r>
              <a:rPr spc="20"/>
              <a:t> </a:t>
            </a:r>
            <a:r>
              <a:rPr spc="-13"/>
              <a:t>toxicity?</a:t>
            </a:r>
          </a:p>
          <a:p>
            <a:pPr marL="486197" indent="-474132">
              <a:spcBef>
                <a:spcPts val="100"/>
              </a:spcBef>
              <a:buSzPct val="100000"/>
              <a:buFont typeface="Helvetica"/>
              <a:buChar char="✓"/>
              <a:tabLst>
                <a:tab pos="495300" algn="l"/>
                <a:tab pos="520700" algn="l"/>
              </a:tabLst>
              <a:defRPr sz="2400" b="1">
                <a:solidFill>
                  <a:srgbClr val="000000"/>
                </a:solidFill>
                <a:latin typeface="Calibri"/>
                <a:ea typeface="Calibri"/>
                <a:cs typeface="Calibri"/>
                <a:sym typeface="Calibri"/>
              </a:defRPr>
            </a:pPr>
            <a:r>
              <a:t>Flu</a:t>
            </a:r>
            <a:r>
              <a:rPr spc="-13"/>
              <a:t> </a:t>
            </a:r>
            <a:r>
              <a:t>Bu</a:t>
            </a:r>
          </a:p>
          <a:p>
            <a:pPr indent="472440">
              <a:tabLst>
                <a:tab pos="1054100" algn="l"/>
              </a:tabLst>
              <a:defRPr sz="2400">
                <a:solidFill>
                  <a:srgbClr val="000000"/>
                </a:solidFill>
                <a:latin typeface="Calibri"/>
                <a:ea typeface="Calibri"/>
                <a:cs typeface="Calibri"/>
                <a:sym typeface="Calibri"/>
              </a:defRPr>
            </a:pPr>
            <a:r>
              <a:t>-	</a:t>
            </a:r>
            <a:r>
              <a:rPr spc="-6"/>
              <a:t>High risk of GvHD (add</a:t>
            </a:r>
            <a:r>
              <a:rPr spc="20"/>
              <a:t> </a:t>
            </a:r>
            <a:r>
              <a:rPr spc="-52"/>
              <a:t>ATG?)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339"/>
                                        </p:tgtEl>
                                        <p:attrNameLst>
                                          <p:attrName>style.visibility</p:attrName>
                                        </p:attrNameLst>
                                      </p:cBhvr>
                                      <p:to>
                                        <p:strVal val="visible"/>
                                      </p:to>
                                    </p:set>
                                    <p:anim calcmode="lin" valueType="num">
                                      <p:cBhvr>
                                        <p:cTn id="7" dur="1000" fill="hold"/>
                                        <p:tgtEl>
                                          <p:spTgt spid="339"/>
                                        </p:tgtEl>
                                        <p:attrNameLst>
                                          <p:attrName>ppt_w</p:attrName>
                                        </p:attrNameLst>
                                      </p:cBhvr>
                                      <p:tavLst>
                                        <p:tav tm="0">
                                          <p:val>
                                            <p:fltVal val="0"/>
                                          </p:val>
                                        </p:tav>
                                        <p:tav tm="100000">
                                          <p:val>
                                            <p:strVal val="#ppt_w"/>
                                          </p:val>
                                        </p:tav>
                                      </p:tavLst>
                                    </p:anim>
                                    <p:anim calcmode="lin" valueType="num">
                                      <p:cBhvr>
                                        <p:cTn id="8" dur="1000" fill="hold"/>
                                        <p:tgtEl>
                                          <p:spTgt spid="33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340"/>
                                        </p:tgtEl>
                                        <p:attrNameLst>
                                          <p:attrName>style.visibility</p:attrName>
                                        </p:attrNameLst>
                                      </p:cBhvr>
                                      <p:to>
                                        <p:strVal val="visible"/>
                                      </p:to>
                                    </p:set>
                                    <p:animEffect transition="in" filter="fade">
                                      <p:cBhvr>
                                        <p:cTn id="13" dur="2000"/>
                                        <p:tgtEl>
                                          <p:spTgt spid="3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animBg="1" advAuto="0"/>
      <p:bldP spid="340" grpId="0" animBg="1" advAuto="0"/>
      <p:bldP spid="341"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object 2"/>
          <p:cNvSpPr/>
          <p:nvPr/>
        </p:nvSpPr>
        <p:spPr>
          <a:xfrm>
            <a:off x="10025615" y="2998690"/>
            <a:ext cx="782457" cy="37518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71" y="13"/>
                </a:lnTo>
                <a:lnTo>
                  <a:pt x="5450" y="51"/>
                </a:lnTo>
                <a:lnTo>
                  <a:pt x="7636" y="110"/>
                </a:lnTo>
                <a:lnTo>
                  <a:pt x="9325" y="186"/>
                </a:lnTo>
                <a:lnTo>
                  <a:pt x="10800" y="375"/>
                </a:lnTo>
                <a:lnTo>
                  <a:pt x="10800" y="10511"/>
                </a:lnTo>
                <a:lnTo>
                  <a:pt x="11186" y="10611"/>
                </a:lnTo>
                <a:lnTo>
                  <a:pt x="13964" y="10776"/>
                </a:lnTo>
                <a:lnTo>
                  <a:pt x="16150" y="10835"/>
                </a:lnTo>
                <a:lnTo>
                  <a:pt x="18729" y="10873"/>
                </a:lnTo>
                <a:lnTo>
                  <a:pt x="21600" y="10886"/>
                </a:lnTo>
                <a:lnTo>
                  <a:pt x="18729" y="10900"/>
                </a:lnTo>
                <a:lnTo>
                  <a:pt x="16150" y="10938"/>
                </a:lnTo>
                <a:lnTo>
                  <a:pt x="13964" y="10996"/>
                </a:lnTo>
                <a:lnTo>
                  <a:pt x="12275" y="11072"/>
                </a:lnTo>
                <a:lnTo>
                  <a:pt x="10800" y="11262"/>
                </a:lnTo>
                <a:lnTo>
                  <a:pt x="10800" y="21225"/>
                </a:lnTo>
                <a:lnTo>
                  <a:pt x="10414" y="21324"/>
                </a:lnTo>
                <a:lnTo>
                  <a:pt x="9325" y="21414"/>
                </a:lnTo>
                <a:lnTo>
                  <a:pt x="7636" y="21490"/>
                </a:lnTo>
                <a:lnTo>
                  <a:pt x="5450" y="21549"/>
                </a:lnTo>
                <a:lnTo>
                  <a:pt x="2871" y="21587"/>
                </a:lnTo>
                <a:lnTo>
                  <a:pt x="0" y="21600"/>
                </a:lnTo>
              </a:path>
            </a:pathLst>
          </a:custGeom>
          <a:ln w="381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44" name="object 3"/>
          <p:cNvSpPr/>
          <p:nvPr/>
        </p:nvSpPr>
        <p:spPr>
          <a:xfrm>
            <a:off x="10025615" y="6921803"/>
            <a:ext cx="778122" cy="2668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72" y="19"/>
                </a:lnTo>
                <a:lnTo>
                  <a:pt x="5452" y="72"/>
                </a:lnTo>
                <a:lnTo>
                  <a:pt x="7637" y="154"/>
                </a:lnTo>
                <a:lnTo>
                  <a:pt x="9326" y="260"/>
                </a:lnTo>
                <a:lnTo>
                  <a:pt x="10800" y="525"/>
                </a:lnTo>
                <a:lnTo>
                  <a:pt x="10800" y="10275"/>
                </a:lnTo>
                <a:lnTo>
                  <a:pt x="11186" y="10415"/>
                </a:lnTo>
                <a:lnTo>
                  <a:pt x="13963" y="10646"/>
                </a:lnTo>
                <a:lnTo>
                  <a:pt x="16148" y="10728"/>
                </a:lnTo>
                <a:lnTo>
                  <a:pt x="18728" y="10781"/>
                </a:lnTo>
                <a:lnTo>
                  <a:pt x="21600" y="10800"/>
                </a:lnTo>
                <a:lnTo>
                  <a:pt x="18728" y="10819"/>
                </a:lnTo>
                <a:lnTo>
                  <a:pt x="16148" y="10872"/>
                </a:lnTo>
                <a:lnTo>
                  <a:pt x="13963" y="10954"/>
                </a:lnTo>
                <a:lnTo>
                  <a:pt x="12274" y="11060"/>
                </a:lnTo>
                <a:lnTo>
                  <a:pt x="10800" y="11325"/>
                </a:lnTo>
                <a:lnTo>
                  <a:pt x="10800" y="21075"/>
                </a:lnTo>
                <a:lnTo>
                  <a:pt x="10414" y="21215"/>
                </a:lnTo>
                <a:lnTo>
                  <a:pt x="9326" y="21340"/>
                </a:lnTo>
                <a:lnTo>
                  <a:pt x="7637" y="21446"/>
                </a:lnTo>
                <a:lnTo>
                  <a:pt x="5452" y="21528"/>
                </a:lnTo>
                <a:lnTo>
                  <a:pt x="2872" y="21581"/>
                </a:lnTo>
                <a:lnTo>
                  <a:pt x="0" y="21600"/>
                </a:lnTo>
              </a:path>
            </a:pathLst>
          </a:custGeom>
          <a:ln w="381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45" name="object 4"/>
          <p:cNvSpPr txBox="1"/>
          <p:nvPr/>
        </p:nvSpPr>
        <p:spPr>
          <a:xfrm>
            <a:off x="10873095" y="4289052"/>
            <a:ext cx="1598328" cy="143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a:solidFill>
                  <a:srgbClr val="000000"/>
                </a:solidFill>
                <a:latin typeface="Calibri"/>
                <a:ea typeface="Calibri"/>
                <a:cs typeface="Calibri"/>
                <a:sym typeface="Calibri"/>
              </a:defRPr>
            </a:pPr>
            <a:r>
              <a:t>EBMT</a:t>
            </a:r>
          </a:p>
          <a:p>
            <a:pPr indent="12064">
              <a:spcBef>
                <a:spcPts val="600"/>
              </a:spcBef>
              <a:defRPr>
                <a:solidFill>
                  <a:srgbClr val="000000"/>
                </a:solidFill>
                <a:latin typeface="Calibri"/>
                <a:ea typeface="Calibri"/>
                <a:cs typeface="Calibri"/>
                <a:sym typeface="Calibri"/>
              </a:defRPr>
            </a:pPr>
            <a:r>
              <a:t>European  countries  N=513</a:t>
            </a:r>
          </a:p>
        </p:txBody>
      </p:sp>
      <p:sp>
        <p:nvSpPr>
          <p:cNvPr id="346" name="object 5"/>
          <p:cNvSpPr txBox="1"/>
          <p:nvPr/>
        </p:nvSpPr>
        <p:spPr>
          <a:xfrm>
            <a:off x="10873095" y="6972077"/>
            <a:ext cx="1934466" cy="1405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52705" algn="ctr">
              <a:spcBef>
                <a:spcPts val="100"/>
              </a:spcBef>
              <a:defRPr sz="2400" b="1" spc="-6">
                <a:solidFill>
                  <a:srgbClr val="000000"/>
                </a:solidFill>
                <a:latin typeface="Calibri"/>
                <a:ea typeface="Calibri"/>
                <a:cs typeface="Calibri"/>
                <a:sym typeface="Calibri"/>
              </a:defRPr>
            </a:pPr>
            <a:r>
              <a:t>EBMT</a:t>
            </a:r>
          </a:p>
          <a:p>
            <a:pPr marR="7224" indent="12700" algn="ctr">
              <a:defRPr sz="2400">
                <a:solidFill>
                  <a:srgbClr val="000000"/>
                </a:solidFill>
                <a:latin typeface="Calibri"/>
                <a:ea typeface="Calibri"/>
                <a:cs typeface="Calibri"/>
                <a:sym typeface="Calibri"/>
              </a:defRPr>
            </a:pPr>
            <a:r>
              <a:t>Non</a:t>
            </a:r>
            <a:r>
              <a:rPr spc="-73"/>
              <a:t> </a:t>
            </a:r>
            <a:r>
              <a:rPr spc="-13"/>
              <a:t>European  countries  </a:t>
            </a:r>
            <a:r>
              <a:t>N=48</a:t>
            </a:r>
          </a:p>
        </p:txBody>
      </p:sp>
      <p:sp>
        <p:nvSpPr>
          <p:cNvPr id="347" name="object 6"/>
          <p:cNvSpPr txBox="1"/>
          <p:nvPr/>
        </p:nvSpPr>
        <p:spPr>
          <a:xfrm>
            <a:off x="10860813" y="2407691"/>
            <a:ext cx="1622892" cy="30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00"/>
              </a:spcBef>
              <a:defRPr sz="2400" b="1" spc="-6">
                <a:solidFill>
                  <a:srgbClr val="000000"/>
                </a:solidFill>
                <a:latin typeface="Calibri"/>
                <a:ea typeface="Calibri"/>
                <a:cs typeface="Calibri"/>
                <a:sym typeface="Calibri"/>
              </a:defRPr>
            </a:pPr>
            <a:r>
              <a:t>USA,</a:t>
            </a:r>
            <a:r>
              <a:rPr spc="-100"/>
              <a:t> </a:t>
            </a:r>
            <a:r>
              <a:rPr b="0" spc="0"/>
              <a:t>N=439</a:t>
            </a:r>
          </a:p>
        </p:txBody>
      </p:sp>
      <p:grpSp>
        <p:nvGrpSpPr>
          <p:cNvPr id="351" name="object 7"/>
          <p:cNvGrpSpPr/>
          <p:nvPr/>
        </p:nvGrpSpPr>
        <p:grpSpPr>
          <a:xfrm>
            <a:off x="9589955" y="2571878"/>
            <a:ext cx="1025215" cy="191103"/>
            <a:chOff x="0" y="0"/>
            <a:chExt cx="1025214" cy="191102"/>
          </a:xfrm>
        </p:grpSpPr>
        <p:sp>
          <p:nvSpPr>
            <p:cNvPr id="348" name="Shape"/>
            <p:cNvSpPr/>
            <p:nvPr/>
          </p:nvSpPr>
          <p:spPr>
            <a:xfrm>
              <a:off x="837365" y="74596"/>
              <a:ext cx="187850" cy="116507"/>
            </a:xfrm>
            <a:custGeom>
              <a:avLst/>
              <a:gdLst/>
              <a:ahLst/>
              <a:cxnLst>
                <a:cxn ang="0">
                  <a:pos x="wd2" y="hd2"/>
                </a:cxn>
                <a:cxn ang="5400000">
                  <a:pos x="wd2" y="hd2"/>
                </a:cxn>
                <a:cxn ang="10800000">
                  <a:pos x="wd2" y="hd2"/>
                </a:cxn>
                <a:cxn ang="16200000">
                  <a:pos x="wd2" y="hd2"/>
                </a:cxn>
              </a:cxnLst>
              <a:rect l="0" t="0" r="r" b="b"/>
              <a:pathLst>
                <a:path w="21600" h="21600" extrusionOk="0">
                  <a:moveTo>
                    <a:pt x="17524" y="0"/>
                  </a:moveTo>
                  <a:lnTo>
                    <a:pt x="16885" y="0"/>
                  </a:lnTo>
                  <a:lnTo>
                    <a:pt x="16906" y="7636"/>
                  </a:lnTo>
                  <a:lnTo>
                    <a:pt x="8158" y="7666"/>
                  </a:lnTo>
                  <a:lnTo>
                    <a:pt x="1495" y="13965"/>
                  </a:lnTo>
                  <a:lnTo>
                    <a:pt x="374" y="15003"/>
                  </a:lnTo>
                  <a:lnTo>
                    <a:pt x="0" y="17347"/>
                  </a:lnTo>
                  <a:lnTo>
                    <a:pt x="665" y="19189"/>
                  </a:lnTo>
                  <a:lnTo>
                    <a:pt x="1329" y="20997"/>
                  </a:lnTo>
                  <a:lnTo>
                    <a:pt x="2762" y="21600"/>
                  </a:lnTo>
                  <a:lnTo>
                    <a:pt x="21600" y="3818"/>
                  </a:lnTo>
                  <a:lnTo>
                    <a:pt x="17524" y="0"/>
                  </a:lnTo>
                  <a:close/>
                </a:path>
              </a:pathLst>
            </a:custGeom>
            <a:solidFill>
              <a:srgbClr val="000000"/>
            </a:solidFill>
            <a:ln w="12700" cap="flat">
              <a:noFill/>
              <a:miter lim="400000"/>
            </a:ln>
            <a:effectLst/>
          </p:spPr>
          <p:txBody>
            <a:bodyPr wrap="square" lIns="48766" tIns="48766" rIns="48766" bIns="48766" numCol="1" anchor="t">
              <a:noAutofit/>
            </a:bodyPr>
            <a:lstStyle/>
            <a:p>
              <a:pPr>
                <a:defRPr sz="2400">
                  <a:solidFill>
                    <a:srgbClr val="000000"/>
                  </a:solidFill>
                  <a:latin typeface="+mn-lt"/>
                  <a:ea typeface="+mn-ea"/>
                  <a:cs typeface="+mn-cs"/>
                  <a:sym typeface="Helvetica"/>
                </a:defRPr>
              </a:pPr>
              <a:endParaRPr/>
            </a:p>
          </p:txBody>
        </p:sp>
        <p:sp>
          <p:nvSpPr>
            <p:cNvPr id="349" name="Shape"/>
            <p:cNvSpPr/>
            <p:nvPr/>
          </p:nvSpPr>
          <p:spPr>
            <a:xfrm>
              <a:off x="-1" y="74765"/>
              <a:ext cx="943398" cy="43185"/>
            </a:xfrm>
            <a:custGeom>
              <a:avLst/>
              <a:gdLst/>
              <a:ahLst/>
              <a:cxnLst>
                <a:cxn ang="0">
                  <a:pos x="wd2" y="hd2"/>
                </a:cxn>
                <a:cxn ang="5400000">
                  <a:pos x="wd2" y="hd2"/>
                </a:cxn>
                <a:cxn ang="10800000">
                  <a:pos x="wd2" y="hd2"/>
                </a:cxn>
                <a:cxn ang="16200000">
                  <a:pos x="wd2" y="hd2"/>
                </a:cxn>
              </a:cxnLst>
              <a:rect l="0" t="0" r="r" b="b"/>
              <a:pathLst>
                <a:path w="21600" h="21600" extrusionOk="0">
                  <a:moveTo>
                    <a:pt x="20786" y="0"/>
                  </a:moveTo>
                  <a:lnTo>
                    <a:pt x="0" y="1000"/>
                  </a:lnTo>
                  <a:lnTo>
                    <a:pt x="0" y="21600"/>
                  </a:lnTo>
                  <a:lnTo>
                    <a:pt x="20797" y="20599"/>
                  </a:lnTo>
                  <a:lnTo>
                    <a:pt x="21600" y="10312"/>
                  </a:lnTo>
                  <a:lnTo>
                    <a:pt x="20786" y="0"/>
                  </a:lnTo>
                  <a:close/>
                </a:path>
              </a:pathLst>
            </a:custGeom>
            <a:solidFill>
              <a:srgbClr val="000000"/>
            </a:solidFill>
            <a:ln w="12700" cap="flat">
              <a:noFill/>
              <a:miter lim="400000"/>
            </a:ln>
            <a:effectLst/>
          </p:spPr>
          <p:txBody>
            <a:bodyPr wrap="square" lIns="48766" tIns="48766" rIns="48766" bIns="48766" numCol="1" anchor="t">
              <a:noAutofit/>
            </a:bodyPr>
            <a:lstStyle/>
            <a:p>
              <a:pPr>
                <a:defRPr sz="2400">
                  <a:solidFill>
                    <a:srgbClr val="000000"/>
                  </a:solidFill>
                  <a:latin typeface="+mn-lt"/>
                  <a:ea typeface="+mn-ea"/>
                  <a:cs typeface="+mn-cs"/>
                  <a:sym typeface="Helvetica"/>
                </a:defRPr>
              </a:pPr>
              <a:endParaRPr/>
            </a:p>
          </p:txBody>
        </p:sp>
        <p:sp>
          <p:nvSpPr>
            <p:cNvPr id="350" name="Shape"/>
            <p:cNvSpPr/>
            <p:nvPr/>
          </p:nvSpPr>
          <p:spPr>
            <a:xfrm>
              <a:off x="837004" y="0"/>
              <a:ext cx="152759" cy="74767"/>
            </a:xfrm>
            <a:custGeom>
              <a:avLst/>
              <a:gdLst/>
              <a:ahLst/>
              <a:cxnLst>
                <a:cxn ang="0">
                  <a:pos x="wd2" y="hd2"/>
                </a:cxn>
                <a:cxn ang="5400000">
                  <a:pos x="wd2" y="hd2"/>
                </a:cxn>
                <a:cxn ang="10800000">
                  <a:pos x="wd2" y="hd2"/>
                </a:cxn>
                <a:cxn ang="16200000">
                  <a:pos x="wd2" y="hd2"/>
                </a:cxn>
              </a:cxnLst>
              <a:rect l="0" t="0" r="r" b="b"/>
              <a:pathLst>
                <a:path w="21600" h="21600" extrusionOk="0">
                  <a:moveTo>
                    <a:pt x="3397" y="0"/>
                  </a:moveTo>
                  <a:lnTo>
                    <a:pt x="1609" y="939"/>
                  </a:lnTo>
                  <a:lnTo>
                    <a:pt x="817" y="3809"/>
                  </a:lnTo>
                  <a:lnTo>
                    <a:pt x="0" y="6627"/>
                  </a:lnTo>
                  <a:lnTo>
                    <a:pt x="485" y="10280"/>
                  </a:lnTo>
                  <a:lnTo>
                    <a:pt x="1864" y="11950"/>
                  </a:lnTo>
                  <a:lnTo>
                    <a:pt x="10014" y="21600"/>
                  </a:lnTo>
                  <a:lnTo>
                    <a:pt x="21600" y="21551"/>
                  </a:lnTo>
                  <a:lnTo>
                    <a:pt x="4802" y="1618"/>
                  </a:lnTo>
                  <a:lnTo>
                    <a:pt x="3397" y="0"/>
                  </a:lnTo>
                  <a:close/>
                </a:path>
              </a:pathLst>
            </a:custGeom>
            <a:solidFill>
              <a:srgbClr val="000000"/>
            </a:solidFill>
            <a:ln w="12700" cap="flat">
              <a:noFill/>
              <a:miter lim="400000"/>
            </a:ln>
            <a:effectLst/>
          </p:spPr>
          <p:txBody>
            <a:bodyPr wrap="square" lIns="48766" tIns="48766" rIns="48766" bIns="48766" numCol="1" anchor="t">
              <a:noAutofit/>
            </a:bodyPr>
            <a:lstStyle/>
            <a:p>
              <a:pPr>
                <a:defRPr sz="2400">
                  <a:solidFill>
                    <a:srgbClr val="000000"/>
                  </a:solidFill>
                  <a:latin typeface="+mn-lt"/>
                  <a:ea typeface="+mn-ea"/>
                  <a:cs typeface="+mn-cs"/>
                  <a:sym typeface="Helvetica"/>
                </a:defRPr>
              </a:pPr>
              <a:endParaRPr/>
            </a:p>
          </p:txBody>
        </p:sp>
      </p:grpSp>
      <p:sp>
        <p:nvSpPr>
          <p:cNvPr id="352" name="object 11"/>
          <p:cNvSpPr/>
          <p:nvPr/>
        </p:nvSpPr>
        <p:spPr>
          <a:xfrm>
            <a:off x="11008561" y="9118528"/>
            <a:ext cx="1842349" cy="470342"/>
          </a:xfrm>
          <a:prstGeom prst="rect">
            <a:avLst/>
          </a:prstGeom>
          <a:blipFill>
            <a:blip r:embed="rId2"/>
            <a:stretch>
              <a:fillRect/>
            </a:stretch>
          </a:blip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3" name="object 13"/>
          <p:cNvSpPr txBox="1">
            <a:spLocks noGrp="1"/>
          </p:cNvSpPr>
          <p:nvPr>
            <p:ph type="title"/>
          </p:nvPr>
        </p:nvSpPr>
        <p:spPr>
          <a:xfrm>
            <a:off x="7404528" y="202069"/>
            <a:ext cx="5007060" cy="996542"/>
          </a:xfrm>
          <a:prstGeom prst="rect">
            <a:avLst/>
          </a:prstGeom>
          <a:solidFill>
            <a:srgbClr val="D9D9D9"/>
          </a:solidFill>
        </p:spPr>
        <p:txBody>
          <a:bodyPr>
            <a:normAutofit fontScale="90000"/>
          </a:bodyPr>
          <a:lstStyle/>
          <a:p>
            <a:pPr algn="ctr" defTabSz="1300162">
              <a:defRPr sz="3000">
                <a:latin typeface="Calibri"/>
                <a:ea typeface="Calibri"/>
                <a:cs typeface="Calibri"/>
                <a:sym typeface="Calibri"/>
              </a:defRPr>
            </a:pPr>
            <a:r>
              <a:t>1000 HSCT</a:t>
            </a:r>
          </a:p>
          <a:p>
            <a:pPr algn="ctr" defTabSz="1300162">
              <a:defRPr sz="3000">
                <a:latin typeface="Calibri"/>
                <a:ea typeface="Calibri"/>
                <a:cs typeface="Calibri"/>
                <a:sym typeface="Calibri"/>
              </a:defRPr>
            </a:pPr>
            <a:r>
              <a:t>From 94 centers in 23 Countries</a:t>
            </a:r>
          </a:p>
        </p:txBody>
      </p:sp>
      <p:sp>
        <p:nvSpPr>
          <p:cNvPr id="354" name="object 15"/>
          <p:cNvSpPr/>
          <p:nvPr/>
        </p:nvSpPr>
        <p:spPr>
          <a:xfrm>
            <a:off x="663244" y="3238191"/>
            <a:ext cx="6554421" cy="6350680"/>
          </a:xfrm>
          <a:prstGeom prst="rect">
            <a:avLst/>
          </a:prstGeom>
          <a:blipFill>
            <a:blip r:embed="rId3"/>
            <a:stretch>
              <a:fillRect/>
            </a:stretch>
          </a:blip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5" name="object 16"/>
          <p:cNvSpPr/>
          <p:nvPr/>
        </p:nvSpPr>
        <p:spPr>
          <a:xfrm>
            <a:off x="1694957" y="4298086"/>
            <a:ext cx="574381" cy="3576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097" y="0"/>
                </a:lnTo>
                <a:lnTo>
                  <a:pt x="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6" name="object 17"/>
          <p:cNvSpPr/>
          <p:nvPr/>
        </p:nvSpPr>
        <p:spPr>
          <a:xfrm>
            <a:off x="2050420" y="4337098"/>
            <a:ext cx="398819" cy="2687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4461" y="0"/>
                </a:lnTo>
                <a:lnTo>
                  <a:pt x="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7" name="object 18"/>
          <p:cNvSpPr/>
          <p:nvPr/>
        </p:nvSpPr>
        <p:spPr>
          <a:xfrm>
            <a:off x="2204312" y="4031486"/>
            <a:ext cx="522363" cy="5115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406" y="0"/>
                </a:lnTo>
                <a:lnTo>
                  <a:pt x="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8" name="object 19"/>
          <p:cNvSpPr/>
          <p:nvPr/>
        </p:nvSpPr>
        <p:spPr>
          <a:xfrm>
            <a:off x="2492586" y="3936117"/>
            <a:ext cx="342462" cy="5873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195" y="0"/>
                </a:lnTo>
                <a:lnTo>
                  <a:pt x="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59" name="object 20"/>
          <p:cNvSpPr/>
          <p:nvPr/>
        </p:nvSpPr>
        <p:spPr>
          <a:xfrm>
            <a:off x="2915241" y="3992471"/>
            <a:ext cx="82365" cy="5028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031" y="0"/>
                </a:lnTo>
                <a:lnTo>
                  <a:pt x="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60" name="object 21"/>
          <p:cNvSpPr/>
          <p:nvPr/>
        </p:nvSpPr>
        <p:spPr>
          <a:xfrm flipV="1">
            <a:off x="3014944" y="3849418"/>
            <a:ext cx="6505" cy="643738"/>
          </a:xfrm>
          <a:prstGeom prst="line">
            <a:avLst/>
          </a:prstGeom>
          <a:ln w="12700">
            <a:solidFill>
              <a:srgbClr val="000000"/>
            </a:solidFill>
          </a:ln>
        </p:spPr>
        <p:txBody>
          <a:bodyPr lIns="45718" tIns="45718" rIns="45718" bIns="45718"/>
          <a:lstStyle/>
          <a:p>
            <a:pPr>
              <a:defRPr>
                <a:solidFill>
                  <a:srgbClr val="00F900"/>
                </a:solidFill>
              </a:defRPr>
            </a:pPr>
            <a:endParaRPr/>
          </a:p>
        </p:txBody>
      </p:sp>
      <p:sp>
        <p:nvSpPr>
          <p:cNvPr id="361" name="object 22"/>
          <p:cNvSpPr/>
          <p:nvPr/>
        </p:nvSpPr>
        <p:spPr>
          <a:xfrm flipV="1">
            <a:off x="3407255" y="3972965"/>
            <a:ext cx="2" cy="476845"/>
          </a:xfrm>
          <a:prstGeom prst="line">
            <a:avLst/>
          </a:prstGeom>
          <a:ln w="12700">
            <a:solidFill>
              <a:srgbClr val="000000"/>
            </a:solidFill>
          </a:ln>
        </p:spPr>
        <p:txBody>
          <a:bodyPr lIns="45718" tIns="45718" rIns="45718" bIns="45718"/>
          <a:lstStyle/>
          <a:p>
            <a:pPr>
              <a:defRPr>
                <a:solidFill>
                  <a:srgbClr val="00F900"/>
                </a:solidFill>
              </a:defRPr>
            </a:pPr>
            <a:endParaRPr/>
          </a:p>
        </p:txBody>
      </p:sp>
      <p:sp>
        <p:nvSpPr>
          <p:cNvPr id="362" name="object 23"/>
          <p:cNvSpPr/>
          <p:nvPr/>
        </p:nvSpPr>
        <p:spPr>
          <a:xfrm flipV="1">
            <a:off x="3654348" y="3936118"/>
            <a:ext cx="15176" cy="498519"/>
          </a:xfrm>
          <a:prstGeom prst="line">
            <a:avLst/>
          </a:prstGeom>
          <a:ln w="12700">
            <a:solidFill>
              <a:srgbClr val="000000"/>
            </a:solidFill>
          </a:ln>
        </p:spPr>
        <p:txBody>
          <a:bodyPr lIns="45718" tIns="45718" rIns="45718" bIns="45718"/>
          <a:lstStyle/>
          <a:p>
            <a:pPr>
              <a:defRPr>
                <a:solidFill>
                  <a:srgbClr val="00F900"/>
                </a:solidFill>
              </a:defRPr>
            </a:pPr>
            <a:endParaRPr/>
          </a:p>
        </p:txBody>
      </p:sp>
      <p:sp>
        <p:nvSpPr>
          <p:cNvPr id="363" name="object 24"/>
          <p:cNvSpPr/>
          <p:nvPr/>
        </p:nvSpPr>
        <p:spPr>
          <a:xfrm flipV="1">
            <a:off x="3823409" y="4070502"/>
            <a:ext cx="2" cy="357634"/>
          </a:xfrm>
          <a:prstGeom prst="line">
            <a:avLst/>
          </a:prstGeom>
          <a:ln w="12700">
            <a:solidFill>
              <a:srgbClr val="000000"/>
            </a:solidFill>
          </a:ln>
        </p:spPr>
        <p:txBody>
          <a:bodyPr lIns="45718" tIns="45718" rIns="45718" bIns="45718"/>
          <a:lstStyle/>
          <a:p>
            <a:pPr>
              <a:defRPr>
                <a:solidFill>
                  <a:srgbClr val="00F900"/>
                </a:solidFill>
              </a:defRPr>
            </a:pPr>
            <a:endParaRPr/>
          </a:p>
        </p:txBody>
      </p:sp>
      <p:sp>
        <p:nvSpPr>
          <p:cNvPr id="364" name="object 25"/>
          <p:cNvSpPr/>
          <p:nvPr/>
        </p:nvSpPr>
        <p:spPr>
          <a:xfrm flipV="1">
            <a:off x="3868925" y="4261237"/>
            <a:ext cx="19511" cy="166897"/>
          </a:xfrm>
          <a:prstGeom prst="line">
            <a:avLst/>
          </a:prstGeom>
          <a:ln w="12700">
            <a:solidFill>
              <a:srgbClr val="000000"/>
            </a:solidFill>
          </a:ln>
        </p:spPr>
        <p:txBody>
          <a:bodyPr lIns="45718" tIns="45718" rIns="45718" bIns="45718"/>
          <a:lstStyle/>
          <a:p>
            <a:pPr>
              <a:defRPr>
                <a:solidFill>
                  <a:srgbClr val="00F900"/>
                </a:solidFill>
              </a:defRPr>
            </a:pPr>
            <a:endParaRPr/>
          </a:p>
        </p:txBody>
      </p:sp>
      <p:sp>
        <p:nvSpPr>
          <p:cNvPr id="365" name="object 26"/>
          <p:cNvSpPr/>
          <p:nvPr/>
        </p:nvSpPr>
        <p:spPr>
          <a:xfrm>
            <a:off x="3903605" y="4226559"/>
            <a:ext cx="296945" cy="2015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766" y="0"/>
                </a:lnTo>
                <a:lnTo>
                  <a:pt x="21600" y="0"/>
                </a:lnTo>
              </a:path>
            </a:pathLst>
          </a:custGeom>
          <a:ln w="12700">
            <a:solidFill>
              <a:srgbClr val="000000"/>
            </a:solidFill>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66" name="object 27"/>
          <p:cNvSpPr txBox="1"/>
          <p:nvPr/>
        </p:nvSpPr>
        <p:spPr>
          <a:xfrm>
            <a:off x="5960169" y="5283922"/>
            <a:ext cx="834477"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439</a:t>
            </a:r>
          </a:p>
        </p:txBody>
      </p:sp>
      <p:sp>
        <p:nvSpPr>
          <p:cNvPr id="367" name="object 28"/>
          <p:cNvSpPr txBox="1"/>
          <p:nvPr/>
        </p:nvSpPr>
        <p:spPr>
          <a:xfrm>
            <a:off x="2648823" y="6824627"/>
            <a:ext cx="729716"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237</a:t>
            </a:r>
          </a:p>
        </p:txBody>
      </p:sp>
      <p:sp>
        <p:nvSpPr>
          <p:cNvPr id="368" name="object 29"/>
          <p:cNvSpPr txBox="1"/>
          <p:nvPr/>
        </p:nvSpPr>
        <p:spPr>
          <a:xfrm>
            <a:off x="744727" y="5811158"/>
            <a:ext cx="527178"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99</a:t>
            </a:r>
          </a:p>
        </p:txBody>
      </p:sp>
      <p:sp>
        <p:nvSpPr>
          <p:cNvPr id="369" name="object 30"/>
          <p:cNvSpPr txBox="1"/>
          <p:nvPr/>
        </p:nvSpPr>
        <p:spPr>
          <a:xfrm>
            <a:off x="785958" y="4476396"/>
            <a:ext cx="671157"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1590">
              <a:spcBef>
                <a:spcPts val="1400"/>
              </a:spcBef>
              <a:defRPr b="1" spc="-6">
                <a:solidFill>
                  <a:srgbClr val="000000"/>
                </a:solidFill>
                <a:latin typeface="+mn-lt"/>
                <a:ea typeface="+mn-ea"/>
                <a:cs typeface="+mn-cs"/>
                <a:sym typeface="Helvetica"/>
              </a:defRPr>
            </a:pPr>
            <a:r>
              <a:t>49</a:t>
            </a:r>
          </a:p>
          <a:p>
            <a:pPr indent="12700">
              <a:spcBef>
                <a:spcPts val="1200"/>
              </a:spcBef>
              <a:defRPr b="1" spc="-6">
                <a:solidFill>
                  <a:srgbClr val="000000"/>
                </a:solidFill>
                <a:latin typeface="+mn-lt"/>
                <a:ea typeface="+mn-ea"/>
                <a:cs typeface="+mn-cs"/>
                <a:sym typeface="Helvetica"/>
              </a:defRPr>
            </a:pPr>
            <a:r>
              <a:t>55</a:t>
            </a:r>
          </a:p>
        </p:txBody>
      </p:sp>
      <p:sp>
        <p:nvSpPr>
          <p:cNvPr id="370" name="object 31"/>
          <p:cNvSpPr txBox="1"/>
          <p:nvPr/>
        </p:nvSpPr>
        <p:spPr>
          <a:xfrm>
            <a:off x="1429910" y="4404471"/>
            <a:ext cx="4931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17</a:t>
            </a:r>
          </a:p>
        </p:txBody>
      </p:sp>
      <p:sp>
        <p:nvSpPr>
          <p:cNvPr id="371" name="object 32"/>
          <p:cNvSpPr txBox="1"/>
          <p:nvPr/>
        </p:nvSpPr>
        <p:spPr>
          <a:xfrm>
            <a:off x="1194090" y="3992653"/>
            <a:ext cx="49310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14</a:t>
            </a:r>
          </a:p>
        </p:txBody>
      </p:sp>
      <p:sp>
        <p:nvSpPr>
          <p:cNvPr id="372" name="object 33"/>
          <p:cNvSpPr txBox="1"/>
          <p:nvPr/>
        </p:nvSpPr>
        <p:spPr>
          <a:xfrm>
            <a:off x="1874495" y="4032930"/>
            <a:ext cx="16798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9</a:t>
            </a:r>
          </a:p>
        </p:txBody>
      </p:sp>
      <p:sp>
        <p:nvSpPr>
          <p:cNvPr id="373" name="object 34"/>
          <p:cNvSpPr txBox="1"/>
          <p:nvPr/>
        </p:nvSpPr>
        <p:spPr>
          <a:xfrm>
            <a:off x="2028387" y="3726053"/>
            <a:ext cx="16798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7</a:t>
            </a:r>
          </a:p>
        </p:txBody>
      </p:sp>
      <p:sp>
        <p:nvSpPr>
          <p:cNvPr id="374" name="object 35"/>
          <p:cNvSpPr txBox="1"/>
          <p:nvPr/>
        </p:nvSpPr>
        <p:spPr>
          <a:xfrm>
            <a:off x="2317200" y="3445042"/>
            <a:ext cx="214942" cy="83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12700">
              <a:spcBef>
                <a:spcPts val="1500"/>
              </a:spcBef>
              <a:defRPr b="1" spc="-6">
                <a:solidFill>
                  <a:srgbClr val="000000"/>
                </a:solidFill>
                <a:latin typeface="+mn-lt"/>
                <a:ea typeface="+mn-ea"/>
                <a:cs typeface="+mn-cs"/>
                <a:sym typeface="Helvetica"/>
              </a:defRPr>
            </a:pPr>
            <a:r>
              <a:t>6</a:t>
            </a:r>
          </a:p>
          <a:p>
            <a:pPr indent="45718">
              <a:spcBef>
                <a:spcPts val="1400"/>
              </a:spcBef>
              <a:defRPr b="1" spc="-6">
                <a:solidFill>
                  <a:srgbClr val="000000"/>
                </a:solidFill>
                <a:latin typeface="+mn-lt"/>
                <a:ea typeface="+mn-ea"/>
                <a:cs typeface="+mn-cs"/>
                <a:sym typeface="Helvetica"/>
              </a:defRPr>
            </a:pPr>
            <a:r>
              <a:t>9</a:t>
            </a:r>
          </a:p>
        </p:txBody>
      </p:sp>
      <p:sp>
        <p:nvSpPr>
          <p:cNvPr id="375" name="object 36"/>
          <p:cNvSpPr txBox="1"/>
          <p:nvPr/>
        </p:nvSpPr>
        <p:spPr>
          <a:xfrm>
            <a:off x="2710777" y="3661028"/>
            <a:ext cx="186043"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25400">
              <a:spcBef>
                <a:spcPts val="200"/>
              </a:spcBef>
              <a:defRPr b="1" spc="-6">
                <a:solidFill>
                  <a:srgbClr val="000000"/>
                </a:solidFill>
                <a:latin typeface="+mn-lt"/>
                <a:ea typeface="+mn-ea"/>
                <a:cs typeface="+mn-cs"/>
                <a:sym typeface="Helvetica"/>
              </a:defRPr>
            </a:pPr>
            <a:r>
              <a:t>1</a:t>
            </a:r>
          </a:p>
          <a:p>
            <a:pPr indent="12700">
              <a:spcBef>
                <a:spcPts val="100"/>
              </a:spcBef>
              <a:defRPr b="1" spc="-6">
                <a:solidFill>
                  <a:srgbClr val="000000"/>
                </a:solidFill>
                <a:latin typeface="+mn-lt"/>
                <a:ea typeface="+mn-ea"/>
                <a:cs typeface="+mn-cs"/>
                <a:sym typeface="Helvetica"/>
              </a:defRPr>
            </a:pPr>
            <a:r>
              <a:t>6</a:t>
            </a:r>
          </a:p>
        </p:txBody>
      </p:sp>
      <p:sp>
        <p:nvSpPr>
          <p:cNvPr id="376" name="object 37"/>
          <p:cNvSpPr txBox="1"/>
          <p:nvPr/>
        </p:nvSpPr>
        <p:spPr>
          <a:xfrm>
            <a:off x="2846423" y="3543446"/>
            <a:ext cx="167980"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1</a:t>
            </a:r>
          </a:p>
        </p:txBody>
      </p:sp>
      <p:sp>
        <p:nvSpPr>
          <p:cNvPr id="377" name="object 38"/>
          <p:cNvSpPr txBox="1"/>
          <p:nvPr/>
        </p:nvSpPr>
        <p:spPr>
          <a:xfrm>
            <a:off x="3203875" y="3598174"/>
            <a:ext cx="493101" cy="523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8100">
              <a:defRPr b="1" spc="-6">
                <a:solidFill>
                  <a:srgbClr val="000000"/>
                </a:solidFill>
                <a:latin typeface="+mn-lt"/>
                <a:ea typeface="+mn-ea"/>
                <a:cs typeface="+mn-cs"/>
                <a:sym typeface="Helvetica"/>
              </a:defRPr>
            </a:pPr>
            <a:r>
              <a:t>8</a:t>
            </a:r>
            <a:r>
              <a:rPr spc="329"/>
              <a:t> </a:t>
            </a:r>
            <a:r>
              <a:rPr sz="3400" spc="-9" baseline="-6666"/>
              <a:t>6</a:t>
            </a:r>
          </a:p>
        </p:txBody>
      </p:sp>
      <p:sp>
        <p:nvSpPr>
          <p:cNvPr id="378" name="object 39"/>
          <p:cNvSpPr txBox="1"/>
          <p:nvPr/>
        </p:nvSpPr>
        <p:spPr>
          <a:xfrm>
            <a:off x="3022712" y="4153406"/>
            <a:ext cx="834477"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8100">
              <a:defRPr b="1" spc="-6">
                <a:solidFill>
                  <a:srgbClr val="000000"/>
                </a:solidFill>
                <a:latin typeface="+mn-lt"/>
                <a:ea typeface="+mn-ea"/>
                <a:cs typeface="+mn-cs"/>
                <a:sym typeface="Helvetica"/>
              </a:defRPr>
            </a:pPr>
            <a:r>
              <a:t>18 </a:t>
            </a:r>
            <a:r>
              <a:rPr sz="3400" spc="-9" baseline="11861"/>
              <a:t>7</a:t>
            </a:r>
            <a:r>
              <a:rPr sz="3400" spc="-116" baseline="11861"/>
              <a:t> </a:t>
            </a:r>
            <a:r>
              <a:rPr sz="3400" spc="-9" baseline="29019"/>
              <a:t>5</a:t>
            </a:r>
          </a:p>
        </p:txBody>
      </p:sp>
      <p:sp>
        <p:nvSpPr>
          <p:cNvPr id="379" name="object 40"/>
          <p:cNvSpPr txBox="1"/>
          <p:nvPr/>
        </p:nvSpPr>
        <p:spPr>
          <a:xfrm>
            <a:off x="3685054" y="3703404"/>
            <a:ext cx="729716" cy="58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8100">
              <a:lnSpc>
                <a:spcPts val="2100"/>
              </a:lnSpc>
              <a:defRPr b="1" spc="-6">
                <a:solidFill>
                  <a:srgbClr val="000000"/>
                </a:solidFill>
                <a:latin typeface="+mn-lt"/>
                <a:ea typeface="+mn-ea"/>
                <a:cs typeface="+mn-cs"/>
                <a:sym typeface="Helvetica"/>
              </a:defRPr>
            </a:pPr>
            <a:r>
              <a:t>3</a:t>
            </a:r>
          </a:p>
          <a:p>
            <a:pPr indent="161925">
              <a:lnSpc>
                <a:spcPts val="2100"/>
              </a:lnSpc>
              <a:tabLst>
                <a:tab pos="533400" algn="l"/>
              </a:tabLst>
              <a:defRPr sz="3400" b="1" spc="-9" baseline="-6666">
                <a:solidFill>
                  <a:srgbClr val="000000"/>
                </a:solidFill>
                <a:latin typeface="+mn-lt"/>
                <a:ea typeface="+mn-ea"/>
                <a:cs typeface="+mn-cs"/>
                <a:sym typeface="Helvetica"/>
              </a:defRPr>
            </a:pPr>
            <a:r>
              <a:t>2	</a:t>
            </a:r>
            <a:r>
              <a:rPr sz="2200" spc="-6" baseline="0"/>
              <a:t>2</a:t>
            </a:r>
          </a:p>
        </p:txBody>
      </p:sp>
      <p:sp>
        <p:nvSpPr>
          <p:cNvPr id="380" name="object 41"/>
          <p:cNvSpPr txBox="1"/>
          <p:nvPr/>
        </p:nvSpPr>
        <p:spPr>
          <a:xfrm>
            <a:off x="4037267" y="4291222"/>
            <a:ext cx="167981" cy="3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a:defRPr b="1" spc="-6">
                <a:solidFill>
                  <a:srgbClr val="000000"/>
                </a:solidFill>
                <a:latin typeface="+mn-lt"/>
                <a:ea typeface="+mn-ea"/>
                <a:cs typeface="+mn-cs"/>
                <a:sym typeface="Helvetica"/>
              </a:defRPr>
            </a:lvl1pPr>
          </a:lstStyle>
          <a:p>
            <a:r>
              <a:t>1</a:t>
            </a:r>
          </a:p>
        </p:txBody>
      </p:sp>
      <p:sp>
        <p:nvSpPr>
          <p:cNvPr id="381" name="object 42"/>
          <p:cNvSpPr/>
          <p:nvPr/>
        </p:nvSpPr>
        <p:spPr>
          <a:xfrm>
            <a:off x="7592634" y="2571878"/>
            <a:ext cx="149556" cy="149556"/>
          </a:xfrm>
          <a:prstGeom prst="rect">
            <a:avLst/>
          </a:prstGeom>
          <a:solidFill>
            <a:srgbClr val="E6B8B8"/>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2" name="object 43"/>
          <p:cNvSpPr/>
          <p:nvPr/>
        </p:nvSpPr>
        <p:spPr>
          <a:xfrm>
            <a:off x="7592634" y="2895735"/>
            <a:ext cx="149556" cy="147390"/>
          </a:xfrm>
          <a:prstGeom prst="rect">
            <a:avLst/>
          </a:prstGeom>
          <a:solidFill>
            <a:srgbClr val="DBEDF4"/>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3" name="object 44"/>
          <p:cNvSpPr/>
          <p:nvPr/>
        </p:nvSpPr>
        <p:spPr>
          <a:xfrm>
            <a:off x="7592634" y="3203514"/>
            <a:ext cx="149556" cy="147390"/>
          </a:xfrm>
          <a:prstGeom prst="rect">
            <a:avLst/>
          </a:prstGeom>
          <a:solidFill>
            <a:srgbClr val="B7DEE8"/>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4" name="object 45"/>
          <p:cNvSpPr/>
          <p:nvPr/>
        </p:nvSpPr>
        <p:spPr>
          <a:xfrm>
            <a:off x="7592634" y="3511293"/>
            <a:ext cx="149556" cy="147390"/>
          </a:xfrm>
          <a:prstGeom prst="rect">
            <a:avLst/>
          </a:prstGeom>
          <a:solidFill>
            <a:srgbClr val="92CDDD"/>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5" name="object 46"/>
          <p:cNvSpPr/>
          <p:nvPr/>
        </p:nvSpPr>
        <p:spPr>
          <a:xfrm>
            <a:off x="7592634" y="3819076"/>
            <a:ext cx="149556" cy="147390"/>
          </a:xfrm>
          <a:prstGeom prst="rect">
            <a:avLst/>
          </a:prstGeom>
          <a:solidFill>
            <a:srgbClr val="30859C"/>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6" name="object 47"/>
          <p:cNvSpPr/>
          <p:nvPr/>
        </p:nvSpPr>
        <p:spPr>
          <a:xfrm>
            <a:off x="7592634" y="4126855"/>
            <a:ext cx="149556" cy="147389"/>
          </a:xfrm>
          <a:prstGeom prst="rect">
            <a:avLst/>
          </a:prstGeom>
          <a:solidFill>
            <a:srgbClr val="205868"/>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7" name="object 48"/>
          <p:cNvSpPr/>
          <p:nvPr/>
        </p:nvSpPr>
        <p:spPr>
          <a:xfrm>
            <a:off x="7592634" y="4434635"/>
            <a:ext cx="149556" cy="147390"/>
          </a:xfrm>
          <a:prstGeom prst="rect">
            <a:avLst/>
          </a:prstGeom>
          <a:solidFill>
            <a:srgbClr val="001F5F"/>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8" name="object 49"/>
          <p:cNvSpPr/>
          <p:nvPr/>
        </p:nvSpPr>
        <p:spPr>
          <a:xfrm>
            <a:off x="7592634" y="4742415"/>
            <a:ext cx="149556" cy="147390"/>
          </a:xfrm>
          <a:prstGeom prst="rect">
            <a:avLst/>
          </a:prstGeom>
          <a:solidFill>
            <a:srgbClr val="C5D9F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89" name="object 50"/>
          <p:cNvSpPr/>
          <p:nvPr/>
        </p:nvSpPr>
        <p:spPr>
          <a:xfrm>
            <a:off x="7592634" y="5050197"/>
            <a:ext cx="149556" cy="147390"/>
          </a:xfrm>
          <a:prstGeom prst="rect">
            <a:avLst/>
          </a:prstGeom>
          <a:solidFill>
            <a:srgbClr val="0099CC"/>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0" name="object 51"/>
          <p:cNvSpPr/>
          <p:nvPr/>
        </p:nvSpPr>
        <p:spPr>
          <a:xfrm>
            <a:off x="7592634" y="5357976"/>
            <a:ext cx="149556" cy="147390"/>
          </a:xfrm>
          <a:prstGeom prst="rect">
            <a:avLst/>
          </a:prstGeom>
          <a:solidFill>
            <a:srgbClr val="775D96"/>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1" name="object 52"/>
          <p:cNvSpPr/>
          <p:nvPr/>
        </p:nvSpPr>
        <p:spPr>
          <a:xfrm>
            <a:off x="7592634" y="5663588"/>
            <a:ext cx="149556" cy="149557"/>
          </a:xfrm>
          <a:prstGeom prst="rect">
            <a:avLst/>
          </a:prstGeom>
          <a:solidFill>
            <a:srgbClr val="46A0B8"/>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2" name="object 53"/>
          <p:cNvSpPr/>
          <p:nvPr/>
        </p:nvSpPr>
        <p:spPr>
          <a:xfrm>
            <a:off x="7592634" y="5971370"/>
            <a:ext cx="149556" cy="149556"/>
          </a:xfrm>
          <a:prstGeom prst="rect">
            <a:avLst/>
          </a:prstGeom>
          <a:solidFill>
            <a:srgbClr val="00CCFF"/>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3" name="object 54"/>
          <p:cNvSpPr/>
          <p:nvPr/>
        </p:nvSpPr>
        <p:spPr>
          <a:xfrm>
            <a:off x="7592634" y="6279150"/>
            <a:ext cx="149556" cy="149557"/>
          </a:xfrm>
          <a:prstGeom prst="rect">
            <a:avLst/>
          </a:prstGeom>
          <a:solidFill>
            <a:srgbClr val="7D9BC7"/>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4" name="object 55"/>
          <p:cNvSpPr/>
          <p:nvPr/>
        </p:nvSpPr>
        <p:spPr>
          <a:xfrm>
            <a:off x="7592634" y="6586929"/>
            <a:ext cx="149556" cy="149557"/>
          </a:xfrm>
          <a:prstGeom prst="rect">
            <a:avLst/>
          </a:prstGeom>
          <a:solidFill>
            <a:srgbClr val="33CCFF"/>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5" name="object 56"/>
          <p:cNvSpPr/>
          <p:nvPr/>
        </p:nvSpPr>
        <p:spPr>
          <a:xfrm>
            <a:off x="7592634" y="6892543"/>
            <a:ext cx="149556" cy="149556"/>
          </a:xfrm>
          <a:prstGeom prst="rect">
            <a:avLst/>
          </a:prstGeom>
          <a:solidFill>
            <a:srgbClr val="FFFFCC"/>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6" name="object 57"/>
          <p:cNvSpPr/>
          <p:nvPr/>
        </p:nvSpPr>
        <p:spPr>
          <a:xfrm>
            <a:off x="7592634" y="7202491"/>
            <a:ext cx="149556" cy="149558"/>
          </a:xfrm>
          <a:prstGeom prst="rect">
            <a:avLst/>
          </a:prstGeom>
          <a:solidFill>
            <a:srgbClr val="FFFF99"/>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7" name="object 58"/>
          <p:cNvSpPr/>
          <p:nvPr/>
        </p:nvSpPr>
        <p:spPr>
          <a:xfrm>
            <a:off x="7592634" y="7510270"/>
            <a:ext cx="149556" cy="149556"/>
          </a:xfrm>
          <a:prstGeom prst="rect">
            <a:avLst/>
          </a:prstGeom>
          <a:solidFill>
            <a:srgbClr val="FFFF66"/>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8" name="object 59"/>
          <p:cNvSpPr/>
          <p:nvPr/>
        </p:nvSpPr>
        <p:spPr>
          <a:xfrm>
            <a:off x="7592634" y="7818050"/>
            <a:ext cx="149556" cy="149555"/>
          </a:xfrm>
          <a:prstGeom prst="rect">
            <a:avLst/>
          </a:prstGeom>
          <a:solidFill>
            <a:srgbClr val="FFFF0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399" name="object 60"/>
          <p:cNvSpPr/>
          <p:nvPr/>
        </p:nvSpPr>
        <p:spPr>
          <a:xfrm>
            <a:off x="7592634" y="8125831"/>
            <a:ext cx="149556" cy="149557"/>
          </a:xfrm>
          <a:prstGeom prst="rect">
            <a:avLst/>
          </a:prstGeom>
          <a:solidFill>
            <a:srgbClr val="CC990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400" name="object 61"/>
          <p:cNvSpPr/>
          <p:nvPr/>
        </p:nvSpPr>
        <p:spPr>
          <a:xfrm>
            <a:off x="7592634" y="8433613"/>
            <a:ext cx="149556" cy="149555"/>
          </a:xfrm>
          <a:prstGeom prst="rect">
            <a:avLst/>
          </a:prstGeom>
          <a:solidFill>
            <a:srgbClr val="DDB6B5"/>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401" name="object 62"/>
          <p:cNvSpPr/>
          <p:nvPr/>
        </p:nvSpPr>
        <p:spPr>
          <a:xfrm>
            <a:off x="7592634" y="8741391"/>
            <a:ext cx="149556" cy="149558"/>
          </a:xfrm>
          <a:prstGeom prst="rect">
            <a:avLst/>
          </a:prstGeom>
          <a:solidFill>
            <a:srgbClr val="FF990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402" name="object 63"/>
          <p:cNvSpPr/>
          <p:nvPr/>
        </p:nvSpPr>
        <p:spPr>
          <a:xfrm>
            <a:off x="7592634" y="9049173"/>
            <a:ext cx="149556" cy="149557"/>
          </a:xfrm>
          <a:prstGeom prst="rect">
            <a:avLst/>
          </a:prstGeom>
          <a:solidFill>
            <a:srgbClr val="C3B9D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403" name="object 64"/>
          <p:cNvSpPr/>
          <p:nvPr/>
        </p:nvSpPr>
        <p:spPr>
          <a:xfrm>
            <a:off x="7592634" y="9356952"/>
            <a:ext cx="149556" cy="149558"/>
          </a:xfrm>
          <a:prstGeom prst="rect">
            <a:avLst/>
          </a:prstGeom>
          <a:solidFill>
            <a:srgbClr val="FFCC00"/>
          </a:solidFill>
          <a:ln w="12700">
            <a:miter lim="400000"/>
          </a:ln>
        </p:spPr>
        <p:txBody>
          <a:bodyPr lIns="48766" tIns="48766" rIns="48766" bIns="48766"/>
          <a:lstStyle/>
          <a:p>
            <a:pPr>
              <a:defRPr sz="2400">
                <a:solidFill>
                  <a:srgbClr val="000000"/>
                </a:solidFill>
                <a:latin typeface="+mn-lt"/>
                <a:ea typeface="+mn-ea"/>
                <a:cs typeface="+mn-cs"/>
                <a:sym typeface="Helvetica"/>
              </a:defRPr>
            </a:pPr>
            <a:endParaRPr/>
          </a:p>
        </p:txBody>
      </p:sp>
      <p:sp>
        <p:nvSpPr>
          <p:cNvPr id="404" name="object 65"/>
          <p:cNvSpPr txBox="1"/>
          <p:nvPr/>
        </p:nvSpPr>
        <p:spPr>
          <a:xfrm>
            <a:off x="7770005" y="2261195"/>
            <a:ext cx="2127732" cy="6954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2000">
                <a:solidFill>
                  <a:srgbClr val="000000"/>
                </a:solidFill>
                <a:latin typeface="Calibri"/>
                <a:ea typeface="Calibri"/>
                <a:cs typeface="Calibri"/>
                <a:sym typeface="Calibri"/>
              </a:defRPr>
            </a:pPr>
            <a:r>
              <a:t>CIBMTR, 439</a:t>
            </a:r>
          </a:p>
          <a:p>
            <a:pPr>
              <a:defRPr sz="2000">
                <a:solidFill>
                  <a:srgbClr val="000000"/>
                </a:solidFill>
                <a:latin typeface="Calibri"/>
                <a:ea typeface="Calibri"/>
                <a:cs typeface="Calibri"/>
                <a:sym typeface="Calibri"/>
              </a:defRPr>
            </a:pPr>
            <a:r>
              <a:t>France, 237</a:t>
            </a:r>
          </a:p>
          <a:p>
            <a:pPr>
              <a:defRPr sz="2000">
                <a:solidFill>
                  <a:srgbClr val="000000"/>
                </a:solidFill>
                <a:latin typeface="Calibri"/>
                <a:ea typeface="Calibri"/>
                <a:cs typeface="Calibri"/>
                <a:sym typeface="Calibri"/>
              </a:defRPr>
            </a:pPr>
            <a:r>
              <a:t>Belgium, 99</a:t>
            </a:r>
          </a:p>
          <a:p>
            <a:pPr>
              <a:defRPr sz="2000">
                <a:solidFill>
                  <a:srgbClr val="000000"/>
                </a:solidFill>
                <a:latin typeface="Calibri"/>
                <a:ea typeface="Calibri"/>
                <a:cs typeface="Calibri"/>
                <a:sym typeface="Calibri"/>
              </a:defRPr>
            </a:pPr>
            <a:r>
              <a:t>Italy, 55</a:t>
            </a:r>
          </a:p>
          <a:p>
            <a:pPr>
              <a:defRPr sz="2000">
                <a:solidFill>
                  <a:srgbClr val="000000"/>
                </a:solidFill>
                <a:latin typeface="Calibri"/>
                <a:ea typeface="Calibri"/>
                <a:cs typeface="Calibri"/>
                <a:sym typeface="Calibri"/>
              </a:defRPr>
            </a:pPr>
            <a:r>
              <a:t>UK, 49</a:t>
            </a:r>
          </a:p>
          <a:p>
            <a:pPr>
              <a:defRPr sz="2000">
                <a:solidFill>
                  <a:srgbClr val="000000"/>
                </a:solidFill>
                <a:latin typeface="Calibri"/>
                <a:ea typeface="Calibri"/>
                <a:cs typeface="Calibri"/>
                <a:sym typeface="Calibri"/>
              </a:defRPr>
            </a:pPr>
            <a:r>
              <a:t>Spain, 17</a:t>
            </a:r>
          </a:p>
          <a:p>
            <a:pPr>
              <a:defRPr sz="2000">
                <a:solidFill>
                  <a:srgbClr val="000000"/>
                </a:solidFill>
                <a:latin typeface="Calibri"/>
                <a:ea typeface="Calibri"/>
                <a:cs typeface="Calibri"/>
                <a:sym typeface="Calibri"/>
              </a:defRPr>
            </a:pPr>
            <a:r>
              <a:t>Germany, 14</a:t>
            </a:r>
          </a:p>
          <a:p>
            <a:pPr>
              <a:defRPr sz="2000">
                <a:solidFill>
                  <a:srgbClr val="000000"/>
                </a:solidFill>
                <a:latin typeface="Calibri"/>
                <a:ea typeface="Calibri"/>
                <a:cs typeface="Calibri"/>
                <a:sym typeface="Calibri"/>
              </a:defRPr>
            </a:pPr>
            <a:r>
              <a:t>Austria, 9</a:t>
            </a:r>
          </a:p>
          <a:p>
            <a:pPr>
              <a:defRPr sz="2000">
                <a:solidFill>
                  <a:srgbClr val="000000"/>
                </a:solidFill>
                <a:latin typeface="Calibri"/>
                <a:ea typeface="Calibri"/>
                <a:cs typeface="Calibri"/>
                <a:sym typeface="Calibri"/>
              </a:defRPr>
            </a:pPr>
            <a:r>
              <a:t>Sweden, 9</a:t>
            </a:r>
          </a:p>
          <a:p>
            <a:pPr>
              <a:defRPr sz="2000">
                <a:solidFill>
                  <a:srgbClr val="000000"/>
                </a:solidFill>
                <a:latin typeface="Calibri"/>
                <a:ea typeface="Calibri"/>
                <a:cs typeface="Calibri"/>
                <a:sym typeface="Calibri"/>
              </a:defRPr>
            </a:pPr>
            <a:r>
              <a:t>The Netherlands, 7</a:t>
            </a:r>
          </a:p>
          <a:p>
            <a:pPr>
              <a:defRPr sz="2000">
                <a:solidFill>
                  <a:srgbClr val="000000"/>
                </a:solidFill>
                <a:latin typeface="Calibri"/>
                <a:ea typeface="Calibri"/>
                <a:cs typeface="Calibri"/>
                <a:sym typeface="Calibri"/>
              </a:defRPr>
            </a:pPr>
            <a:r>
              <a:t>Switzerland, 6</a:t>
            </a:r>
          </a:p>
          <a:p>
            <a:pPr>
              <a:defRPr sz="2000">
                <a:solidFill>
                  <a:srgbClr val="000000"/>
                </a:solidFill>
                <a:latin typeface="Calibri"/>
                <a:ea typeface="Calibri"/>
                <a:cs typeface="Calibri"/>
                <a:sym typeface="Calibri"/>
              </a:defRPr>
            </a:pPr>
            <a:r>
              <a:t>Turkey, 6</a:t>
            </a:r>
          </a:p>
          <a:p>
            <a:pPr>
              <a:defRPr sz="2000">
                <a:solidFill>
                  <a:srgbClr val="000000"/>
                </a:solidFill>
                <a:latin typeface="Calibri"/>
                <a:ea typeface="Calibri"/>
                <a:cs typeface="Calibri"/>
                <a:sym typeface="Calibri"/>
              </a:defRPr>
            </a:pPr>
            <a:r>
              <a:t>Denmark, 1</a:t>
            </a:r>
          </a:p>
          <a:p>
            <a:pPr>
              <a:defRPr sz="2000">
                <a:solidFill>
                  <a:srgbClr val="000000"/>
                </a:solidFill>
                <a:latin typeface="Calibri"/>
                <a:ea typeface="Calibri"/>
                <a:cs typeface="Calibri"/>
                <a:sym typeface="Calibri"/>
              </a:defRPr>
            </a:pPr>
            <a:r>
              <a:t>Greece, 1</a:t>
            </a:r>
          </a:p>
          <a:p>
            <a:pPr>
              <a:defRPr sz="2000">
                <a:solidFill>
                  <a:srgbClr val="000000"/>
                </a:solidFill>
                <a:latin typeface="Calibri"/>
                <a:ea typeface="Calibri"/>
                <a:cs typeface="Calibri"/>
                <a:sym typeface="Calibri"/>
              </a:defRPr>
            </a:pPr>
            <a:r>
              <a:t>Brazil, 18</a:t>
            </a:r>
          </a:p>
          <a:p>
            <a:pPr>
              <a:defRPr sz="2000">
                <a:solidFill>
                  <a:srgbClr val="000000"/>
                </a:solidFill>
                <a:latin typeface="Calibri"/>
                <a:ea typeface="Calibri"/>
                <a:cs typeface="Calibri"/>
                <a:sym typeface="Calibri"/>
              </a:defRPr>
            </a:pPr>
            <a:r>
              <a:t>Saudi arabia, 8</a:t>
            </a:r>
          </a:p>
          <a:p>
            <a:pPr>
              <a:defRPr sz="2000">
                <a:solidFill>
                  <a:srgbClr val="000000"/>
                </a:solidFill>
                <a:latin typeface="Calibri"/>
                <a:ea typeface="Calibri"/>
                <a:cs typeface="Calibri"/>
                <a:sym typeface="Calibri"/>
              </a:defRPr>
            </a:pPr>
            <a:r>
              <a:t>Iran, 7</a:t>
            </a:r>
          </a:p>
          <a:p>
            <a:pPr>
              <a:defRPr sz="2000">
                <a:solidFill>
                  <a:srgbClr val="000000"/>
                </a:solidFill>
                <a:latin typeface="Calibri"/>
                <a:ea typeface="Calibri"/>
                <a:cs typeface="Calibri"/>
                <a:sym typeface="Calibri"/>
              </a:defRPr>
            </a:pPr>
            <a:r>
              <a:t>South africa, 6</a:t>
            </a:r>
          </a:p>
          <a:p>
            <a:pPr>
              <a:defRPr sz="2000">
                <a:solidFill>
                  <a:srgbClr val="000000"/>
                </a:solidFill>
                <a:latin typeface="Calibri"/>
                <a:ea typeface="Calibri"/>
                <a:cs typeface="Calibri"/>
                <a:sym typeface="Calibri"/>
              </a:defRPr>
            </a:pPr>
            <a:r>
              <a:t>Israel, 5</a:t>
            </a:r>
          </a:p>
          <a:p>
            <a:pPr>
              <a:defRPr sz="2000">
                <a:solidFill>
                  <a:srgbClr val="000000"/>
                </a:solidFill>
                <a:latin typeface="Calibri"/>
                <a:ea typeface="Calibri"/>
                <a:cs typeface="Calibri"/>
                <a:sym typeface="Calibri"/>
              </a:defRPr>
            </a:pPr>
            <a:r>
              <a:t>Nigeria, 3</a:t>
            </a:r>
          </a:p>
          <a:p>
            <a:pPr>
              <a:defRPr sz="2000">
                <a:solidFill>
                  <a:srgbClr val="000000"/>
                </a:solidFill>
                <a:latin typeface="Calibri"/>
                <a:ea typeface="Calibri"/>
                <a:cs typeface="Calibri"/>
                <a:sym typeface="Calibri"/>
              </a:defRPr>
            </a:pPr>
            <a:r>
              <a:t>Canada, 2</a:t>
            </a:r>
          </a:p>
          <a:p>
            <a:pPr>
              <a:defRPr sz="2000">
                <a:solidFill>
                  <a:srgbClr val="000000"/>
                </a:solidFill>
                <a:latin typeface="Calibri"/>
                <a:ea typeface="Calibri"/>
                <a:cs typeface="Calibri"/>
                <a:sym typeface="Calibri"/>
              </a:defRPr>
            </a:pPr>
            <a:r>
              <a:t>Jordan, 2</a:t>
            </a:r>
          </a:p>
          <a:p>
            <a:pPr>
              <a:defRPr sz="2000">
                <a:solidFill>
                  <a:srgbClr val="000000"/>
                </a:solidFill>
                <a:latin typeface="Calibri"/>
                <a:ea typeface="Calibri"/>
                <a:cs typeface="Calibri"/>
                <a:sym typeface="Calibri"/>
              </a:defRPr>
            </a:pPr>
            <a:r>
              <a:t>Russia, 1</a:t>
            </a:r>
          </a:p>
        </p:txBody>
      </p:sp>
      <p:grpSp>
        <p:nvGrpSpPr>
          <p:cNvPr id="407" name="Screenshot 2024-10-23 at 8.41.46 PM.png"/>
          <p:cNvGrpSpPr/>
          <p:nvPr/>
        </p:nvGrpSpPr>
        <p:grpSpPr>
          <a:xfrm>
            <a:off x="533824" y="160491"/>
            <a:ext cx="5432693" cy="2611601"/>
            <a:chOff x="0" y="0"/>
            <a:chExt cx="5432692" cy="2611600"/>
          </a:xfrm>
        </p:grpSpPr>
        <p:pic>
          <p:nvPicPr>
            <p:cNvPr id="406" name="Screenshot 2024-10-23 at 8.41.46 PM.png" descr="Screenshot 2024-10-23 at 8.41.46 PM.png"/>
            <p:cNvPicPr>
              <a:picLocks noChangeAspect="1"/>
            </p:cNvPicPr>
            <p:nvPr/>
          </p:nvPicPr>
          <p:blipFill>
            <a:blip r:embed="rId4"/>
            <a:srcRect l="13762" t="16752" r="14448" b="33290"/>
            <a:stretch>
              <a:fillRect/>
            </a:stretch>
          </p:blipFill>
          <p:spPr>
            <a:xfrm>
              <a:off x="139700" y="139699"/>
              <a:ext cx="5153293" cy="2332202"/>
            </a:xfrm>
            <a:prstGeom prst="rect">
              <a:avLst/>
            </a:prstGeom>
            <a:ln>
              <a:noFill/>
            </a:ln>
            <a:effectLst/>
          </p:spPr>
        </p:pic>
        <p:pic>
          <p:nvPicPr>
            <p:cNvPr id="405" name="Screenshot 2024-10-23 at 8.41.46 PM.png" descr="Screenshot 2024-10-23 at 8.41.46 PM.png"/>
            <p:cNvPicPr>
              <a:picLocks/>
            </p:cNvPicPr>
            <p:nvPr/>
          </p:nvPicPr>
          <p:blipFill>
            <a:blip r:embed="rId5"/>
            <a:stretch>
              <a:fillRect/>
            </a:stretch>
          </p:blipFill>
          <p:spPr>
            <a:xfrm>
              <a:off x="0" y="-1"/>
              <a:ext cx="5432693" cy="2611602"/>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ickle cell disease: an international survey of results of HLA-identical sibling hematopoietic stem cell transplantation"/>
          <p:cNvSpPr txBox="1">
            <a:spLocks noGrp="1"/>
          </p:cNvSpPr>
          <p:nvPr>
            <p:ph type="title" idx="4294967295"/>
          </p:nvPr>
        </p:nvSpPr>
        <p:spPr>
          <a:xfrm>
            <a:off x="776854" y="192424"/>
            <a:ext cx="11451092" cy="1286506"/>
          </a:xfrm>
          <a:prstGeom prst="rect">
            <a:avLst/>
          </a:prstGeom>
        </p:spPr>
        <p:txBody>
          <a:bodyPr lIns="48766" tIns="48766" rIns="48766" bIns="48766"/>
          <a:lstStyle>
            <a:lvl1pPr defTabSz="457200">
              <a:lnSpc>
                <a:spcPct val="100000"/>
              </a:lnSpc>
              <a:spcBef>
                <a:spcPts val="1200"/>
              </a:spcBef>
              <a:defRPr sz="3200">
                <a:latin typeface="Calibri"/>
                <a:ea typeface="Calibri"/>
                <a:cs typeface="Calibri"/>
                <a:sym typeface="Calibri"/>
              </a:defRPr>
            </a:lvl1pPr>
          </a:lstStyle>
          <a:p>
            <a:r>
              <a:t>Sickle cell disease: an international survey of results of HLA-identical sibling hematopoietic stem cell transplantation </a:t>
            </a:r>
          </a:p>
        </p:txBody>
      </p:sp>
      <p:sp>
        <p:nvSpPr>
          <p:cNvPr id="410" name="Gluckman E, et al. Blood 2016"/>
          <p:cNvSpPr txBox="1"/>
          <p:nvPr/>
        </p:nvSpPr>
        <p:spPr>
          <a:xfrm>
            <a:off x="8265955" y="1710345"/>
            <a:ext cx="3897017" cy="42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indent="12700">
              <a:spcBef>
                <a:spcPts val="100"/>
              </a:spcBef>
              <a:defRPr>
                <a:solidFill>
                  <a:srgbClr val="FF2600"/>
                </a:solidFill>
                <a:latin typeface="+mn-lt"/>
                <a:ea typeface="+mn-ea"/>
                <a:cs typeface="+mn-cs"/>
                <a:sym typeface="Helvetica"/>
              </a:defRPr>
            </a:pPr>
            <a:r>
              <a:t>Gluckman E, et al. </a:t>
            </a:r>
            <a:r>
              <a:rPr i="1"/>
              <a:t>Blood </a:t>
            </a:r>
            <a:r>
              <a:t>2016</a:t>
            </a:r>
          </a:p>
        </p:txBody>
      </p:sp>
      <p:grpSp>
        <p:nvGrpSpPr>
          <p:cNvPr id="413" name="1000 SCD pts transplanted from HLA matched sib  (94 centres in 23 countries )(EBMT+CIBMTR+Eurocord)…"/>
          <p:cNvGrpSpPr/>
          <p:nvPr/>
        </p:nvGrpSpPr>
        <p:grpSpPr>
          <a:xfrm>
            <a:off x="776854" y="2369497"/>
            <a:ext cx="11451092" cy="5302279"/>
            <a:chOff x="0" y="0"/>
            <a:chExt cx="11451090" cy="5302277"/>
          </a:xfrm>
        </p:grpSpPr>
        <p:sp>
          <p:nvSpPr>
            <p:cNvPr id="411" name="Rectangle"/>
            <p:cNvSpPr/>
            <p:nvPr/>
          </p:nvSpPr>
          <p:spPr>
            <a:xfrm>
              <a:off x="-1" y="0"/>
              <a:ext cx="11451092" cy="5302278"/>
            </a:xfrm>
            <a:prstGeom prst="rect">
              <a:avLst/>
            </a:prstGeom>
            <a:noFill/>
            <a:ln w="50800" cap="flat">
              <a:solidFill>
                <a:srgbClr val="000000"/>
              </a:solidFill>
              <a:prstDash val="solid"/>
              <a:miter lim="400000"/>
            </a:ln>
            <a:effectLst/>
          </p:spPr>
          <p:txBody>
            <a:bodyPr wrap="square" lIns="48766" tIns="48766" rIns="48766" bIns="48766" numCol="1" anchor="t">
              <a:noAutofit/>
            </a:bodyPr>
            <a:lstStyle/>
            <a:p>
              <a:pPr defTabSz="975360">
                <a:lnSpc>
                  <a:spcPct val="90000"/>
                </a:lnSpc>
                <a:spcBef>
                  <a:spcPts val="900"/>
                </a:spcBef>
                <a:defRPr>
                  <a:solidFill>
                    <a:srgbClr val="000000"/>
                  </a:solidFill>
                  <a:latin typeface="+mn-lt"/>
                  <a:ea typeface="+mn-ea"/>
                  <a:cs typeface="+mn-cs"/>
                  <a:sym typeface="Helvetica"/>
                </a:defRPr>
              </a:pPr>
              <a:endParaRPr/>
            </a:p>
          </p:txBody>
        </p:sp>
        <p:sp>
          <p:nvSpPr>
            <p:cNvPr id="412" name="1000 SCD pts transplanted from HLA matched sib  (94 centres in 23 countries )(EBMT+CIBMTR+Eurocord)…"/>
            <p:cNvSpPr txBox="1"/>
            <p:nvPr/>
          </p:nvSpPr>
          <p:spPr>
            <a:xfrm>
              <a:off x="-1" y="0"/>
              <a:ext cx="11451092" cy="52392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numCol="1" anchor="t">
              <a:spAutoFit/>
            </a:bodyPr>
            <a:lstStyle/>
            <a:p>
              <a:pPr marL="222884" indent="-222884" defTabSz="975360">
                <a:lnSpc>
                  <a:spcPct val="90000"/>
                </a:lnSpc>
                <a:spcBef>
                  <a:spcPts val="900"/>
                </a:spcBef>
                <a:buSzPct val="100000"/>
                <a:buFont typeface="Helvetica"/>
                <a:buChar char="•"/>
                <a:defRPr sz="2600">
                  <a:solidFill>
                    <a:srgbClr val="000000"/>
                  </a:solidFill>
                  <a:latin typeface="Calibri"/>
                  <a:ea typeface="Calibri"/>
                  <a:cs typeface="Calibri"/>
                  <a:sym typeface="Calibri"/>
                </a:defRPr>
              </a:pPr>
              <a:r>
                <a:t>1000 SCD pts transplanted from HLA matched sib  (94 centres in 23 countries )(EBMT+CIBMTR+Eurocord) </a:t>
              </a: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r>
                <a:t>846 children median age at HSCT 9 year(03- 16)</a:t>
              </a: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r>
                <a:t>154 adult median age at HSCT 20 year( 16-54)</a:t>
              </a: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a:p>
              <a:pPr marL="652928" lvl="1" indent="-246528" defTabSz="975360">
                <a:lnSpc>
                  <a:spcPct val="90000"/>
                </a:lnSpc>
                <a:spcBef>
                  <a:spcPts val="900"/>
                </a:spcBef>
                <a:buClr>
                  <a:srgbClr val="000000"/>
                </a:buClr>
                <a:buSzPct val="100000"/>
                <a:buFont typeface="Helvetica"/>
                <a:buChar char="✓"/>
                <a:defRPr>
                  <a:solidFill>
                    <a:srgbClr val="000000"/>
                  </a:solidFill>
                  <a:latin typeface="Calibri"/>
                  <a:ea typeface="Calibri"/>
                  <a:cs typeface="Calibri"/>
                  <a:sym typeface="Calibri"/>
                </a:defRPr>
              </a:pPr>
              <a:endParaRPr/>
            </a:p>
          </p:txBody>
        </p:sp>
      </p:grpSp>
      <p:graphicFrame>
        <p:nvGraphicFramePr>
          <p:cNvPr id="414" name="Table"/>
          <p:cNvGraphicFramePr/>
          <p:nvPr/>
        </p:nvGraphicFramePr>
        <p:xfrm>
          <a:off x="1184742" y="5291551"/>
          <a:ext cx="5757570" cy="1910384"/>
        </p:xfrm>
        <a:graphic>
          <a:graphicData uri="http://schemas.openxmlformats.org/drawingml/2006/table">
            <a:tbl>
              <a:tblPr firstRow="1" firstCol="1" bandRow="1">
                <a:tableStyleId>{4C3C2611-4C71-4FC5-86AE-919BDF0F9419}</a:tableStyleId>
              </a:tblPr>
              <a:tblGrid>
                <a:gridCol w="877546">
                  <a:extLst>
                    <a:ext uri="{9D8B030D-6E8A-4147-A177-3AD203B41FA5}">
                      <a16:colId xmlns:a16="http://schemas.microsoft.com/office/drawing/2014/main" val="20000"/>
                    </a:ext>
                  </a:extLst>
                </a:gridCol>
                <a:gridCol w="1348082">
                  <a:extLst>
                    <a:ext uri="{9D8B030D-6E8A-4147-A177-3AD203B41FA5}">
                      <a16:colId xmlns:a16="http://schemas.microsoft.com/office/drawing/2014/main" val="20001"/>
                    </a:ext>
                  </a:extLst>
                </a:gridCol>
                <a:gridCol w="1149345">
                  <a:extLst>
                    <a:ext uri="{9D8B030D-6E8A-4147-A177-3AD203B41FA5}">
                      <a16:colId xmlns:a16="http://schemas.microsoft.com/office/drawing/2014/main" val="20002"/>
                    </a:ext>
                  </a:extLst>
                </a:gridCol>
                <a:gridCol w="1041756">
                  <a:extLst>
                    <a:ext uri="{9D8B030D-6E8A-4147-A177-3AD203B41FA5}">
                      <a16:colId xmlns:a16="http://schemas.microsoft.com/office/drawing/2014/main" val="20003"/>
                    </a:ext>
                  </a:extLst>
                </a:gridCol>
                <a:gridCol w="1340841">
                  <a:extLst>
                    <a:ext uri="{9D8B030D-6E8A-4147-A177-3AD203B41FA5}">
                      <a16:colId xmlns:a16="http://schemas.microsoft.com/office/drawing/2014/main" val="20004"/>
                    </a:ext>
                  </a:extLst>
                </a:gridCol>
              </a:tblGrid>
              <a:tr h="1233905">
                <a:tc>
                  <a:txBody>
                    <a:bodyPr/>
                    <a:lstStyle/>
                    <a:p>
                      <a:pPr algn="ctr">
                        <a:defRPr sz="1800" b="0">
                          <a:solidFill>
                            <a:srgbClr val="000000"/>
                          </a:solidFill>
                        </a:defRPr>
                      </a:pPr>
                      <a:r>
                        <a:rPr sz="2200">
                          <a:latin typeface="Calibri"/>
                          <a:ea typeface="Calibri"/>
                          <a:cs typeface="Calibri"/>
                        </a:rPr>
                        <a:t>OS</a:t>
                      </a:r>
                    </a:p>
                  </a:txBody>
                  <a:tcPr marL="0" marR="0" marT="0" marB="0" horzOverflow="overflow"/>
                </a:tc>
                <a:tc>
                  <a:txBody>
                    <a:bodyPr/>
                    <a:lstStyle/>
                    <a:p>
                      <a:pPr algn="ctr">
                        <a:defRPr sz="1800" b="0">
                          <a:solidFill>
                            <a:srgbClr val="000000"/>
                          </a:solidFill>
                        </a:defRPr>
                      </a:pPr>
                      <a:r>
                        <a:rPr sz="2200">
                          <a:latin typeface="Calibri"/>
                          <a:ea typeface="Calibri"/>
                          <a:cs typeface="Calibri"/>
                        </a:rPr>
                        <a:t>EFS %</a:t>
                      </a:r>
                    </a:p>
                  </a:txBody>
                  <a:tcPr marL="0" marR="0" marT="0" marB="0" horzOverflow="overflow"/>
                </a:tc>
                <a:tc>
                  <a:txBody>
                    <a:bodyPr/>
                    <a:lstStyle/>
                    <a:p>
                      <a:pPr algn="ctr">
                        <a:defRPr sz="1800" b="0">
                          <a:solidFill>
                            <a:srgbClr val="000000"/>
                          </a:solidFill>
                        </a:defRPr>
                      </a:pPr>
                      <a:r>
                        <a:rPr sz="2200">
                          <a:latin typeface="Calibri"/>
                          <a:ea typeface="Calibri"/>
                          <a:cs typeface="Calibri"/>
                        </a:rPr>
                        <a:t>Graft rejection %</a:t>
                      </a:r>
                    </a:p>
                  </a:txBody>
                  <a:tcPr marL="0" marR="0" marT="0" marB="0" horzOverflow="overflow"/>
                </a:tc>
                <a:tc>
                  <a:txBody>
                    <a:bodyPr/>
                    <a:lstStyle/>
                    <a:p>
                      <a:pPr algn="ctr">
                        <a:defRPr sz="1800" b="0">
                          <a:solidFill>
                            <a:srgbClr val="000000"/>
                          </a:solidFill>
                        </a:defRPr>
                      </a:pPr>
                      <a:r>
                        <a:rPr sz="2200">
                          <a:latin typeface="Calibri"/>
                          <a:ea typeface="Calibri"/>
                          <a:cs typeface="Calibri"/>
                        </a:rPr>
                        <a:t>aGVHD %</a:t>
                      </a:r>
                    </a:p>
                  </a:txBody>
                  <a:tcPr marL="0" marR="0" marT="0" marB="0" horzOverflow="overflow"/>
                </a:tc>
                <a:tc>
                  <a:txBody>
                    <a:bodyPr/>
                    <a:lstStyle/>
                    <a:p>
                      <a:pPr algn="ctr">
                        <a:defRPr sz="1800" b="0">
                          <a:solidFill>
                            <a:srgbClr val="000000"/>
                          </a:solidFill>
                        </a:defRPr>
                      </a:pPr>
                      <a:r>
                        <a:rPr sz="2200">
                          <a:latin typeface="Calibri"/>
                          <a:ea typeface="Calibri"/>
                          <a:cs typeface="Calibri"/>
                        </a:rPr>
                        <a:t>CGVHD %</a:t>
                      </a:r>
                    </a:p>
                  </a:txBody>
                  <a:tcPr marL="0" marR="0" marT="0" marB="0" horzOverflow="overflow"/>
                </a:tc>
                <a:extLst>
                  <a:ext uri="{0D108BD9-81ED-4DB2-BD59-A6C34878D82A}">
                    <a16:rowId xmlns:a16="http://schemas.microsoft.com/office/drawing/2014/main" val="10000"/>
                  </a:ext>
                </a:extLst>
              </a:tr>
              <a:tr h="676479">
                <a:tc>
                  <a:txBody>
                    <a:bodyPr/>
                    <a:lstStyle/>
                    <a:p>
                      <a:pPr algn="ctr">
                        <a:defRPr sz="1800" b="0">
                          <a:solidFill>
                            <a:srgbClr val="000000"/>
                          </a:solidFill>
                        </a:defRPr>
                      </a:pPr>
                      <a:r>
                        <a:rPr sz="2200">
                          <a:latin typeface="Calibri"/>
                          <a:ea typeface="Calibri"/>
                          <a:cs typeface="Calibri"/>
                        </a:rPr>
                        <a:t>92.9</a:t>
                      </a:r>
                    </a:p>
                  </a:txBody>
                  <a:tcPr marL="0" marR="0" marT="0" marB="0" horzOverflow="overflow"/>
                </a:tc>
                <a:tc>
                  <a:txBody>
                    <a:bodyPr/>
                    <a:lstStyle/>
                    <a:p>
                      <a:pPr algn="ctr">
                        <a:defRPr sz="1800"/>
                      </a:pPr>
                      <a:r>
                        <a:rPr sz="2200">
                          <a:latin typeface="Calibri"/>
                          <a:ea typeface="Calibri"/>
                          <a:cs typeface="Calibri"/>
                        </a:rPr>
                        <a:t>91.4</a:t>
                      </a:r>
                    </a:p>
                  </a:txBody>
                  <a:tcPr marL="0" marR="0" marT="0" marB="0" horzOverflow="overflow"/>
                </a:tc>
                <a:tc>
                  <a:txBody>
                    <a:bodyPr/>
                    <a:lstStyle/>
                    <a:p>
                      <a:pPr algn="ctr">
                        <a:defRPr sz="1800"/>
                      </a:pPr>
                      <a:r>
                        <a:rPr sz="2200">
                          <a:latin typeface="Calibri"/>
                          <a:ea typeface="Calibri"/>
                          <a:cs typeface="Calibri"/>
                        </a:rPr>
                        <a:t>2.3</a:t>
                      </a:r>
                    </a:p>
                  </a:txBody>
                  <a:tcPr marL="0" marR="0" marT="0" marB="0" horzOverflow="overflow"/>
                </a:tc>
                <a:tc>
                  <a:txBody>
                    <a:bodyPr/>
                    <a:lstStyle/>
                    <a:p>
                      <a:pPr algn="ctr">
                        <a:defRPr sz="1800"/>
                      </a:pPr>
                      <a:r>
                        <a:rPr sz="2200">
                          <a:latin typeface="Calibri"/>
                          <a:ea typeface="Calibri"/>
                          <a:cs typeface="Calibri"/>
                        </a:rPr>
                        <a:t>14.8</a:t>
                      </a:r>
                    </a:p>
                  </a:txBody>
                  <a:tcPr marL="0" marR="0" marT="0" marB="0" horzOverflow="overflow"/>
                </a:tc>
                <a:tc>
                  <a:txBody>
                    <a:bodyPr/>
                    <a:lstStyle/>
                    <a:p>
                      <a:pPr algn="ctr">
                        <a:defRPr sz="1800"/>
                      </a:pPr>
                      <a:r>
                        <a:rPr sz="2200">
                          <a:latin typeface="Calibri"/>
                          <a:ea typeface="Calibri"/>
                          <a:cs typeface="Calibri"/>
                        </a:rPr>
                        <a:t>14.3</a:t>
                      </a:r>
                    </a:p>
                  </a:txBody>
                  <a:tcPr marL="0" marR="0" marT="0" marB="0" horzOverflow="overflow"/>
                </a:tc>
                <a:extLst>
                  <a:ext uri="{0D108BD9-81ED-4DB2-BD59-A6C34878D82A}">
                    <a16:rowId xmlns:a16="http://schemas.microsoft.com/office/drawing/2014/main" val="10001"/>
                  </a:ext>
                </a:extLst>
              </a:tr>
            </a:tbl>
          </a:graphicData>
        </a:graphic>
      </p:graphicFrame>
      <p:graphicFrame>
        <p:nvGraphicFramePr>
          <p:cNvPr id="415" name="Table"/>
          <p:cNvGraphicFramePr/>
          <p:nvPr/>
        </p:nvGraphicFramePr>
        <p:xfrm>
          <a:off x="7339903" y="5289963"/>
          <a:ext cx="4627529" cy="1913560"/>
        </p:xfrm>
        <a:graphic>
          <a:graphicData uri="http://schemas.openxmlformats.org/drawingml/2006/table">
            <a:tbl>
              <a:tblPr firstRow="1" firstCol="1" bandRow="1">
                <a:tableStyleId>{4C3C2611-4C71-4FC5-86AE-919BDF0F9419}</a:tableStyleId>
              </a:tblPr>
              <a:tblGrid>
                <a:gridCol w="1156882">
                  <a:extLst>
                    <a:ext uri="{9D8B030D-6E8A-4147-A177-3AD203B41FA5}">
                      <a16:colId xmlns:a16="http://schemas.microsoft.com/office/drawing/2014/main" val="20000"/>
                    </a:ext>
                  </a:extLst>
                </a:gridCol>
                <a:gridCol w="1177791">
                  <a:extLst>
                    <a:ext uri="{9D8B030D-6E8A-4147-A177-3AD203B41FA5}">
                      <a16:colId xmlns:a16="http://schemas.microsoft.com/office/drawing/2014/main" val="20001"/>
                    </a:ext>
                  </a:extLst>
                </a:gridCol>
                <a:gridCol w="1135974">
                  <a:extLst>
                    <a:ext uri="{9D8B030D-6E8A-4147-A177-3AD203B41FA5}">
                      <a16:colId xmlns:a16="http://schemas.microsoft.com/office/drawing/2014/main" val="20002"/>
                    </a:ext>
                  </a:extLst>
                </a:gridCol>
                <a:gridCol w="1156882">
                  <a:extLst>
                    <a:ext uri="{9D8B030D-6E8A-4147-A177-3AD203B41FA5}">
                      <a16:colId xmlns:a16="http://schemas.microsoft.com/office/drawing/2014/main" val="20003"/>
                    </a:ext>
                  </a:extLst>
                </a:gridCol>
              </a:tblGrid>
              <a:tr h="956780">
                <a:tc>
                  <a:txBody>
                    <a:bodyPr/>
                    <a:lstStyle/>
                    <a:p>
                      <a:pPr algn="ctr">
                        <a:defRPr sz="2200" b="0">
                          <a:solidFill>
                            <a:srgbClr val="000000"/>
                          </a:solidFill>
                          <a:latin typeface="Calibri"/>
                          <a:ea typeface="Calibri"/>
                          <a:cs typeface="Calibri"/>
                        </a:defRPr>
                      </a:pPr>
                      <a:endParaRPr/>
                    </a:p>
                  </a:txBody>
                  <a:tcPr marL="0" marR="0" marT="0" marB="0" horzOverflow="overflow"/>
                </a:tc>
                <a:tc>
                  <a:txBody>
                    <a:bodyPr/>
                    <a:lstStyle/>
                    <a:p>
                      <a:pPr algn="ctr">
                        <a:defRPr sz="1800" b="0">
                          <a:solidFill>
                            <a:srgbClr val="000000"/>
                          </a:solidFill>
                        </a:defRPr>
                      </a:pPr>
                      <a:r>
                        <a:rPr sz="2200">
                          <a:latin typeface="Calibri"/>
                          <a:ea typeface="Calibri"/>
                          <a:cs typeface="Calibri"/>
                        </a:rPr>
                        <a:t>BM=835</a:t>
                      </a:r>
                    </a:p>
                  </a:txBody>
                  <a:tcPr marL="0" marR="0" marT="0" marB="0" horzOverflow="overflow"/>
                </a:tc>
                <a:tc>
                  <a:txBody>
                    <a:bodyPr/>
                    <a:lstStyle/>
                    <a:p>
                      <a:pPr algn="ctr">
                        <a:defRPr sz="1800" b="0">
                          <a:solidFill>
                            <a:srgbClr val="000000"/>
                          </a:solidFill>
                        </a:defRPr>
                      </a:pPr>
                      <a:r>
                        <a:rPr sz="2200">
                          <a:latin typeface="Calibri"/>
                          <a:ea typeface="Calibri"/>
                          <a:cs typeface="Calibri"/>
                        </a:rPr>
                        <a:t>PB= 73</a:t>
                      </a:r>
                    </a:p>
                  </a:txBody>
                  <a:tcPr marL="0" marR="0" marT="0" marB="0" horzOverflow="overflow"/>
                </a:tc>
                <a:tc>
                  <a:txBody>
                    <a:bodyPr/>
                    <a:lstStyle/>
                    <a:p>
                      <a:pPr algn="ctr">
                        <a:defRPr sz="1800" b="0">
                          <a:solidFill>
                            <a:srgbClr val="000000"/>
                          </a:solidFill>
                        </a:defRPr>
                      </a:pPr>
                      <a:r>
                        <a:rPr sz="2200">
                          <a:latin typeface="Calibri"/>
                          <a:ea typeface="Calibri"/>
                          <a:cs typeface="Calibri"/>
                        </a:rPr>
                        <a:t>Cord= 75</a:t>
                      </a:r>
                    </a:p>
                  </a:txBody>
                  <a:tcPr marL="0" marR="0" marT="0" marB="0" horzOverflow="overflow"/>
                </a:tc>
                <a:extLst>
                  <a:ext uri="{0D108BD9-81ED-4DB2-BD59-A6C34878D82A}">
                    <a16:rowId xmlns:a16="http://schemas.microsoft.com/office/drawing/2014/main" val="10000"/>
                  </a:ext>
                </a:extLst>
              </a:tr>
              <a:tr h="956780">
                <a:tc>
                  <a:txBody>
                    <a:bodyPr/>
                    <a:lstStyle/>
                    <a:p>
                      <a:pPr algn="ctr">
                        <a:defRPr sz="1800" b="0">
                          <a:solidFill>
                            <a:srgbClr val="000000"/>
                          </a:solidFill>
                        </a:defRPr>
                      </a:pPr>
                      <a:r>
                        <a:rPr sz="2200">
                          <a:latin typeface="Calibri"/>
                          <a:ea typeface="Calibri"/>
                          <a:cs typeface="Calibri"/>
                        </a:rPr>
                        <a:t>5 year OS</a:t>
                      </a:r>
                    </a:p>
                  </a:txBody>
                  <a:tcPr marL="0" marR="0" marT="0" marB="0" horzOverflow="overflow"/>
                </a:tc>
                <a:tc>
                  <a:txBody>
                    <a:bodyPr/>
                    <a:lstStyle/>
                    <a:p>
                      <a:pPr algn="ctr">
                        <a:defRPr sz="1800"/>
                      </a:pPr>
                      <a:r>
                        <a:rPr sz="2200">
                          <a:latin typeface="Calibri"/>
                          <a:ea typeface="Calibri"/>
                          <a:cs typeface="Calibri"/>
                        </a:rPr>
                        <a:t>96%</a:t>
                      </a:r>
                    </a:p>
                  </a:txBody>
                  <a:tcPr marL="0" marR="0" marT="0" marB="0" horzOverflow="overflow"/>
                </a:tc>
                <a:tc>
                  <a:txBody>
                    <a:bodyPr/>
                    <a:lstStyle/>
                    <a:p>
                      <a:pPr algn="ctr">
                        <a:defRPr sz="1800"/>
                      </a:pPr>
                      <a:r>
                        <a:rPr sz="2200">
                          <a:latin typeface="Calibri"/>
                          <a:ea typeface="Calibri"/>
                          <a:cs typeface="Calibri"/>
                        </a:rPr>
                        <a:t>79%c</a:t>
                      </a:r>
                    </a:p>
                  </a:txBody>
                  <a:tcPr marL="0" marR="0" marT="0" marB="0" horzOverflow="overflow"/>
                </a:tc>
                <a:tc>
                  <a:txBody>
                    <a:bodyPr/>
                    <a:lstStyle/>
                    <a:p>
                      <a:pPr algn="ctr">
                        <a:defRPr sz="1800"/>
                      </a:pPr>
                      <a:r>
                        <a:rPr sz="2200">
                          <a:latin typeface="Calibri"/>
                          <a:ea typeface="Calibri"/>
                          <a:cs typeface="Calibri"/>
                        </a:rPr>
                        <a:t>100%</a:t>
                      </a:r>
                    </a:p>
                  </a:txBody>
                  <a:tcPr marL="0" marR="0" marT="0" marB="0" horzOverflow="overflow"/>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Is there any role of RIC in BMT for sickle cell"/>
          <p:cNvSpPr txBox="1">
            <a:spLocks noGrp="1"/>
          </p:cNvSpPr>
          <p:nvPr>
            <p:ph type="title" idx="4294967295"/>
          </p:nvPr>
        </p:nvSpPr>
        <p:spPr>
          <a:xfrm>
            <a:off x="1059462" y="2644422"/>
            <a:ext cx="10403841" cy="2372925"/>
          </a:xfrm>
          <a:prstGeom prst="rect">
            <a:avLst/>
          </a:prstGeom>
        </p:spPr>
        <p:txBody>
          <a:bodyPr>
            <a:noAutofit/>
          </a:bodyPr>
          <a:lstStyle>
            <a:lvl1pPr algn="ctr" defTabSz="1300480">
              <a:lnSpc>
                <a:spcPct val="100000"/>
              </a:lnSpc>
              <a:defRPr sz="6200">
                <a:latin typeface="Arial"/>
                <a:ea typeface="Arial"/>
                <a:cs typeface="Arial"/>
                <a:sym typeface="Arial"/>
              </a:defRPr>
            </a:lvl1pPr>
          </a:lstStyle>
          <a:p>
            <a:r>
              <a:t>Is there any role of RIC in BMT for sickle cell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NEED FOR RIC"/>
          <p:cNvSpPr txBox="1">
            <a:spLocks noGrp="1"/>
          </p:cNvSpPr>
          <p:nvPr>
            <p:ph type="title" idx="4294967295"/>
          </p:nvPr>
        </p:nvSpPr>
        <p:spPr>
          <a:xfrm>
            <a:off x="779438" y="155398"/>
            <a:ext cx="11445924" cy="1106495"/>
          </a:xfrm>
          <a:prstGeom prst="rect">
            <a:avLst/>
          </a:prstGeom>
        </p:spPr>
        <p:txBody>
          <a:bodyPr lIns="48766" tIns="48766" rIns="48766" bIns="48766"/>
          <a:lstStyle>
            <a:lvl1pPr algn="ctr">
              <a:defRPr sz="4400">
                <a:latin typeface="Calibri"/>
                <a:ea typeface="Calibri"/>
                <a:cs typeface="Calibri"/>
                <a:sym typeface="Calibri"/>
              </a:defRPr>
            </a:lvl1pPr>
          </a:lstStyle>
          <a:p>
            <a:r>
              <a:t>NEED FOR RIC</a:t>
            </a:r>
          </a:p>
        </p:txBody>
      </p:sp>
      <p:sp>
        <p:nvSpPr>
          <p:cNvPr id="420" name="A major limitation of MAC  is the risk of TRM or treatment-related toxicities…"/>
          <p:cNvSpPr txBox="1">
            <a:spLocks noGrp="1"/>
          </p:cNvSpPr>
          <p:nvPr>
            <p:ph type="body" idx="4294967295"/>
          </p:nvPr>
        </p:nvSpPr>
        <p:spPr>
          <a:xfrm>
            <a:off x="809705" y="1284609"/>
            <a:ext cx="11385390" cy="7055600"/>
          </a:xfrm>
          <a:prstGeom prst="rect">
            <a:avLst/>
          </a:prstGeom>
        </p:spPr>
        <p:txBody>
          <a:bodyPr lIns="48766" tIns="48766" rIns="48766" bIns="48766"/>
          <a:lstStyle/>
          <a:p>
            <a:pPr defTabSz="457200">
              <a:lnSpc>
                <a:spcPts val="4200"/>
              </a:lnSpc>
              <a:spcBef>
                <a:spcPts val="1200"/>
              </a:spcBef>
              <a:buFont typeface="Times Roman"/>
              <a:buChar char="✓"/>
              <a:defRPr sz="2500"/>
            </a:pPr>
            <a:r>
              <a:t> A major limitation of MAC  is the risk of TRM or treatment-related toxicities </a:t>
            </a:r>
          </a:p>
          <a:p>
            <a:pPr defTabSz="457200">
              <a:lnSpc>
                <a:spcPts val="4200"/>
              </a:lnSpc>
              <a:spcBef>
                <a:spcPts val="1200"/>
              </a:spcBef>
              <a:buFont typeface="Times Roman"/>
              <a:buChar char="✓"/>
              <a:defRPr sz="2500"/>
            </a:pPr>
            <a:r>
              <a:t>Organ toxicities are more likely to occur and be more severe in symptomatic patients with SCD who have impaired organ function or have been exposed to multiple red blood cell transfusions before MAC </a:t>
            </a:r>
          </a:p>
          <a:p>
            <a:pPr defTabSz="457200">
              <a:lnSpc>
                <a:spcPts val="4200"/>
              </a:lnSpc>
              <a:spcBef>
                <a:spcPts val="1200"/>
              </a:spcBef>
              <a:buFont typeface="Times Roman"/>
              <a:buChar char="✓"/>
              <a:defRPr sz="2500"/>
            </a:pPr>
            <a:r>
              <a:t> Several reduced intensity conditioning regimens (FLU/ MEL + ALEM +/− TT or ALEM + TBI 300 cGy +/− PT-CY or FLU/CY or TBI 300 cGy +/− ATG) have been used in many small patient series </a:t>
            </a:r>
          </a:p>
          <a:p>
            <a:pPr defTabSz="457200">
              <a:lnSpc>
                <a:spcPts val="4200"/>
              </a:lnSpc>
              <a:spcBef>
                <a:spcPts val="1200"/>
              </a:spcBef>
              <a:buFont typeface="Times Roman"/>
              <a:buChar char="✓"/>
              <a:defRPr sz="2500"/>
            </a:pPr>
            <a:r>
              <a:t> Initial trials failed to induce stable donor engraftment despite the HLA-identical context of the transplants. </a:t>
            </a:r>
          </a:p>
          <a:p>
            <a:pPr defTabSz="457200">
              <a:lnSpc>
                <a:spcPts val="4200"/>
              </a:lnSpc>
              <a:spcBef>
                <a:spcPts val="1200"/>
              </a:spcBef>
              <a:buFont typeface="Times Roman"/>
              <a:buChar char="✓"/>
              <a:defRPr sz="2500"/>
            </a:pPr>
            <a:r>
              <a:t>This underlines the singularity of transplantation for SCD where the recipient is fully immunocompetent and has a proliferative bone marrow, and GVHD has no utility</a:t>
            </a:r>
          </a:p>
        </p:txBody>
      </p:sp>
      <p:sp>
        <p:nvSpPr>
          <p:cNvPr id="421" name="Iannone R, et al toxic non-myeloablative transplantation in patients with sickle cell anemia and beta-thalassemia. Biol Blood Marrow Transplant. 2003"/>
          <p:cNvSpPr txBox="1"/>
          <p:nvPr/>
        </p:nvSpPr>
        <p:spPr>
          <a:xfrm>
            <a:off x="5506021" y="8362925"/>
            <a:ext cx="6986618" cy="755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defTabSz="457200">
              <a:lnSpc>
                <a:spcPts val="2700"/>
              </a:lnSpc>
              <a:spcBef>
                <a:spcPts val="1200"/>
              </a:spcBef>
              <a:defRPr sz="1400">
                <a:solidFill>
                  <a:srgbClr val="941751"/>
                </a:solidFill>
                <a:latin typeface="+mn-lt"/>
                <a:ea typeface="+mn-ea"/>
                <a:cs typeface="+mn-cs"/>
                <a:sym typeface="Helvetica"/>
              </a:defRPr>
            </a:lvl1pPr>
          </a:lstStyle>
          <a:p>
            <a:r>
              <a:t>Iannone R, et al toxic non-myeloablative transplantation in patients with sickle cell anemia and beta-thalassemia. Biol Blood Marrow Transplant. 2003</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itle"/>
          <p:cNvSpPr txBox="1">
            <a:spLocks noGrp="1"/>
          </p:cNvSpPr>
          <p:nvPr>
            <p:ph type="title" idx="4294967295"/>
          </p:nvPr>
        </p:nvSpPr>
        <p:spPr>
          <a:xfrm>
            <a:off x="3210559" y="2761825"/>
            <a:ext cx="6583682" cy="914402"/>
          </a:xfrm>
          <a:prstGeom prst="rect">
            <a:avLst/>
          </a:prstGeom>
        </p:spPr>
        <p:txBody>
          <a:bodyPr lIns="48766" tIns="48766" rIns="48766" bIns="48766"/>
          <a:lstStyle/>
          <a:p>
            <a:pPr defTabSz="429158">
              <a:defRPr sz="1900">
                <a:latin typeface="+mn-lt"/>
                <a:ea typeface="+mn-ea"/>
                <a:cs typeface="+mn-cs"/>
                <a:sym typeface="Helvetica"/>
              </a:defRPr>
            </a:pPr>
            <a:endParaRPr/>
          </a:p>
        </p:txBody>
      </p:sp>
      <p:grpSp>
        <p:nvGrpSpPr>
          <p:cNvPr id="426" name="image.png"/>
          <p:cNvGrpSpPr/>
          <p:nvPr/>
        </p:nvGrpSpPr>
        <p:grpSpPr>
          <a:xfrm>
            <a:off x="1503529" y="441561"/>
            <a:ext cx="9614839" cy="3164312"/>
            <a:chOff x="0" y="0"/>
            <a:chExt cx="9614837" cy="3164310"/>
          </a:xfrm>
        </p:grpSpPr>
        <p:pic>
          <p:nvPicPr>
            <p:cNvPr id="425" name="image.png" descr="image.png"/>
            <p:cNvPicPr>
              <a:picLocks noChangeAspect="1"/>
            </p:cNvPicPr>
            <p:nvPr/>
          </p:nvPicPr>
          <p:blipFill>
            <a:blip r:embed="rId2"/>
            <a:stretch>
              <a:fillRect/>
            </a:stretch>
          </p:blipFill>
          <p:spPr>
            <a:xfrm>
              <a:off x="139700" y="139700"/>
              <a:ext cx="9335438" cy="2884911"/>
            </a:xfrm>
            <a:prstGeom prst="rect">
              <a:avLst/>
            </a:prstGeom>
            <a:ln>
              <a:noFill/>
            </a:ln>
            <a:effectLst/>
          </p:spPr>
        </p:pic>
        <p:pic>
          <p:nvPicPr>
            <p:cNvPr id="424" name="image.png" descr="image.png"/>
            <p:cNvPicPr>
              <a:picLocks/>
            </p:cNvPicPr>
            <p:nvPr/>
          </p:nvPicPr>
          <p:blipFill>
            <a:blip r:embed="rId3"/>
            <a:stretch>
              <a:fillRect/>
            </a:stretch>
          </p:blipFill>
          <p:spPr>
            <a:xfrm>
              <a:off x="0" y="0"/>
              <a:ext cx="9614838" cy="3164311"/>
            </a:xfrm>
            <a:prstGeom prst="rect">
              <a:avLst/>
            </a:prstGeom>
            <a:effectLst/>
          </p:spPr>
        </p:pic>
      </p:grpSp>
      <p:grpSp>
        <p:nvGrpSpPr>
          <p:cNvPr id="429" name="image.png"/>
          <p:cNvGrpSpPr/>
          <p:nvPr/>
        </p:nvGrpSpPr>
        <p:grpSpPr>
          <a:xfrm>
            <a:off x="652797" y="3982294"/>
            <a:ext cx="4908977" cy="4565229"/>
            <a:chOff x="0" y="0"/>
            <a:chExt cx="4908975" cy="4565227"/>
          </a:xfrm>
        </p:grpSpPr>
        <p:pic>
          <p:nvPicPr>
            <p:cNvPr id="428" name="image.png" descr="image.png"/>
            <p:cNvPicPr>
              <a:picLocks noChangeAspect="1"/>
            </p:cNvPicPr>
            <p:nvPr/>
          </p:nvPicPr>
          <p:blipFill>
            <a:blip r:embed="rId4"/>
            <a:stretch>
              <a:fillRect/>
            </a:stretch>
          </p:blipFill>
          <p:spPr>
            <a:xfrm>
              <a:off x="139700" y="139700"/>
              <a:ext cx="4629576" cy="4285828"/>
            </a:xfrm>
            <a:prstGeom prst="rect">
              <a:avLst/>
            </a:prstGeom>
            <a:ln>
              <a:noFill/>
            </a:ln>
            <a:effectLst/>
          </p:spPr>
        </p:pic>
        <p:pic>
          <p:nvPicPr>
            <p:cNvPr id="427" name="image.png" descr="image.png"/>
            <p:cNvPicPr>
              <a:picLocks/>
            </p:cNvPicPr>
            <p:nvPr/>
          </p:nvPicPr>
          <p:blipFill>
            <a:blip r:embed="rId5"/>
            <a:stretch>
              <a:fillRect/>
            </a:stretch>
          </p:blipFill>
          <p:spPr>
            <a:xfrm>
              <a:off x="0" y="0"/>
              <a:ext cx="4908976" cy="4565228"/>
            </a:xfrm>
            <a:prstGeom prst="rect">
              <a:avLst/>
            </a:prstGeom>
            <a:effectLst/>
          </p:spPr>
        </p:pic>
      </p:grpSp>
      <p:pic>
        <p:nvPicPr>
          <p:cNvPr id="430" name="Image" descr="Image"/>
          <p:cNvPicPr>
            <a:picLocks noChangeAspect="1"/>
          </p:cNvPicPr>
          <p:nvPr/>
        </p:nvPicPr>
        <p:blipFill>
          <a:blip r:embed="rId6"/>
          <a:stretch>
            <a:fillRect/>
          </a:stretch>
        </p:blipFill>
        <p:spPr>
          <a:xfrm>
            <a:off x="5707805" y="4317186"/>
            <a:ext cx="6733979" cy="2430228"/>
          </a:xfrm>
          <a:prstGeom prst="rect">
            <a:avLst/>
          </a:prstGeom>
          <a:ln w="12700">
            <a:miter lim="400000"/>
          </a:ln>
        </p:spPr>
      </p:pic>
      <p:sp>
        <p:nvSpPr>
          <p:cNvPr id="431" name="Nonmyeloablative conditioning regimen based on alemtuzumab (Campath), low-dose total body irradiation (TBI), and transplantation with peripheral blood stem cells (PBSCs) from an HLA- identical donor followed by sirolimus was successfully applied to 10 ad"/>
          <p:cNvSpPr txBox="1"/>
          <p:nvPr/>
        </p:nvSpPr>
        <p:spPr>
          <a:xfrm>
            <a:off x="5908099" y="6847312"/>
            <a:ext cx="6333393" cy="2169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a:defRPr>
                <a:solidFill>
                  <a:schemeClr val="accent2"/>
                </a:solidFill>
                <a:latin typeface="Calibri"/>
                <a:ea typeface="Calibri"/>
                <a:cs typeface="Calibri"/>
                <a:sym typeface="Calibri"/>
              </a:defRPr>
            </a:lvl1pPr>
          </a:lstStyle>
          <a:p>
            <a:r>
              <a:t> Nonmyeloablative conditioning regimen based on alemtuzumab (Campath), low-dose total body irradiation (TBI), and transplantation with peripheral blood stem cells (PBSCs) from an HLA- identical donor followed by sirolimus was successfully applied to 10 adults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Title"/>
          <p:cNvSpPr txBox="1">
            <a:spLocks noGrp="1"/>
          </p:cNvSpPr>
          <p:nvPr>
            <p:ph type="title" idx="4294967295"/>
          </p:nvPr>
        </p:nvSpPr>
        <p:spPr>
          <a:xfrm>
            <a:off x="2113279" y="1317412"/>
            <a:ext cx="8778242" cy="1608669"/>
          </a:xfrm>
          <a:prstGeom prst="rect">
            <a:avLst/>
          </a:prstGeom>
        </p:spPr>
        <p:txBody>
          <a:bodyPr lIns="48766" tIns="48766" rIns="48766" bIns="48766"/>
          <a:lstStyle/>
          <a:p>
            <a:pPr>
              <a:defRPr sz="4400">
                <a:latin typeface="+mn-lt"/>
                <a:ea typeface="+mn-ea"/>
                <a:cs typeface="+mn-cs"/>
                <a:sym typeface="Helvetica"/>
              </a:defRPr>
            </a:pPr>
            <a:endParaRPr/>
          </a:p>
        </p:txBody>
      </p:sp>
      <p:sp>
        <p:nvSpPr>
          <p:cNvPr id="434" name="Treosulfan/thiotepa/fludarabine matched sib or unrelated donor-HSCT in 15 children with SCD, vs historical cohort (15 patients) given a busulfan-based regimen…"/>
          <p:cNvSpPr txBox="1">
            <a:spLocks noGrp="1"/>
          </p:cNvSpPr>
          <p:nvPr>
            <p:ph type="body" sz="half" idx="4294967295"/>
          </p:nvPr>
        </p:nvSpPr>
        <p:spPr>
          <a:xfrm>
            <a:off x="763762" y="3970568"/>
            <a:ext cx="6837234" cy="5263546"/>
          </a:xfrm>
          <a:prstGeom prst="rect">
            <a:avLst/>
          </a:prstGeom>
        </p:spPr>
        <p:txBody>
          <a:bodyPr lIns="48766" tIns="48766" rIns="48766" bIns="48766"/>
          <a:lstStyle/>
          <a:p>
            <a:pPr marL="178307" indent="-178307" defTabSz="356615">
              <a:lnSpc>
                <a:spcPts val="3400"/>
              </a:lnSpc>
              <a:buFont typeface="Helvetica"/>
              <a:buChar char="✓"/>
              <a:defRPr sz="1871"/>
            </a:pPr>
            <a:r>
              <a:t>Treosulfan/thiotepa/fludarabine matched sib or unrelated donor-HSCT in 15 children with SCD, vs historical cohort (15 patients) given a busulfan-based regimen </a:t>
            </a:r>
          </a:p>
          <a:p>
            <a:pPr marL="178307" indent="-178307" defTabSz="356615">
              <a:lnSpc>
                <a:spcPts val="3400"/>
              </a:lnSpc>
              <a:buFont typeface="Helvetica"/>
              <a:buChar char="✓"/>
              <a:defRPr sz="1871"/>
            </a:pPr>
            <a:endParaRPr/>
          </a:p>
          <a:p>
            <a:pPr marL="178307" indent="-178307" defTabSz="356615">
              <a:lnSpc>
                <a:spcPts val="3400"/>
              </a:lnSpc>
              <a:buFont typeface="Helvetica"/>
              <a:buChar char="✓"/>
              <a:defRPr sz="1871"/>
            </a:pPr>
            <a:r>
              <a:t>Engraftment 28/30 ,GF 1 each group</a:t>
            </a:r>
          </a:p>
          <a:p>
            <a:pPr marL="178307" indent="-178307" defTabSz="356615">
              <a:lnSpc>
                <a:spcPts val="3400"/>
              </a:lnSpc>
              <a:buFont typeface="Helvetica"/>
              <a:buChar char="✓"/>
              <a:defRPr sz="1871"/>
            </a:pPr>
            <a:endParaRPr/>
          </a:p>
          <a:p>
            <a:pPr marL="178307" indent="-178307" defTabSz="356615">
              <a:lnSpc>
                <a:spcPts val="3400"/>
              </a:lnSpc>
              <a:buFont typeface="Helvetica"/>
              <a:buChar char="✓"/>
              <a:defRPr sz="1871"/>
            </a:pPr>
            <a:r>
              <a:t>7 year  OS 100% DFS 93% fro whole cohort</a:t>
            </a:r>
          </a:p>
          <a:p>
            <a:pPr marL="178307" indent="-178307" defTabSz="356615">
              <a:lnSpc>
                <a:spcPts val="3400"/>
              </a:lnSpc>
              <a:buFont typeface="Helvetica"/>
              <a:buChar char="✓"/>
              <a:defRPr sz="1871"/>
            </a:pPr>
            <a:endParaRPr/>
          </a:p>
          <a:p>
            <a:pPr marL="178307" indent="-178307" defTabSz="356615">
              <a:lnSpc>
                <a:spcPts val="3400"/>
              </a:lnSpc>
              <a:buFont typeface="Helvetica"/>
              <a:buChar char="✓"/>
              <a:defRPr sz="1871"/>
            </a:pPr>
            <a:r>
              <a:t>93% DFS in both group </a:t>
            </a:r>
          </a:p>
          <a:p>
            <a:pPr marL="178307" indent="-178307" defTabSz="356615">
              <a:lnSpc>
                <a:spcPts val="3400"/>
              </a:lnSpc>
              <a:buFont typeface="Helvetica"/>
              <a:buChar char="✓"/>
              <a:defRPr sz="1871"/>
            </a:pPr>
            <a:r>
              <a:t>So conclusion treosulfan can use in place of busulfan </a:t>
            </a:r>
          </a:p>
        </p:txBody>
      </p:sp>
      <p:pic>
        <p:nvPicPr>
          <p:cNvPr id="435" name="Untitled.png" descr="Untitled.png"/>
          <p:cNvPicPr>
            <a:picLocks noChangeAspect="1"/>
          </p:cNvPicPr>
          <p:nvPr/>
        </p:nvPicPr>
        <p:blipFill>
          <a:blip r:embed="rId2"/>
          <a:stretch>
            <a:fillRect/>
          </a:stretch>
        </p:blipFill>
        <p:spPr>
          <a:xfrm>
            <a:off x="779314" y="274278"/>
            <a:ext cx="11616069" cy="3269513"/>
          </a:xfrm>
          <a:prstGeom prst="rect">
            <a:avLst/>
          </a:prstGeom>
          <a:ln w="12700">
            <a:miter lim="400000"/>
          </a:ln>
          <a:effectLst>
            <a:outerShdw blurRad="190500" dist="8455" dir="5400000" rotWithShape="0">
              <a:srgbClr val="000000"/>
            </a:outerShdw>
          </a:effectLst>
        </p:spPr>
      </p:pic>
      <p:sp>
        <p:nvSpPr>
          <p:cNvPr id="436" name="Strocchio et al  2015"/>
          <p:cNvSpPr txBox="1"/>
          <p:nvPr/>
        </p:nvSpPr>
        <p:spPr>
          <a:xfrm>
            <a:off x="8465280" y="2640874"/>
            <a:ext cx="3605333" cy="656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defTabSz="457200">
              <a:lnSpc>
                <a:spcPts val="4700"/>
              </a:lnSpc>
              <a:spcBef>
                <a:spcPts val="1200"/>
              </a:spcBef>
              <a:defRPr sz="2800" b="1">
                <a:solidFill>
                  <a:srgbClr val="FF9300"/>
                </a:solidFill>
                <a:latin typeface="+mn-lt"/>
                <a:ea typeface="+mn-ea"/>
                <a:cs typeface="+mn-cs"/>
                <a:sym typeface="Helvetica"/>
              </a:defRPr>
            </a:lvl1pPr>
          </a:lstStyle>
          <a:p>
            <a:r>
              <a:t>Strocchio et al  2015</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Untitled.png" descr="Untitled.png"/>
          <p:cNvPicPr>
            <a:picLocks noChangeAspect="1"/>
          </p:cNvPicPr>
          <p:nvPr/>
        </p:nvPicPr>
        <p:blipFill>
          <a:blip r:embed="rId2"/>
          <a:stretch>
            <a:fillRect/>
          </a:stretch>
        </p:blipFill>
        <p:spPr>
          <a:xfrm>
            <a:off x="387350" y="2515257"/>
            <a:ext cx="12230100" cy="3162301"/>
          </a:xfrm>
          <a:prstGeom prst="rect">
            <a:avLst/>
          </a:prstGeom>
          <a:ln w="12700">
            <a:miter lim="400000"/>
          </a:ln>
        </p:spPr>
      </p:pic>
      <p:grpSp>
        <p:nvGrpSpPr>
          <p:cNvPr id="441" name="Untitled.png"/>
          <p:cNvGrpSpPr/>
          <p:nvPr/>
        </p:nvGrpSpPr>
        <p:grpSpPr>
          <a:xfrm>
            <a:off x="112450" y="191681"/>
            <a:ext cx="9362621" cy="2291797"/>
            <a:chOff x="0" y="0"/>
            <a:chExt cx="9362619" cy="2291795"/>
          </a:xfrm>
        </p:grpSpPr>
        <p:pic>
          <p:nvPicPr>
            <p:cNvPr id="440" name="Untitled.png" descr="Untitled.png"/>
            <p:cNvPicPr>
              <a:picLocks noChangeAspect="1"/>
            </p:cNvPicPr>
            <p:nvPr/>
          </p:nvPicPr>
          <p:blipFill>
            <a:blip r:embed="rId3"/>
            <a:stretch>
              <a:fillRect/>
            </a:stretch>
          </p:blipFill>
          <p:spPr>
            <a:xfrm>
              <a:off x="139700" y="139700"/>
              <a:ext cx="9083220" cy="2012396"/>
            </a:xfrm>
            <a:prstGeom prst="rect">
              <a:avLst/>
            </a:prstGeom>
            <a:ln>
              <a:noFill/>
            </a:ln>
            <a:effectLst/>
          </p:spPr>
        </p:pic>
        <p:pic>
          <p:nvPicPr>
            <p:cNvPr id="439" name="Untitled.png" descr="Untitled.png"/>
            <p:cNvPicPr>
              <a:picLocks/>
            </p:cNvPicPr>
            <p:nvPr/>
          </p:nvPicPr>
          <p:blipFill>
            <a:blip r:embed="rId4"/>
            <a:stretch>
              <a:fillRect/>
            </a:stretch>
          </p:blipFill>
          <p:spPr>
            <a:xfrm>
              <a:off x="0" y="0"/>
              <a:ext cx="9362620" cy="2291796"/>
            </a:xfrm>
            <a:prstGeom prst="rect">
              <a:avLst/>
            </a:prstGeom>
            <a:effectLst/>
          </p:spPr>
        </p:pic>
      </p:grpSp>
      <p:pic>
        <p:nvPicPr>
          <p:cNvPr id="442" name="page1image20478592.png" descr="page1image20478592.png"/>
          <p:cNvPicPr>
            <a:picLocks noChangeAspect="1"/>
          </p:cNvPicPr>
          <p:nvPr/>
        </p:nvPicPr>
        <p:blipFill>
          <a:blip r:embed="rId5"/>
          <a:stretch>
            <a:fillRect/>
          </a:stretch>
        </p:blipFill>
        <p:spPr>
          <a:xfrm>
            <a:off x="6810843" y="349134"/>
            <a:ext cx="5715001" cy="12701"/>
          </a:xfrm>
          <a:prstGeom prst="rect">
            <a:avLst/>
          </a:prstGeom>
          <a:ln w="12700">
            <a:miter lim="400000"/>
          </a:ln>
        </p:spPr>
      </p:pic>
      <p:sp>
        <p:nvSpPr>
          <p:cNvPr id="443" name="Text"/>
          <p:cNvSpPr txBox="1"/>
          <p:nvPr/>
        </p:nvSpPr>
        <p:spPr>
          <a:xfrm>
            <a:off x="6810843" y="349134"/>
            <a:ext cx="186435" cy="630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457200">
              <a:defRPr sz="1200">
                <a:solidFill>
                  <a:srgbClr val="000000"/>
                </a:solidFill>
              </a:defRPr>
            </a:pPr>
            <a:r>
              <a:t>  </a:t>
            </a:r>
          </a:p>
          <a:p>
            <a:pPr defTabSz="457200">
              <a:defRPr sz="1200">
                <a:solidFill>
                  <a:srgbClr val="000000"/>
                </a:solidFill>
              </a:defRPr>
            </a:pPr>
            <a:endParaRPr/>
          </a:p>
        </p:txBody>
      </p:sp>
      <p:pic>
        <p:nvPicPr>
          <p:cNvPr id="444" name="Untitled.png" descr="Untitled.png"/>
          <p:cNvPicPr>
            <a:picLocks noChangeAspect="1"/>
          </p:cNvPicPr>
          <p:nvPr/>
        </p:nvPicPr>
        <p:blipFill>
          <a:blip r:embed="rId6"/>
          <a:stretch>
            <a:fillRect/>
          </a:stretch>
        </p:blipFill>
        <p:spPr>
          <a:xfrm>
            <a:off x="10078500" y="442229"/>
            <a:ext cx="1612901" cy="1790701"/>
          </a:xfrm>
          <a:prstGeom prst="rect">
            <a:avLst/>
          </a:prstGeom>
          <a:ln w="12700">
            <a:miter lim="400000"/>
          </a:ln>
        </p:spPr>
      </p:pic>
      <p:sp>
        <p:nvSpPr>
          <p:cNvPr id="445" name="2018"/>
          <p:cNvSpPr txBox="1"/>
          <p:nvPr/>
        </p:nvSpPr>
        <p:spPr>
          <a:xfrm>
            <a:off x="7846218" y="1733141"/>
            <a:ext cx="731791" cy="42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a:solidFill>
                  <a:srgbClr val="000000"/>
                </a:solidFill>
                <a:latin typeface="+mn-lt"/>
                <a:ea typeface="+mn-ea"/>
                <a:cs typeface="+mn-cs"/>
                <a:sym typeface="Helvetica"/>
              </a:defRPr>
            </a:lvl1pPr>
          </a:lstStyle>
          <a:p>
            <a:r>
              <a:t>2018</a:t>
            </a:r>
          </a:p>
        </p:txBody>
      </p:sp>
      <p:pic>
        <p:nvPicPr>
          <p:cNvPr id="446" name="Untitled.png" descr="Untitled.png"/>
          <p:cNvPicPr>
            <a:picLocks noChangeAspect="1"/>
          </p:cNvPicPr>
          <p:nvPr/>
        </p:nvPicPr>
        <p:blipFill>
          <a:blip r:embed="rId7"/>
          <a:stretch>
            <a:fillRect/>
          </a:stretch>
        </p:blipFill>
        <p:spPr>
          <a:xfrm>
            <a:off x="330200" y="5709337"/>
            <a:ext cx="12344400" cy="256540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Unrelated allogeneic donor sources for alloHSCT in patients with SCD"/>
          <p:cNvSpPr txBox="1">
            <a:spLocks noGrp="1"/>
          </p:cNvSpPr>
          <p:nvPr>
            <p:ph type="body" sz="quarter" idx="4294967295"/>
          </p:nvPr>
        </p:nvSpPr>
        <p:spPr>
          <a:xfrm>
            <a:off x="1673009" y="2958063"/>
            <a:ext cx="9658782" cy="2594956"/>
          </a:xfrm>
          <a:prstGeom prst="rect">
            <a:avLst/>
          </a:prstGeom>
          <a:ln w="50800">
            <a:solidFill>
              <a:srgbClr val="000000"/>
            </a:solidFill>
          </a:ln>
        </p:spPr>
        <p:txBody>
          <a:bodyPr lIns="48766" tIns="48766" rIns="48766" bIns="48766"/>
          <a:lstStyle>
            <a:lvl1pPr marL="0" indent="0" algn="ctr" defTabSz="457200">
              <a:lnSpc>
                <a:spcPts val="6200"/>
              </a:lnSpc>
              <a:spcBef>
                <a:spcPts val="1200"/>
              </a:spcBef>
              <a:buClr>
                <a:srgbClr val="00007D"/>
              </a:buClr>
              <a:buSzTx/>
              <a:buFontTx/>
              <a:buNone/>
              <a:defRPr sz="4000" b="1"/>
            </a:lvl1pPr>
          </a:lstStyle>
          <a:p>
            <a:r>
              <a:t>Unrelated allogeneic donor sources for alloHSCT in patients with SCD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object 2"/>
          <p:cNvSpPr txBox="1">
            <a:spLocks noGrp="1"/>
          </p:cNvSpPr>
          <p:nvPr>
            <p:ph type="title"/>
          </p:nvPr>
        </p:nvSpPr>
        <p:spPr>
          <a:xfrm>
            <a:off x="708292" y="392606"/>
            <a:ext cx="10747834" cy="547965"/>
          </a:xfrm>
          <a:prstGeom prst="rect">
            <a:avLst/>
          </a:prstGeom>
        </p:spPr>
        <p:txBody>
          <a:bodyPr/>
          <a:lstStyle>
            <a:lvl1pPr indent="9398" algn="ctr" defTabSz="962355">
              <a:spcBef>
                <a:spcPts val="100"/>
              </a:spcBef>
              <a:defRPr sz="3000" b="1">
                <a:latin typeface="Calibri"/>
                <a:ea typeface="Calibri"/>
                <a:cs typeface="Calibri"/>
                <a:sym typeface="Calibri"/>
              </a:defRPr>
            </a:lvl1pPr>
          </a:lstStyle>
          <a:p>
            <a:r>
              <a:t>Living with sickle cell disease can be incredibly challenging</a:t>
            </a:r>
          </a:p>
        </p:txBody>
      </p:sp>
      <p:sp>
        <p:nvSpPr>
          <p:cNvPr id="235" name="object 6"/>
          <p:cNvSpPr/>
          <p:nvPr/>
        </p:nvSpPr>
        <p:spPr>
          <a:xfrm>
            <a:off x="7759800" y="5934250"/>
            <a:ext cx="981864" cy="183695"/>
          </a:xfrm>
          <a:prstGeom prst="rect">
            <a:avLst/>
          </a:prstGeom>
          <a:ln w="25400">
            <a:solidFill>
              <a:srgbClr val="385D8A"/>
            </a:solidFill>
          </a:ln>
        </p:spPr>
        <p:txBody>
          <a:bodyPr lIns="48766" tIns="48766" rIns="48766" bIns="48766"/>
          <a:lstStyle/>
          <a:p>
            <a:pPr>
              <a:defRPr sz="2400">
                <a:solidFill>
                  <a:srgbClr val="000000"/>
                </a:solidFill>
                <a:latin typeface="+mn-lt"/>
                <a:ea typeface="+mn-ea"/>
                <a:cs typeface="+mn-cs"/>
                <a:sym typeface="Helvetica"/>
              </a:defRPr>
            </a:pPr>
            <a:endParaRPr/>
          </a:p>
        </p:txBody>
      </p:sp>
      <p:grpSp>
        <p:nvGrpSpPr>
          <p:cNvPr id="238" name="Image"/>
          <p:cNvGrpSpPr/>
          <p:nvPr/>
        </p:nvGrpSpPr>
        <p:grpSpPr>
          <a:xfrm>
            <a:off x="2049664" y="1263023"/>
            <a:ext cx="9144597" cy="7227554"/>
            <a:chOff x="0" y="0"/>
            <a:chExt cx="9144596" cy="7227553"/>
          </a:xfrm>
        </p:grpSpPr>
        <p:pic>
          <p:nvPicPr>
            <p:cNvPr id="237" name="Image" descr="Image"/>
            <p:cNvPicPr>
              <a:picLocks noChangeAspect="1"/>
            </p:cNvPicPr>
            <p:nvPr/>
          </p:nvPicPr>
          <p:blipFill>
            <a:blip r:embed="rId2"/>
            <a:stretch>
              <a:fillRect/>
            </a:stretch>
          </p:blipFill>
          <p:spPr>
            <a:xfrm>
              <a:off x="139700" y="139700"/>
              <a:ext cx="8865197" cy="6948154"/>
            </a:xfrm>
            <a:prstGeom prst="rect">
              <a:avLst/>
            </a:prstGeom>
            <a:ln>
              <a:noFill/>
            </a:ln>
            <a:effectLst/>
          </p:spPr>
        </p:pic>
        <p:pic>
          <p:nvPicPr>
            <p:cNvPr id="236" name="Image" descr="Image"/>
            <p:cNvPicPr>
              <a:picLocks/>
            </p:cNvPicPr>
            <p:nvPr/>
          </p:nvPicPr>
          <p:blipFill>
            <a:blip r:embed="rId3"/>
            <a:stretch>
              <a:fillRect/>
            </a:stretch>
          </p:blipFill>
          <p:spPr>
            <a:xfrm>
              <a:off x="0" y="0"/>
              <a:ext cx="9144597" cy="7227554"/>
            </a:xfrm>
            <a:prstGeom prst="rect">
              <a:avLst/>
            </a:prstGeom>
            <a:effectLst/>
          </p:spPr>
        </p:pic>
      </p:grpSp>
      <p:sp>
        <p:nvSpPr>
          <p:cNvPr id="239" name="Kato, G., Piel, F., Reid, C. et al. Sickle cell disease. Nat Rev Dis Primers 4, 18010 (2018)."/>
          <p:cNvSpPr txBox="1"/>
          <p:nvPr/>
        </p:nvSpPr>
        <p:spPr>
          <a:xfrm>
            <a:off x="926882" y="8050820"/>
            <a:ext cx="11151037" cy="427735"/>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defTabSz="1300162">
              <a:defRPr>
                <a:solidFill>
                  <a:srgbClr val="000000"/>
                </a:solidFill>
                <a:latin typeface="+mn-lt"/>
                <a:ea typeface="+mn-ea"/>
                <a:cs typeface="+mn-cs"/>
                <a:sym typeface="Helvetica"/>
              </a:defRPr>
            </a:pPr>
            <a:r>
              <a:t>Kato, G., Piel, F., Reid, C. </a:t>
            </a:r>
            <a:r>
              <a:rPr i="1"/>
              <a:t>et al.</a:t>
            </a:r>
            <a:r>
              <a:t> Sickle cell disease. </a:t>
            </a:r>
            <a:r>
              <a:rPr i="1"/>
              <a:t>Nat Rev Dis Primers</a:t>
            </a:r>
            <a:r>
              <a:t> </a:t>
            </a:r>
            <a:r>
              <a:rPr b="1"/>
              <a:t>4</a:t>
            </a:r>
            <a:r>
              <a:t>, 18010 (2018).</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object 5"/>
          <p:cNvSpPr txBox="1"/>
          <p:nvPr/>
        </p:nvSpPr>
        <p:spPr>
          <a:xfrm>
            <a:off x="423106" y="2889800"/>
            <a:ext cx="12158588" cy="6635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135246" marR="7224" indent="-3686302">
              <a:spcBef>
                <a:spcPts val="100"/>
              </a:spcBef>
              <a:defRPr sz="2500" spc="-5">
                <a:solidFill>
                  <a:srgbClr val="FF9900"/>
                </a:solidFill>
                <a:latin typeface="Calibri"/>
                <a:ea typeface="Calibri"/>
                <a:cs typeface="Calibri"/>
                <a:sym typeface="Calibri"/>
              </a:defRPr>
            </a:pPr>
            <a:r>
              <a:t>Reduced intensity trial of unrelated donor transplantation for  severe</a:t>
            </a:r>
            <a:r>
              <a:rPr spc="-15"/>
              <a:t> </a:t>
            </a:r>
            <a:r>
              <a:t>SCD</a:t>
            </a:r>
          </a:p>
          <a:p>
            <a:pPr indent="12700">
              <a:spcBef>
                <a:spcPts val="2400"/>
              </a:spcBef>
              <a:defRPr sz="2500" spc="-6">
                <a:solidFill>
                  <a:srgbClr val="FF9900"/>
                </a:solidFill>
                <a:latin typeface="Calibri"/>
                <a:ea typeface="Calibri"/>
                <a:cs typeface="Calibri"/>
                <a:sym typeface="Calibri"/>
              </a:defRPr>
            </a:pPr>
            <a:r>
              <a:t>Based </a:t>
            </a:r>
            <a:r>
              <a:rPr spc="-13"/>
              <a:t>on </a:t>
            </a:r>
            <a:r>
              <a:t>multi-center </a:t>
            </a:r>
            <a:r>
              <a:rPr spc="-13"/>
              <a:t>experience </a:t>
            </a:r>
            <a:r>
              <a:rPr spc="-20"/>
              <a:t>with </a:t>
            </a:r>
            <a:r>
              <a:t>SCD</a:t>
            </a:r>
            <a:r>
              <a:rPr spc="158"/>
              <a:t> </a:t>
            </a:r>
            <a:r>
              <a:t>HSCT</a:t>
            </a:r>
          </a:p>
          <a:p>
            <a:pPr marL="669425" indent="-466225">
              <a:spcBef>
                <a:spcPts val="1500"/>
              </a:spcBef>
              <a:buSzPct val="100000"/>
              <a:buChar char="•"/>
              <a:tabLst>
                <a:tab pos="774700" algn="l"/>
                <a:tab pos="774700" algn="l"/>
              </a:tabLst>
              <a:defRPr sz="2500" spc="-4">
                <a:solidFill>
                  <a:srgbClr val="000000"/>
                </a:solidFill>
                <a:latin typeface="Calibri"/>
                <a:ea typeface="Calibri"/>
                <a:cs typeface="Calibri"/>
                <a:sym typeface="Calibri"/>
              </a:defRPr>
            </a:pPr>
            <a:r>
              <a:t> T</a:t>
            </a:r>
            <a:r>
              <a:rPr spc="0"/>
              <a:t>ransplanted:</a:t>
            </a:r>
            <a:r>
              <a:rPr spc="-13"/>
              <a:t> </a:t>
            </a:r>
            <a:r>
              <a:rPr spc="0"/>
              <a:t>30 , 29 evaluable (year 2008 -2014)</a:t>
            </a:r>
          </a:p>
          <a:p>
            <a:pPr marL="669425" indent="-466225">
              <a:spcBef>
                <a:spcPts val="1500"/>
              </a:spcBef>
              <a:buSzPct val="100000"/>
              <a:buChar char="•"/>
              <a:tabLst>
                <a:tab pos="774700" algn="l"/>
                <a:tab pos="774700" algn="l"/>
              </a:tabLst>
              <a:defRPr sz="2500">
                <a:solidFill>
                  <a:srgbClr val="000000"/>
                </a:solidFill>
                <a:latin typeface="Calibri"/>
                <a:ea typeface="Calibri"/>
                <a:cs typeface="Calibri"/>
                <a:sym typeface="Calibri"/>
              </a:defRPr>
            </a:pPr>
            <a:r>
              <a:t>Indication stroke =12 ,Elevated TCD =2 ,VOC = 12 ACS =4</a:t>
            </a:r>
            <a:endParaRPr spc="-4"/>
          </a:p>
          <a:p>
            <a:pPr marL="669425" indent="-466225">
              <a:spcBef>
                <a:spcPts val="1500"/>
              </a:spcBef>
              <a:buSzPct val="100000"/>
              <a:buChar char="•"/>
              <a:tabLst>
                <a:tab pos="774700" algn="l"/>
                <a:tab pos="774700" algn="l"/>
              </a:tabLst>
              <a:defRPr sz="2500" spc="-4">
                <a:solidFill>
                  <a:srgbClr val="000000"/>
                </a:solidFill>
                <a:latin typeface="Calibri"/>
                <a:ea typeface="Calibri"/>
                <a:cs typeface="Calibri"/>
                <a:sym typeface="Calibri"/>
              </a:defRPr>
            </a:pPr>
            <a:r>
              <a:t>Median CD34 dose: 2.9 x 10</a:t>
            </a:r>
            <a:r>
              <a:rPr baseline="36000"/>
              <a:t>6</a:t>
            </a:r>
            <a:r>
              <a:t>/kg</a:t>
            </a:r>
          </a:p>
          <a:p>
            <a:pPr marL="669425" indent="-466225">
              <a:spcBef>
                <a:spcPts val="800"/>
              </a:spcBef>
              <a:buSzPct val="100000"/>
              <a:buChar char="•"/>
              <a:tabLst>
                <a:tab pos="774700" algn="l"/>
                <a:tab pos="774700" algn="l"/>
              </a:tabLst>
              <a:defRPr sz="2500" spc="-4">
                <a:solidFill>
                  <a:srgbClr val="000000"/>
                </a:solidFill>
                <a:latin typeface="Calibri"/>
                <a:ea typeface="Calibri"/>
                <a:cs typeface="Calibri"/>
                <a:sym typeface="Calibri"/>
              </a:defRPr>
            </a:pPr>
            <a:r>
              <a:t>Age: 3</a:t>
            </a:r>
            <a:r>
              <a:rPr spc="0"/>
              <a:t>-19</a:t>
            </a:r>
            <a:r>
              <a:t> </a:t>
            </a:r>
            <a:r>
              <a:rPr spc="0"/>
              <a:t>yrs</a:t>
            </a:r>
          </a:p>
          <a:p>
            <a:pPr marL="669425" indent="-466225">
              <a:spcBef>
                <a:spcPts val="800"/>
              </a:spcBef>
              <a:buSzPct val="100000"/>
              <a:buChar char="•"/>
              <a:tabLst>
                <a:tab pos="774700" algn="l"/>
                <a:tab pos="774700" algn="l"/>
              </a:tabLst>
              <a:defRPr sz="2500" spc="-4">
                <a:solidFill>
                  <a:srgbClr val="000000"/>
                </a:solidFill>
                <a:latin typeface="Calibri"/>
                <a:ea typeface="Calibri"/>
                <a:cs typeface="Calibri"/>
                <a:sym typeface="Calibri"/>
              </a:defRPr>
            </a:pPr>
            <a:r>
              <a:t>Follow </a:t>
            </a:r>
            <a:r>
              <a:rPr spc="0"/>
              <a:t>up: 26 months (12-62 months)</a:t>
            </a:r>
          </a:p>
          <a:p>
            <a:pPr marL="669425" indent="-466225">
              <a:spcBef>
                <a:spcPts val="800"/>
              </a:spcBef>
              <a:buSzPct val="100000"/>
              <a:buChar char="•"/>
              <a:tabLst>
                <a:tab pos="774700" algn="l"/>
                <a:tab pos="774700" algn="l"/>
              </a:tabLst>
              <a:defRPr sz="2500" spc="-8">
                <a:solidFill>
                  <a:srgbClr val="000000"/>
                </a:solidFill>
                <a:latin typeface="Calibri"/>
                <a:ea typeface="Calibri"/>
                <a:cs typeface="Calibri"/>
                <a:sym typeface="Calibri"/>
              </a:defRPr>
            </a:pPr>
            <a:r>
              <a:t>TRM:</a:t>
            </a:r>
            <a:r>
              <a:rPr spc="0"/>
              <a:t> </a:t>
            </a:r>
            <a:r>
              <a:rPr spc="-4"/>
              <a:t>5%</a:t>
            </a:r>
          </a:p>
          <a:p>
            <a:pPr marL="669425" indent="-466225">
              <a:spcBef>
                <a:spcPts val="800"/>
              </a:spcBef>
              <a:buSzPct val="100000"/>
              <a:buChar char="•"/>
              <a:tabLst>
                <a:tab pos="774700" algn="l"/>
                <a:tab pos="774700" algn="l"/>
              </a:tabLst>
              <a:defRPr sz="2500" spc="-4">
                <a:solidFill>
                  <a:srgbClr val="000000"/>
                </a:solidFill>
                <a:latin typeface="Calibri"/>
                <a:ea typeface="Calibri"/>
                <a:cs typeface="Calibri"/>
                <a:sym typeface="Calibri"/>
              </a:defRPr>
            </a:pPr>
            <a:r>
              <a:t>Graft </a:t>
            </a:r>
            <a:r>
              <a:rPr spc="0"/>
              <a:t>Rejection:</a:t>
            </a:r>
            <a:r>
              <a:rPr spc="-8"/>
              <a:t> </a:t>
            </a:r>
            <a:r>
              <a:rPr spc="0"/>
              <a:t>8%</a:t>
            </a:r>
          </a:p>
          <a:p>
            <a:pPr marL="669425" indent="-466225">
              <a:spcBef>
                <a:spcPts val="800"/>
              </a:spcBef>
              <a:buSzPct val="100000"/>
              <a:buChar char="•"/>
              <a:tabLst>
                <a:tab pos="774700" algn="l"/>
                <a:tab pos="774700" algn="l"/>
                <a:tab pos="6350000" algn="l"/>
              </a:tabLst>
              <a:defRPr sz="2500" spc="-4">
                <a:solidFill>
                  <a:srgbClr val="000000"/>
                </a:solidFill>
                <a:latin typeface="Calibri"/>
                <a:ea typeface="Calibri"/>
                <a:cs typeface="Calibri"/>
                <a:sym typeface="Calibri"/>
              </a:defRPr>
            </a:pPr>
            <a:r>
              <a:t>Gr </a:t>
            </a:r>
            <a:r>
              <a:rPr spc="0"/>
              <a:t>2-4</a:t>
            </a:r>
            <a:r>
              <a:rPr spc="13"/>
              <a:t> </a:t>
            </a:r>
            <a:r>
              <a:rPr spc="-8"/>
              <a:t>aGVHD:</a:t>
            </a:r>
            <a:r>
              <a:rPr spc="17"/>
              <a:t> </a:t>
            </a:r>
            <a:r>
              <a:rPr spc="0"/>
              <a:t>22% </a:t>
            </a:r>
            <a:r>
              <a:t>Gr </a:t>
            </a:r>
            <a:r>
              <a:rPr spc="0"/>
              <a:t>3-4 </a:t>
            </a:r>
            <a:r>
              <a:rPr spc="-8"/>
              <a:t>aGVHD:</a:t>
            </a:r>
            <a:r>
              <a:rPr spc="22"/>
              <a:t> </a:t>
            </a:r>
            <a:r>
              <a:t>7%</a:t>
            </a:r>
          </a:p>
          <a:p>
            <a:pPr marL="669425" indent="-466225">
              <a:spcBef>
                <a:spcPts val="1500"/>
              </a:spcBef>
              <a:buSzPct val="100000"/>
              <a:buChar char="•"/>
              <a:tabLst>
                <a:tab pos="774700" algn="l"/>
                <a:tab pos="774700" algn="l"/>
              </a:tabLst>
              <a:defRPr sz="2500" spc="-8">
                <a:solidFill>
                  <a:srgbClr val="000000"/>
                </a:solidFill>
                <a:latin typeface="Calibri"/>
                <a:ea typeface="Calibri"/>
                <a:cs typeface="Calibri"/>
                <a:sym typeface="Calibri"/>
              </a:defRPr>
            </a:pPr>
            <a:r>
              <a:t>cGVHD:</a:t>
            </a:r>
            <a:r>
              <a:rPr spc="0"/>
              <a:t> 15%</a:t>
            </a:r>
          </a:p>
          <a:p>
            <a:pPr>
              <a:defRPr sz="2500">
                <a:solidFill>
                  <a:srgbClr val="000000"/>
                </a:solidFill>
                <a:latin typeface="Calibri"/>
                <a:ea typeface="Calibri"/>
                <a:cs typeface="Calibri"/>
                <a:sym typeface="Calibri"/>
              </a:defRPr>
            </a:pPr>
            <a:endParaRPr spc="0"/>
          </a:p>
          <a:p>
            <a:pPr indent="241300">
              <a:defRPr sz="2500" b="1" spc="-5">
                <a:solidFill>
                  <a:srgbClr val="FF9900"/>
                </a:solidFill>
                <a:latin typeface="Calibri"/>
                <a:ea typeface="Calibri"/>
                <a:cs typeface="Calibri"/>
                <a:sym typeface="Calibri"/>
              </a:defRPr>
            </a:pPr>
            <a:r>
              <a:t>Cord arm closed on the BMT CTN SCURT trial</a:t>
            </a:r>
            <a:r>
              <a:rPr spc="5"/>
              <a:t> </a:t>
            </a:r>
            <a:r>
              <a:t>for increased</a:t>
            </a:r>
            <a:r>
              <a:rPr spc="-57"/>
              <a:t> </a:t>
            </a:r>
            <a:r>
              <a:t>rejection</a:t>
            </a:r>
          </a:p>
        </p:txBody>
      </p:sp>
      <p:sp>
        <p:nvSpPr>
          <p:cNvPr id="451" name="Shenoy et al. Blood 2016"/>
          <p:cNvSpPr txBox="1"/>
          <p:nvPr/>
        </p:nvSpPr>
        <p:spPr>
          <a:xfrm>
            <a:off x="6218366" y="1007675"/>
            <a:ext cx="4094376" cy="338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p>
            <a:pPr indent="12700">
              <a:spcBef>
                <a:spcPts val="100"/>
              </a:spcBef>
              <a:defRPr sz="1600" b="1">
                <a:solidFill>
                  <a:schemeClr val="accent6">
                    <a:lumOff val="9460"/>
                  </a:schemeClr>
                </a:solidFill>
                <a:latin typeface="+mn-lt"/>
                <a:ea typeface="+mn-ea"/>
                <a:cs typeface="+mn-cs"/>
                <a:sym typeface="Helvetica"/>
              </a:defRPr>
            </a:pPr>
            <a:r>
              <a:t>Shenoy et al. </a:t>
            </a:r>
            <a:r>
              <a:rPr i="1"/>
              <a:t>Blood </a:t>
            </a:r>
            <a:r>
              <a:t>2016</a:t>
            </a:r>
          </a:p>
        </p:txBody>
      </p:sp>
      <p:sp>
        <p:nvSpPr>
          <p:cNvPr id="452" name="Shenoy et al. Blood 2016"/>
          <p:cNvSpPr txBox="1"/>
          <p:nvPr/>
        </p:nvSpPr>
        <p:spPr>
          <a:xfrm>
            <a:off x="6218366" y="1007675"/>
            <a:ext cx="4094376" cy="3388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p>
            <a:pPr indent="12700">
              <a:spcBef>
                <a:spcPts val="100"/>
              </a:spcBef>
              <a:defRPr sz="1600" b="1">
                <a:solidFill>
                  <a:schemeClr val="accent6">
                    <a:lumOff val="9460"/>
                  </a:schemeClr>
                </a:solidFill>
                <a:latin typeface="+mn-lt"/>
                <a:ea typeface="+mn-ea"/>
                <a:cs typeface="+mn-cs"/>
                <a:sym typeface="Helvetica"/>
              </a:defRPr>
            </a:pPr>
            <a:r>
              <a:t>Shenoy et al. </a:t>
            </a:r>
            <a:r>
              <a:rPr i="1"/>
              <a:t>Blood </a:t>
            </a:r>
            <a:r>
              <a:t>2016</a:t>
            </a:r>
          </a:p>
        </p:txBody>
      </p:sp>
      <p:grpSp>
        <p:nvGrpSpPr>
          <p:cNvPr id="455" name="Untitled.png"/>
          <p:cNvGrpSpPr/>
          <p:nvPr/>
        </p:nvGrpSpPr>
        <p:grpSpPr>
          <a:xfrm>
            <a:off x="1171663" y="31965"/>
            <a:ext cx="10277710" cy="3026595"/>
            <a:chOff x="0" y="0"/>
            <a:chExt cx="10277708" cy="3026594"/>
          </a:xfrm>
        </p:grpSpPr>
        <p:pic>
          <p:nvPicPr>
            <p:cNvPr id="453" name="Untitled.png" descr="Untitled.png"/>
            <p:cNvPicPr>
              <a:picLocks noChangeAspect="1"/>
            </p:cNvPicPr>
            <p:nvPr/>
          </p:nvPicPr>
          <p:blipFill>
            <a:blip r:embed="rId2"/>
            <a:stretch>
              <a:fillRect/>
            </a:stretch>
          </p:blipFill>
          <p:spPr>
            <a:xfrm>
              <a:off x="215899" y="139700"/>
              <a:ext cx="9845910" cy="2467795"/>
            </a:xfrm>
            <a:prstGeom prst="rect">
              <a:avLst/>
            </a:prstGeom>
            <a:ln w="12700" cap="flat">
              <a:noFill/>
              <a:miter lim="400000"/>
            </a:ln>
            <a:effectLst/>
          </p:spPr>
        </p:pic>
        <p:pic>
          <p:nvPicPr>
            <p:cNvPr id="454" name="Untitled.png" descr="Untitled.png"/>
            <p:cNvPicPr>
              <a:picLocks noChangeAspect="1"/>
            </p:cNvPicPr>
            <p:nvPr/>
          </p:nvPicPr>
          <p:blipFill>
            <a:blip r:embed="rId3"/>
            <a:stretch>
              <a:fillRect/>
            </a:stretch>
          </p:blipFill>
          <p:spPr>
            <a:xfrm>
              <a:off x="-1" y="0"/>
              <a:ext cx="10277710" cy="3026595"/>
            </a:xfrm>
            <a:prstGeom prst="rect">
              <a:avLst/>
            </a:prstGeom>
            <a:ln w="12700" cap="flat">
              <a:noFill/>
              <a:miter lim="400000"/>
            </a:ln>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 name="Untitled.png"/>
          <p:cNvGrpSpPr/>
          <p:nvPr/>
        </p:nvGrpSpPr>
        <p:grpSpPr>
          <a:xfrm>
            <a:off x="646251" y="139701"/>
            <a:ext cx="8215961" cy="3367686"/>
            <a:chOff x="0" y="0"/>
            <a:chExt cx="8215960" cy="3367685"/>
          </a:xfrm>
        </p:grpSpPr>
        <p:pic>
          <p:nvPicPr>
            <p:cNvPr id="458" name="Untitled.png" descr="Untitled.png"/>
            <p:cNvPicPr>
              <a:picLocks noChangeAspect="1"/>
            </p:cNvPicPr>
            <p:nvPr/>
          </p:nvPicPr>
          <p:blipFill>
            <a:blip r:embed="rId2"/>
            <a:stretch>
              <a:fillRect/>
            </a:stretch>
          </p:blipFill>
          <p:spPr>
            <a:xfrm>
              <a:off x="139700" y="139700"/>
              <a:ext cx="7936561" cy="3088286"/>
            </a:xfrm>
            <a:prstGeom prst="rect">
              <a:avLst/>
            </a:prstGeom>
            <a:ln>
              <a:noFill/>
            </a:ln>
            <a:effectLst/>
          </p:spPr>
        </p:pic>
        <p:pic>
          <p:nvPicPr>
            <p:cNvPr id="457" name="Untitled.png" descr="Untitled.png"/>
            <p:cNvPicPr>
              <a:picLocks/>
            </p:cNvPicPr>
            <p:nvPr/>
          </p:nvPicPr>
          <p:blipFill>
            <a:blip r:embed="rId3"/>
            <a:stretch>
              <a:fillRect/>
            </a:stretch>
          </p:blipFill>
          <p:spPr>
            <a:xfrm>
              <a:off x="0" y="0"/>
              <a:ext cx="8215961" cy="3367686"/>
            </a:xfrm>
            <a:prstGeom prst="rect">
              <a:avLst/>
            </a:prstGeom>
            <a:effectLst/>
          </p:spPr>
        </p:pic>
      </p:grpSp>
      <p:sp>
        <p:nvSpPr>
          <p:cNvPr id="460" name="BMT2019"/>
          <p:cNvSpPr txBox="1"/>
          <p:nvPr/>
        </p:nvSpPr>
        <p:spPr>
          <a:xfrm>
            <a:off x="10662994" y="1731193"/>
            <a:ext cx="1321560" cy="42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a:solidFill>
                  <a:srgbClr val="000000"/>
                </a:solidFill>
                <a:latin typeface="+mn-lt"/>
                <a:ea typeface="+mn-ea"/>
                <a:cs typeface="+mn-cs"/>
                <a:sym typeface="Helvetica"/>
              </a:defRPr>
            </a:lvl1pPr>
          </a:lstStyle>
          <a:p>
            <a:r>
              <a:t>BMT2019</a:t>
            </a:r>
          </a:p>
        </p:txBody>
      </p:sp>
      <p:sp>
        <p:nvSpPr>
          <p:cNvPr id="461" name="Unrelated allogeneic HSCT in 71 SCD 2005 and 2017…"/>
          <p:cNvSpPr txBox="1">
            <a:spLocks noGrp="1"/>
          </p:cNvSpPr>
          <p:nvPr>
            <p:ph type="body" idx="1"/>
          </p:nvPr>
        </p:nvSpPr>
        <p:spPr>
          <a:xfrm>
            <a:off x="425426" y="4404773"/>
            <a:ext cx="11724751" cy="4744157"/>
          </a:xfrm>
          <a:prstGeom prst="rect">
            <a:avLst/>
          </a:prstGeom>
        </p:spPr>
        <p:txBody>
          <a:bodyPr/>
          <a:lstStyle/>
          <a:p>
            <a:pPr marL="228600" indent="-228600" defTabSz="457200">
              <a:spcBef>
                <a:spcPts val="1200"/>
              </a:spcBef>
              <a:buSzPct val="100000"/>
              <a:buChar char="•"/>
              <a:defRPr sz="3400">
                <a:latin typeface="Calibri"/>
                <a:ea typeface="Calibri"/>
                <a:cs typeface="Calibri"/>
                <a:sym typeface="Calibri"/>
              </a:defRPr>
            </a:pPr>
            <a:r>
              <a:t>Unrelated allogeneic HSCT in 71 SCD 2005 and 2017 </a:t>
            </a:r>
          </a:p>
          <a:p>
            <a:pPr marL="228600" indent="-228600" defTabSz="457200">
              <a:spcBef>
                <a:spcPts val="1200"/>
              </a:spcBef>
              <a:buSzPct val="100000"/>
              <a:buChar char="•"/>
              <a:defRPr sz="3400">
                <a:latin typeface="Calibri"/>
                <a:ea typeface="Calibri"/>
                <a:cs typeface="Calibri"/>
                <a:sym typeface="Calibri"/>
              </a:defRPr>
            </a:pPr>
            <a:r>
              <a:t>Median age was 9.3 years;</a:t>
            </a:r>
          </a:p>
          <a:p>
            <a:pPr marL="228600" indent="-228600" defTabSz="457200">
              <a:spcBef>
                <a:spcPts val="1200"/>
              </a:spcBef>
              <a:buSzPct val="100000"/>
              <a:buChar char="•"/>
              <a:defRPr sz="3400">
                <a:latin typeface="Calibri"/>
                <a:ea typeface="Calibri"/>
                <a:cs typeface="Calibri"/>
                <a:sym typeface="Calibri"/>
              </a:defRPr>
            </a:pPr>
            <a:r>
              <a:t> graft type was bone marrow in 79% and peripheral blood in 21%. </a:t>
            </a:r>
          </a:p>
          <a:p>
            <a:pPr marL="228600" indent="-228600" defTabSz="457200">
              <a:spcBef>
                <a:spcPts val="1200"/>
              </a:spcBef>
              <a:buSzPct val="100000"/>
              <a:buChar char="•"/>
              <a:defRPr sz="3400">
                <a:latin typeface="Calibri"/>
                <a:ea typeface="Calibri"/>
                <a:cs typeface="Calibri"/>
                <a:sym typeface="Calibri"/>
              </a:defRPr>
            </a:pPr>
            <a:r>
              <a:t>Recipient–donor HLA match at high resolution typing was 10/10 in 31, 9/10 in 20, and 8/10 in 4 patients </a:t>
            </a:r>
          </a:p>
          <a:p>
            <a:pPr marL="228600" indent="-228600" defTabSz="457200">
              <a:spcBef>
                <a:spcPts val="1200"/>
              </a:spcBef>
              <a:buSzPct val="100000"/>
              <a:buChar char="•"/>
              <a:defRPr sz="3400">
                <a:latin typeface="Calibri"/>
                <a:ea typeface="Calibri"/>
                <a:cs typeface="Calibri"/>
                <a:sym typeface="Calibri"/>
              </a:defRPr>
            </a:pPr>
            <a:r>
              <a:t>The most frequent conditioning regimens were fludarabine–thiotepa–treosulfan (64%) or busulfan–cyclophosphamide (12%). </a:t>
            </a:r>
            <a:endParaRPr sz="120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5" name="Untitled.png"/>
          <p:cNvGrpSpPr/>
          <p:nvPr/>
        </p:nvGrpSpPr>
        <p:grpSpPr>
          <a:xfrm>
            <a:off x="618830" y="258281"/>
            <a:ext cx="7491860" cy="3085923"/>
            <a:chOff x="0" y="0"/>
            <a:chExt cx="7491858" cy="3085922"/>
          </a:xfrm>
        </p:grpSpPr>
        <p:pic>
          <p:nvPicPr>
            <p:cNvPr id="464" name="Untitled.png" descr="Untitled.png"/>
            <p:cNvPicPr>
              <a:picLocks noChangeAspect="1"/>
            </p:cNvPicPr>
            <p:nvPr/>
          </p:nvPicPr>
          <p:blipFill>
            <a:blip r:embed="rId2"/>
            <a:stretch>
              <a:fillRect/>
            </a:stretch>
          </p:blipFill>
          <p:spPr>
            <a:xfrm>
              <a:off x="139700" y="139700"/>
              <a:ext cx="7212459" cy="2806523"/>
            </a:xfrm>
            <a:prstGeom prst="rect">
              <a:avLst/>
            </a:prstGeom>
            <a:ln>
              <a:noFill/>
            </a:ln>
            <a:effectLst/>
          </p:spPr>
        </p:pic>
        <p:pic>
          <p:nvPicPr>
            <p:cNvPr id="463" name="Untitled.png" descr="Untitled.png"/>
            <p:cNvPicPr>
              <a:picLocks/>
            </p:cNvPicPr>
            <p:nvPr/>
          </p:nvPicPr>
          <p:blipFill>
            <a:blip r:embed="rId3"/>
            <a:stretch>
              <a:fillRect/>
            </a:stretch>
          </p:blipFill>
          <p:spPr>
            <a:xfrm>
              <a:off x="0" y="0"/>
              <a:ext cx="7491859" cy="3085923"/>
            </a:xfrm>
            <a:prstGeom prst="rect">
              <a:avLst/>
            </a:prstGeom>
            <a:effectLst/>
          </p:spPr>
        </p:pic>
      </p:grpSp>
      <p:sp>
        <p:nvSpPr>
          <p:cNvPr id="466" name="BMT2019"/>
          <p:cNvSpPr txBox="1"/>
          <p:nvPr/>
        </p:nvSpPr>
        <p:spPr>
          <a:xfrm>
            <a:off x="10662994" y="1731193"/>
            <a:ext cx="1203688" cy="391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a:solidFill>
                  <a:srgbClr val="000000"/>
                </a:solidFill>
                <a:latin typeface="Calibri"/>
                <a:ea typeface="Calibri"/>
                <a:cs typeface="Calibri"/>
                <a:sym typeface="Calibri"/>
              </a:defRPr>
            </a:lvl1pPr>
          </a:lstStyle>
          <a:p>
            <a:r>
              <a:t>BMT2019</a:t>
            </a:r>
          </a:p>
        </p:txBody>
      </p:sp>
      <p:grpSp>
        <p:nvGrpSpPr>
          <p:cNvPr id="469" name="Untitled.png"/>
          <p:cNvGrpSpPr/>
          <p:nvPr/>
        </p:nvGrpSpPr>
        <p:grpSpPr>
          <a:xfrm>
            <a:off x="602528" y="4570103"/>
            <a:ext cx="6136938" cy="3365631"/>
            <a:chOff x="0" y="0"/>
            <a:chExt cx="6136937" cy="3365629"/>
          </a:xfrm>
        </p:grpSpPr>
        <p:pic>
          <p:nvPicPr>
            <p:cNvPr id="468" name="Untitled.png" descr="Untitled.png"/>
            <p:cNvPicPr>
              <a:picLocks noChangeAspect="1"/>
            </p:cNvPicPr>
            <p:nvPr/>
          </p:nvPicPr>
          <p:blipFill>
            <a:blip r:embed="rId4"/>
            <a:stretch>
              <a:fillRect/>
            </a:stretch>
          </p:blipFill>
          <p:spPr>
            <a:xfrm>
              <a:off x="139700" y="139700"/>
              <a:ext cx="5857538" cy="3086230"/>
            </a:xfrm>
            <a:prstGeom prst="rect">
              <a:avLst/>
            </a:prstGeom>
            <a:ln>
              <a:noFill/>
            </a:ln>
            <a:effectLst/>
          </p:spPr>
        </p:pic>
        <p:pic>
          <p:nvPicPr>
            <p:cNvPr id="467" name="Untitled.png" descr="Untitled.png"/>
            <p:cNvPicPr>
              <a:picLocks/>
            </p:cNvPicPr>
            <p:nvPr/>
          </p:nvPicPr>
          <p:blipFill>
            <a:blip r:embed="rId5"/>
            <a:stretch>
              <a:fillRect/>
            </a:stretch>
          </p:blipFill>
          <p:spPr>
            <a:xfrm>
              <a:off x="0" y="0"/>
              <a:ext cx="6136938" cy="3365630"/>
            </a:xfrm>
            <a:prstGeom prst="rect">
              <a:avLst/>
            </a:prstGeom>
            <a:effectLst/>
          </p:spPr>
        </p:pic>
      </p:grpSp>
      <p:grpSp>
        <p:nvGrpSpPr>
          <p:cNvPr id="472" name="Untitled.png"/>
          <p:cNvGrpSpPr/>
          <p:nvPr/>
        </p:nvGrpSpPr>
        <p:grpSpPr>
          <a:xfrm>
            <a:off x="7374619" y="4098850"/>
            <a:ext cx="5094454" cy="2723516"/>
            <a:chOff x="0" y="0"/>
            <a:chExt cx="5094452" cy="2723514"/>
          </a:xfrm>
        </p:grpSpPr>
        <p:pic>
          <p:nvPicPr>
            <p:cNvPr id="471" name="Untitled.png" descr="Untitled.png"/>
            <p:cNvPicPr>
              <a:picLocks noChangeAspect="1"/>
            </p:cNvPicPr>
            <p:nvPr/>
          </p:nvPicPr>
          <p:blipFill>
            <a:blip r:embed="rId6"/>
            <a:stretch>
              <a:fillRect/>
            </a:stretch>
          </p:blipFill>
          <p:spPr>
            <a:xfrm>
              <a:off x="139700" y="139700"/>
              <a:ext cx="4815053" cy="2444115"/>
            </a:xfrm>
            <a:prstGeom prst="rect">
              <a:avLst/>
            </a:prstGeom>
            <a:ln>
              <a:noFill/>
            </a:ln>
            <a:effectLst/>
          </p:spPr>
        </p:pic>
        <p:pic>
          <p:nvPicPr>
            <p:cNvPr id="470" name="Untitled.png" descr="Untitled.png"/>
            <p:cNvPicPr>
              <a:picLocks/>
            </p:cNvPicPr>
            <p:nvPr/>
          </p:nvPicPr>
          <p:blipFill>
            <a:blip r:embed="rId7"/>
            <a:stretch>
              <a:fillRect/>
            </a:stretch>
          </p:blipFill>
          <p:spPr>
            <a:xfrm>
              <a:off x="0" y="0"/>
              <a:ext cx="5094453" cy="2723515"/>
            </a:xfrm>
            <a:prstGeom prst="rect">
              <a:avLst/>
            </a:prstGeom>
            <a:effectLst/>
          </p:spPr>
        </p:pic>
      </p:grpSp>
      <p:pic>
        <p:nvPicPr>
          <p:cNvPr id="473" name="Untitled.png" descr="Untitled.png"/>
          <p:cNvPicPr>
            <a:picLocks noChangeAspect="1"/>
          </p:cNvPicPr>
          <p:nvPr/>
        </p:nvPicPr>
        <p:blipFill>
          <a:blip r:embed="rId8"/>
          <a:stretch>
            <a:fillRect/>
          </a:stretch>
        </p:blipFill>
        <p:spPr>
          <a:xfrm>
            <a:off x="6956396" y="6863517"/>
            <a:ext cx="5930901" cy="256540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Haploidentical SCT for SCD"/>
          <p:cNvSpPr txBox="1">
            <a:spLocks noGrp="1"/>
          </p:cNvSpPr>
          <p:nvPr>
            <p:ph type="title" idx="4294967295"/>
          </p:nvPr>
        </p:nvSpPr>
        <p:spPr>
          <a:xfrm>
            <a:off x="1953259" y="3755671"/>
            <a:ext cx="8412482" cy="2242258"/>
          </a:xfrm>
          <a:prstGeom prst="rect">
            <a:avLst/>
          </a:prstGeom>
          <a:solidFill>
            <a:srgbClr val="D9D9D9"/>
          </a:solidFill>
        </p:spPr>
        <p:txBody>
          <a:bodyPr lIns="0" tIns="0" rIns="0" bIns="0"/>
          <a:lstStyle>
            <a:lvl1pPr algn="ctr" defTabSz="1300162">
              <a:lnSpc>
                <a:spcPct val="100000"/>
              </a:lnSpc>
              <a:defRPr sz="5600">
                <a:latin typeface="Calibri"/>
                <a:ea typeface="Calibri"/>
                <a:cs typeface="Calibri"/>
                <a:sym typeface="Calibri"/>
              </a:defRPr>
            </a:lvl1pPr>
          </a:lstStyle>
          <a:p>
            <a:r>
              <a:t>Haploidentical SCT for SCD</a:t>
            </a:r>
          </a:p>
        </p:txBody>
      </p:sp>
      <p:sp>
        <p:nvSpPr>
          <p:cNvPr id="476" name="object 2"/>
          <p:cNvSpPr txBox="1"/>
          <p:nvPr/>
        </p:nvSpPr>
        <p:spPr>
          <a:xfrm>
            <a:off x="1438496" y="919259"/>
            <a:ext cx="8618072" cy="669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R="4653" indent="8806" defTabSz="837661">
              <a:tabLst>
                <a:tab pos="3911600" algn="l"/>
              </a:tabLst>
              <a:defRPr sz="3650">
                <a:solidFill>
                  <a:srgbClr val="000000"/>
                </a:solidFill>
                <a:latin typeface="Calibri"/>
                <a:ea typeface="Calibri"/>
                <a:cs typeface="Calibri"/>
                <a:sym typeface="Calibri"/>
              </a:defRPr>
            </a:lvl1pPr>
          </a:lstStyle>
          <a:p>
            <a:r>
              <a:t>As Few Have a MSD/MUD &amp; HCT Cures  SCD…</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0" name="Untitled.png"/>
          <p:cNvGrpSpPr/>
          <p:nvPr/>
        </p:nvGrpSpPr>
        <p:grpSpPr>
          <a:xfrm>
            <a:off x="823626" y="227266"/>
            <a:ext cx="8802058" cy="1786126"/>
            <a:chOff x="0" y="0"/>
            <a:chExt cx="8802056" cy="1786125"/>
          </a:xfrm>
        </p:grpSpPr>
        <p:pic>
          <p:nvPicPr>
            <p:cNvPr id="479" name="Untitled.png" descr="Untitled.png"/>
            <p:cNvPicPr>
              <a:picLocks noChangeAspect="1"/>
            </p:cNvPicPr>
            <p:nvPr/>
          </p:nvPicPr>
          <p:blipFill>
            <a:blip r:embed="rId2"/>
            <a:stretch>
              <a:fillRect/>
            </a:stretch>
          </p:blipFill>
          <p:spPr>
            <a:xfrm>
              <a:off x="139700" y="139700"/>
              <a:ext cx="8522657" cy="1506726"/>
            </a:xfrm>
            <a:prstGeom prst="rect">
              <a:avLst/>
            </a:prstGeom>
            <a:ln>
              <a:noFill/>
            </a:ln>
            <a:effectLst/>
          </p:spPr>
        </p:pic>
        <p:pic>
          <p:nvPicPr>
            <p:cNvPr id="478" name="Untitled.png" descr="Untitled.png"/>
            <p:cNvPicPr>
              <a:picLocks/>
            </p:cNvPicPr>
            <p:nvPr/>
          </p:nvPicPr>
          <p:blipFill>
            <a:blip r:embed="rId3"/>
            <a:stretch>
              <a:fillRect/>
            </a:stretch>
          </p:blipFill>
          <p:spPr>
            <a:xfrm>
              <a:off x="0" y="0"/>
              <a:ext cx="8802057" cy="1786126"/>
            </a:xfrm>
            <a:prstGeom prst="rect">
              <a:avLst/>
            </a:prstGeom>
            <a:effectLst/>
          </p:spPr>
        </p:pic>
      </p:grpSp>
      <p:grpSp>
        <p:nvGrpSpPr>
          <p:cNvPr id="483" name="Untitled.png"/>
          <p:cNvGrpSpPr/>
          <p:nvPr/>
        </p:nvGrpSpPr>
        <p:grpSpPr>
          <a:xfrm>
            <a:off x="9916607" y="206470"/>
            <a:ext cx="2672427" cy="1240761"/>
            <a:chOff x="0" y="0"/>
            <a:chExt cx="2672426" cy="1240760"/>
          </a:xfrm>
        </p:grpSpPr>
        <p:pic>
          <p:nvPicPr>
            <p:cNvPr id="482" name="Untitled.png" descr="Untitled.png"/>
            <p:cNvPicPr>
              <a:picLocks noChangeAspect="1"/>
            </p:cNvPicPr>
            <p:nvPr/>
          </p:nvPicPr>
          <p:blipFill>
            <a:blip r:embed="rId4"/>
            <a:stretch>
              <a:fillRect/>
            </a:stretch>
          </p:blipFill>
          <p:spPr>
            <a:xfrm>
              <a:off x="139700" y="139700"/>
              <a:ext cx="2393027" cy="961361"/>
            </a:xfrm>
            <a:prstGeom prst="rect">
              <a:avLst/>
            </a:prstGeom>
            <a:ln>
              <a:noFill/>
            </a:ln>
            <a:effectLst/>
          </p:spPr>
        </p:pic>
        <p:pic>
          <p:nvPicPr>
            <p:cNvPr id="481" name="Untitled.png" descr="Untitled.png"/>
            <p:cNvPicPr>
              <a:picLocks/>
            </p:cNvPicPr>
            <p:nvPr/>
          </p:nvPicPr>
          <p:blipFill>
            <a:blip r:embed="rId5"/>
            <a:stretch>
              <a:fillRect/>
            </a:stretch>
          </p:blipFill>
          <p:spPr>
            <a:xfrm>
              <a:off x="0" y="0"/>
              <a:ext cx="2672427" cy="1240761"/>
            </a:xfrm>
            <a:prstGeom prst="rect">
              <a:avLst/>
            </a:prstGeom>
            <a:effectLst/>
          </p:spPr>
        </p:pic>
      </p:grpSp>
      <p:sp>
        <p:nvSpPr>
          <p:cNvPr id="484" name="2021"/>
          <p:cNvSpPr txBox="1"/>
          <p:nvPr/>
        </p:nvSpPr>
        <p:spPr>
          <a:xfrm>
            <a:off x="10545956" y="1573557"/>
            <a:ext cx="1817227" cy="587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a:defRPr sz="3800">
                <a:solidFill>
                  <a:srgbClr val="000000"/>
                </a:solidFill>
                <a:latin typeface="Calibri"/>
                <a:ea typeface="Calibri"/>
                <a:cs typeface="Calibri"/>
                <a:sym typeface="Calibri"/>
              </a:defRPr>
            </a:lvl1pPr>
          </a:lstStyle>
          <a:p>
            <a:r>
              <a:t>2021</a:t>
            </a:r>
          </a:p>
        </p:txBody>
      </p:sp>
      <p:grpSp>
        <p:nvGrpSpPr>
          <p:cNvPr id="487" name="Untitled.png"/>
          <p:cNvGrpSpPr/>
          <p:nvPr/>
        </p:nvGrpSpPr>
        <p:grpSpPr>
          <a:xfrm>
            <a:off x="545726" y="2582039"/>
            <a:ext cx="11913348" cy="6080019"/>
            <a:chOff x="0" y="0"/>
            <a:chExt cx="11913346" cy="6080018"/>
          </a:xfrm>
        </p:grpSpPr>
        <p:pic>
          <p:nvPicPr>
            <p:cNvPr id="486" name="Untitled.png" descr="Untitled.png"/>
            <p:cNvPicPr>
              <a:picLocks noChangeAspect="1"/>
            </p:cNvPicPr>
            <p:nvPr/>
          </p:nvPicPr>
          <p:blipFill>
            <a:blip r:embed="rId6"/>
            <a:stretch>
              <a:fillRect/>
            </a:stretch>
          </p:blipFill>
          <p:spPr>
            <a:xfrm>
              <a:off x="139700" y="139700"/>
              <a:ext cx="11633947" cy="5800619"/>
            </a:xfrm>
            <a:prstGeom prst="rect">
              <a:avLst/>
            </a:prstGeom>
            <a:ln>
              <a:noFill/>
            </a:ln>
            <a:effectLst/>
          </p:spPr>
        </p:pic>
        <p:pic>
          <p:nvPicPr>
            <p:cNvPr id="485" name="Untitled.png" descr="Untitled.png"/>
            <p:cNvPicPr>
              <a:picLocks/>
            </p:cNvPicPr>
            <p:nvPr/>
          </p:nvPicPr>
          <p:blipFill>
            <a:blip r:embed="rId7"/>
            <a:stretch>
              <a:fillRect/>
            </a:stretch>
          </p:blipFill>
          <p:spPr>
            <a:xfrm>
              <a:off x="0" y="0"/>
              <a:ext cx="11913347" cy="6080019"/>
            </a:xfrm>
            <a:prstGeom prst="rect">
              <a:avLst/>
            </a:prstGeom>
            <a:effectLst/>
          </p:spPr>
        </p:pic>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 name="Untitled.png"/>
          <p:cNvGrpSpPr/>
          <p:nvPr/>
        </p:nvGrpSpPr>
        <p:grpSpPr>
          <a:xfrm>
            <a:off x="454996" y="2325356"/>
            <a:ext cx="10043691" cy="7142132"/>
            <a:chOff x="0" y="0"/>
            <a:chExt cx="10043690" cy="7142130"/>
          </a:xfrm>
        </p:grpSpPr>
        <p:pic>
          <p:nvPicPr>
            <p:cNvPr id="490" name="Untitled.png" descr="Untitled.png"/>
            <p:cNvPicPr>
              <a:picLocks noChangeAspect="1"/>
            </p:cNvPicPr>
            <p:nvPr/>
          </p:nvPicPr>
          <p:blipFill>
            <a:blip r:embed="rId2"/>
            <a:stretch>
              <a:fillRect/>
            </a:stretch>
          </p:blipFill>
          <p:spPr>
            <a:xfrm>
              <a:off x="139700" y="139700"/>
              <a:ext cx="9764291" cy="6862731"/>
            </a:xfrm>
            <a:prstGeom prst="rect">
              <a:avLst/>
            </a:prstGeom>
            <a:ln>
              <a:noFill/>
            </a:ln>
            <a:effectLst/>
          </p:spPr>
        </p:pic>
        <p:pic>
          <p:nvPicPr>
            <p:cNvPr id="489" name="Untitled.png" descr="Untitled.png"/>
            <p:cNvPicPr>
              <a:picLocks/>
            </p:cNvPicPr>
            <p:nvPr/>
          </p:nvPicPr>
          <p:blipFill>
            <a:blip r:embed="rId3"/>
            <a:stretch>
              <a:fillRect/>
            </a:stretch>
          </p:blipFill>
          <p:spPr>
            <a:xfrm>
              <a:off x="0" y="0"/>
              <a:ext cx="10043691" cy="7142131"/>
            </a:xfrm>
            <a:prstGeom prst="rect">
              <a:avLst/>
            </a:prstGeom>
            <a:effectLst/>
          </p:spPr>
        </p:pic>
      </p:grpSp>
      <p:grpSp>
        <p:nvGrpSpPr>
          <p:cNvPr id="494" name="Untitled.png"/>
          <p:cNvGrpSpPr/>
          <p:nvPr/>
        </p:nvGrpSpPr>
        <p:grpSpPr>
          <a:xfrm>
            <a:off x="823626" y="227266"/>
            <a:ext cx="8802058" cy="1786126"/>
            <a:chOff x="0" y="0"/>
            <a:chExt cx="8802056" cy="1786125"/>
          </a:xfrm>
        </p:grpSpPr>
        <p:pic>
          <p:nvPicPr>
            <p:cNvPr id="493" name="Untitled.png" descr="Untitled.png"/>
            <p:cNvPicPr>
              <a:picLocks noChangeAspect="1"/>
            </p:cNvPicPr>
            <p:nvPr/>
          </p:nvPicPr>
          <p:blipFill>
            <a:blip r:embed="rId4"/>
            <a:stretch>
              <a:fillRect/>
            </a:stretch>
          </p:blipFill>
          <p:spPr>
            <a:xfrm>
              <a:off x="139700" y="139700"/>
              <a:ext cx="8522657" cy="1506726"/>
            </a:xfrm>
            <a:prstGeom prst="rect">
              <a:avLst/>
            </a:prstGeom>
            <a:ln>
              <a:noFill/>
            </a:ln>
            <a:effectLst/>
          </p:spPr>
        </p:pic>
        <p:pic>
          <p:nvPicPr>
            <p:cNvPr id="492" name="Untitled.png" descr="Untitled.png"/>
            <p:cNvPicPr>
              <a:picLocks/>
            </p:cNvPicPr>
            <p:nvPr/>
          </p:nvPicPr>
          <p:blipFill>
            <a:blip r:embed="rId5"/>
            <a:stretch>
              <a:fillRect/>
            </a:stretch>
          </p:blipFill>
          <p:spPr>
            <a:xfrm>
              <a:off x="0" y="0"/>
              <a:ext cx="8802057" cy="1786126"/>
            </a:xfrm>
            <a:prstGeom prst="rect">
              <a:avLst/>
            </a:prstGeom>
            <a:effectLst/>
          </p:spPr>
        </p:pic>
      </p:grpSp>
      <p:grpSp>
        <p:nvGrpSpPr>
          <p:cNvPr id="497" name="Untitled.png"/>
          <p:cNvGrpSpPr/>
          <p:nvPr/>
        </p:nvGrpSpPr>
        <p:grpSpPr>
          <a:xfrm>
            <a:off x="10336917" y="626781"/>
            <a:ext cx="2672428" cy="1240761"/>
            <a:chOff x="0" y="0"/>
            <a:chExt cx="2672426" cy="1240760"/>
          </a:xfrm>
        </p:grpSpPr>
        <p:pic>
          <p:nvPicPr>
            <p:cNvPr id="496" name="Untitled.png" descr="Untitled.png"/>
            <p:cNvPicPr>
              <a:picLocks noChangeAspect="1"/>
            </p:cNvPicPr>
            <p:nvPr/>
          </p:nvPicPr>
          <p:blipFill>
            <a:blip r:embed="rId6"/>
            <a:stretch>
              <a:fillRect/>
            </a:stretch>
          </p:blipFill>
          <p:spPr>
            <a:xfrm>
              <a:off x="139700" y="139700"/>
              <a:ext cx="2393027" cy="961361"/>
            </a:xfrm>
            <a:prstGeom prst="rect">
              <a:avLst/>
            </a:prstGeom>
            <a:ln>
              <a:noFill/>
            </a:ln>
            <a:effectLst/>
          </p:spPr>
        </p:pic>
        <p:pic>
          <p:nvPicPr>
            <p:cNvPr id="495" name="Untitled.png" descr="Untitled.png"/>
            <p:cNvPicPr>
              <a:picLocks/>
            </p:cNvPicPr>
            <p:nvPr/>
          </p:nvPicPr>
          <p:blipFill>
            <a:blip r:embed="rId7"/>
            <a:stretch>
              <a:fillRect/>
            </a:stretch>
          </p:blipFill>
          <p:spPr>
            <a:xfrm>
              <a:off x="0" y="0"/>
              <a:ext cx="2672427" cy="1240761"/>
            </a:xfrm>
            <a:prstGeom prst="rect">
              <a:avLst/>
            </a:prstGeom>
            <a:effectLst/>
          </p:spPr>
        </p:pic>
      </p:grpSp>
      <p:sp>
        <p:nvSpPr>
          <p:cNvPr id="498" name="2021"/>
          <p:cNvSpPr txBox="1"/>
          <p:nvPr/>
        </p:nvSpPr>
        <p:spPr>
          <a:xfrm>
            <a:off x="10764517" y="2212429"/>
            <a:ext cx="1817227" cy="587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a:defRPr sz="3800">
                <a:solidFill>
                  <a:srgbClr val="000000"/>
                </a:solidFill>
                <a:latin typeface="Calibri"/>
                <a:ea typeface="Calibri"/>
                <a:cs typeface="Calibri"/>
                <a:sym typeface="Calibri"/>
              </a:defRPr>
            </a:lvl1pPr>
          </a:lstStyle>
          <a:p>
            <a:r>
              <a:t>2021</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69C5-59C8-EB2B-640F-D3C37DF4BDAE}"/>
              </a:ext>
            </a:extLst>
          </p:cNvPr>
          <p:cNvSpPr>
            <a:spLocks noGrp="1"/>
          </p:cNvSpPr>
          <p:nvPr>
            <p:ph type="title"/>
          </p:nvPr>
        </p:nvSpPr>
        <p:spPr/>
        <p:txBody>
          <a:bodyPr/>
          <a:lstStyle/>
          <a:p>
            <a:r>
              <a:rPr lang="en-IN" dirty="0"/>
              <a:t>Experience in Paediatric cases </a:t>
            </a:r>
          </a:p>
        </p:txBody>
      </p:sp>
      <p:sp>
        <p:nvSpPr>
          <p:cNvPr id="3" name="Text Placeholder 2">
            <a:extLst>
              <a:ext uri="{FF2B5EF4-FFF2-40B4-BE49-F238E27FC236}">
                <a16:creationId xmlns:a16="http://schemas.microsoft.com/office/drawing/2014/main" id="{812DE667-2E94-1871-75BC-7708131B4396}"/>
              </a:ext>
            </a:extLst>
          </p:cNvPr>
          <p:cNvSpPr>
            <a:spLocks noGrp="1"/>
          </p:cNvSpPr>
          <p:nvPr>
            <p:ph type="body" idx="1"/>
          </p:nvPr>
        </p:nvSpPr>
        <p:spPr/>
        <p:txBody>
          <a:bodyPr/>
          <a:lstStyle/>
          <a:p>
            <a:endParaRPr lang="en-IN" dirty="0"/>
          </a:p>
        </p:txBody>
      </p:sp>
      <p:pic>
        <p:nvPicPr>
          <p:cNvPr id="5" name="Picture 4">
            <a:extLst>
              <a:ext uri="{FF2B5EF4-FFF2-40B4-BE49-F238E27FC236}">
                <a16:creationId xmlns:a16="http://schemas.microsoft.com/office/drawing/2014/main" id="{12A5CEAF-64DC-40BB-C4C7-D04177F3C005}"/>
              </a:ext>
            </a:extLst>
          </p:cNvPr>
          <p:cNvPicPr>
            <a:picLocks noChangeAspect="1"/>
          </p:cNvPicPr>
          <p:nvPr/>
        </p:nvPicPr>
        <p:blipFill>
          <a:blip r:embed="rId2"/>
          <a:stretch>
            <a:fillRect/>
          </a:stretch>
        </p:blipFill>
        <p:spPr>
          <a:xfrm>
            <a:off x="0" y="2209800"/>
            <a:ext cx="13004800" cy="7543800"/>
          </a:xfrm>
          <a:prstGeom prst="rect">
            <a:avLst/>
          </a:prstGeom>
        </p:spPr>
      </p:pic>
    </p:spTree>
    <p:extLst>
      <p:ext uri="{BB962C8B-B14F-4D97-AF65-F5344CB8AC3E}">
        <p14:creationId xmlns:p14="http://schemas.microsoft.com/office/powerpoint/2010/main" val="159659801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DFBE-63EC-9233-A1AD-73F6125DF565}"/>
              </a:ext>
            </a:extLst>
          </p:cNvPr>
          <p:cNvSpPr>
            <a:spLocks noGrp="1"/>
          </p:cNvSpPr>
          <p:nvPr>
            <p:ph type="title"/>
          </p:nvPr>
        </p:nvSpPr>
        <p:spPr/>
        <p:txBody>
          <a:bodyPr/>
          <a:lstStyle/>
          <a:p>
            <a:endParaRPr lang="en-IN"/>
          </a:p>
        </p:txBody>
      </p:sp>
      <p:sp>
        <p:nvSpPr>
          <p:cNvPr id="3" name="Text Placeholder 2">
            <a:extLst>
              <a:ext uri="{FF2B5EF4-FFF2-40B4-BE49-F238E27FC236}">
                <a16:creationId xmlns:a16="http://schemas.microsoft.com/office/drawing/2014/main" id="{A1274058-A29F-E577-ECF2-D0C30CDB1203}"/>
              </a:ext>
            </a:extLst>
          </p:cNvPr>
          <p:cNvSpPr>
            <a:spLocks noGrp="1"/>
          </p:cNvSpPr>
          <p:nvPr>
            <p:ph type="body" idx="1"/>
          </p:nvPr>
        </p:nvSpPr>
        <p:spPr/>
        <p:txBody>
          <a:bodyPr/>
          <a:lstStyle/>
          <a:p>
            <a:endParaRPr lang="en-IN" dirty="0"/>
          </a:p>
        </p:txBody>
      </p:sp>
      <p:pic>
        <p:nvPicPr>
          <p:cNvPr id="5" name="Picture 4">
            <a:extLst>
              <a:ext uri="{FF2B5EF4-FFF2-40B4-BE49-F238E27FC236}">
                <a16:creationId xmlns:a16="http://schemas.microsoft.com/office/drawing/2014/main" id="{A86EAE07-8C7B-D10C-EDB2-B16E754105B7}"/>
              </a:ext>
            </a:extLst>
          </p:cNvPr>
          <p:cNvPicPr>
            <a:picLocks noChangeAspect="1"/>
          </p:cNvPicPr>
          <p:nvPr/>
        </p:nvPicPr>
        <p:blipFill>
          <a:blip r:embed="rId2"/>
          <a:stretch>
            <a:fillRect/>
          </a:stretch>
        </p:blipFill>
        <p:spPr>
          <a:xfrm>
            <a:off x="0" y="838201"/>
            <a:ext cx="13004800" cy="7569428"/>
          </a:xfrm>
          <a:prstGeom prst="rect">
            <a:avLst/>
          </a:prstGeom>
        </p:spPr>
      </p:pic>
    </p:spTree>
    <p:extLst>
      <p:ext uri="{BB962C8B-B14F-4D97-AF65-F5344CB8AC3E}">
        <p14:creationId xmlns:p14="http://schemas.microsoft.com/office/powerpoint/2010/main" val="344987739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D15-A518-CEE6-549C-440E1A75C5F7}"/>
              </a:ext>
            </a:extLst>
          </p:cNvPr>
          <p:cNvSpPr>
            <a:spLocks noGrp="1"/>
          </p:cNvSpPr>
          <p:nvPr>
            <p:ph type="title"/>
          </p:nvPr>
        </p:nvSpPr>
        <p:spPr>
          <a:xfrm>
            <a:off x="650240" y="1645073"/>
            <a:ext cx="11216640" cy="336973"/>
          </a:xfrm>
        </p:spPr>
        <p:txBody>
          <a:bodyPr>
            <a:normAutofit fontScale="90000"/>
          </a:bodyPr>
          <a:lstStyle/>
          <a:p>
            <a:r>
              <a:rPr lang="en-IN" dirty="0">
                <a:solidFill>
                  <a:srgbClr val="0070C0"/>
                </a:solidFill>
              </a:rPr>
              <a:t>HSCT for SCD in Adults </a:t>
            </a:r>
            <a:endParaRPr lang="en-IN" dirty="0"/>
          </a:p>
        </p:txBody>
      </p:sp>
      <p:sp>
        <p:nvSpPr>
          <p:cNvPr id="3" name="Content Placeholder 2">
            <a:extLst>
              <a:ext uri="{FF2B5EF4-FFF2-40B4-BE49-F238E27FC236}">
                <a16:creationId xmlns:a16="http://schemas.microsoft.com/office/drawing/2014/main" id="{3DD617F7-078C-5985-838E-D60A32443C84}"/>
              </a:ext>
            </a:extLst>
          </p:cNvPr>
          <p:cNvSpPr>
            <a:spLocks noGrp="1"/>
          </p:cNvSpPr>
          <p:nvPr>
            <p:ph idx="1"/>
          </p:nvPr>
        </p:nvSpPr>
        <p:spPr>
          <a:xfrm>
            <a:off x="650240" y="2783840"/>
            <a:ext cx="11216640" cy="5156201"/>
          </a:xfrm>
        </p:spPr>
        <p:txBody>
          <a:bodyPr>
            <a:normAutofit lnSpcReduction="10000"/>
          </a:bodyPr>
          <a:lstStyle/>
          <a:p>
            <a:pPr>
              <a:buFont typeface="Wingdings" panose="05000000000000000000" pitchFamily="2" charset="2"/>
              <a:buChar char="ü"/>
            </a:pPr>
            <a:r>
              <a:rPr lang="en-US" b="0" i="0" dirty="0">
                <a:solidFill>
                  <a:srgbClr val="000000"/>
                </a:solidFill>
                <a:effectLst/>
                <a:highlight>
                  <a:srgbClr val="FFFFFF"/>
                </a:highlight>
                <a:latin typeface="Times New Roman" panose="02020603050405020304" pitchFamily="18" charset="0"/>
              </a:rPr>
              <a:t> </a:t>
            </a:r>
            <a:r>
              <a:rPr lang="en-US" sz="2773" dirty="0">
                <a:highlight>
                  <a:srgbClr val="FFFFFF"/>
                </a:highlight>
                <a:latin typeface="Times New Roman" panose="02020603050405020304" pitchFamily="18" charset="0"/>
              </a:rPr>
              <a:t>HSCT is currently indicated in persons with severe SCD with complications including stroke, acute chest syndrome, recurrent pain crisis, nephropathy, retinopathy, osteonecrosis of multiple joints, and priapism</a:t>
            </a:r>
          </a:p>
          <a:p>
            <a:pPr>
              <a:buFont typeface="Wingdings" panose="05000000000000000000" pitchFamily="2" charset="2"/>
              <a:buChar char="ü"/>
            </a:pPr>
            <a:endParaRPr lang="en-US" sz="2773" dirty="0">
              <a:highlight>
                <a:srgbClr val="FFFFFF"/>
              </a:highlight>
              <a:latin typeface="Times New Roman" panose="02020603050405020304" pitchFamily="18" charset="0"/>
            </a:endParaRPr>
          </a:p>
          <a:p>
            <a:pPr marL="0" indent="0">
              <a:buNone/>
            </a:pPr>
            <a:endParaRPr lang="en-US" sz="2773" dirty="0">
              <a:highlight>
                <a:srgbClr val="FFFFFF"/>
              </a:highlight>
              <a:latin typeface="Times New Roman" panose="02020603050405020304" pitchFamily="18" charset="0"/>
            </a:endParaRPr>
          </a:p>
          <a:p>
            <a:pPr>
              <a:buFont typeface="Wingdings" panose="05000000000000000000" pitchFamily="2" charset="2"/>
              <a:buChar char="ü"/>
            </a:pPr>
            <a:r>
              <a:rPr lang="en-US" sz="2773" i="1" dirty="0">
                <a:solidFill>
                  <a:srgbClr val="0070C0"/>
                </a:solidFill>
                <a:highlight>
                  <a:srgbClr val="FFFFFF"/>
                </a:highlight>
                <a:latin typeface="Times New Roman" panose="02020603050405020304" pitchFamily="18" charset="0"/>
              </a:rPr>
              <a:t>Paradoxical</a:t>
            </a:r>
            <a:r>
              <a:rPr lang="en-US" sz="2773" dirty="0">
                <a:solidFill>
                  <a:srgbClr val="0070C0"/>
                </a:solidFill>
                <a:highlight>
                  <a:srgbClr val="FFFFFF"/>
                </a:highlight>
                <a:latin typeface="Times New Roman" panose="02020603050405020304" pitchFamily="18" charset="0"/>
              </a:rPr>
              <a:t> </a:t>
            </a:r>
            <a:r>
              <a:rPr lang="en-US" sz="2773" i="1" dirty="0">
                <a:solidFill>
                  <a:srgbClr val="0070C0"/>
                </a:solidFill>
                <a:highlight>
                  <a:srgbClr val="FFFFFF"/>
                </a:highlight>
                <a:latin typeface="Times New Roman" panose="02020603050405020304" pitchFamily="18" charset="0"/>
              </a:rPr>
              <a:t>relationship</a:t>
            </a:r>
            <a:r>
              <a:rPr lang="en-US" sz="2773" dirty="0">
                <a:solidFill>
                  <a:srgbClr val="0070C0"/>
                </a:solidFill>
                <a:highlight>
                  <a:srgbClr val="FFFFFF"/>
                </a:highlight>
                <a:latin typeface="Times New Roman" panose="02020603050405020304" pitchFamily="18" charset="0"/>
              </a:rPr>
              <a:t> </a:t>
            </a:r>
            <a:r>
              <a:rPr lang="en-US" sz="2773" dirty="0">
                <a:highlight>
                  <a:srgbClr val="FFFFFF"/>
                </a:highlight>
                <a:latin typeface="Times New Roman" panose="02020603050405020304" pitchFamily="18" charset="0"/>
              </a:rPr>
              <a:t>between eligibility and fitness for transplant</a:t>
            </a:r>
          </a:p>
          <a:p>
            <a:pPr marL="0" indent="0">
              <a:buNone/>
            </a:pPr>
            <a:endParaRPr lang="en-US" sz="2773" dirty="0">
              <a:highlight>
                <a:srgbClr val="FFFFFF"/>
              </a:highlight>
              <a:latin typeface="Times New Roman" panose="02020603050405020304" pitchFamily="18" charset="0"/>
            </a:endParaRPr>
          </a:p>
          <a:p>
            <a:pPr>
              <a:buFont typeface="Wingdings" panose="05000000000000000000" pitchFamily="2" charset="2"/>
              <a:buChar char="ü"/>
            </a:pPr>
            <a:endParaRPr lang="en-US" sz="2773" dirty="0">
              <a:highlight>
                <a:srgbClr val="FFFFFF"/>
              </a:highlight>
              <a:latin typeface="Times New Roman" panose="02020603050405020304" pitchFamily="18" charset="0"/>
            </a:endParaRPr>
          </a:p>
          <a:p>
            <a:pPr>
              <a:buFont typeface="Wingdings" panose="05000000000000000000" pitchFamily="2" charset="2"/>
              <a:buChar char="ü"/>
            </a:pPr>
            <a:r>
              <a:rPr lang="en-US" sz="2773" dirty="0">
                <a:highlight>
                  <a:srgbClr val="FFFFFF"/>
                </a:highlight>
                <a:latin typeface="Times New Roman" panose="02020603050405020304" pitchFamily="18" charset="0"/>
              </a:rPr>
              <a:t>With age, in adulthood, the end organ damage tends to accumulate, especially in the Indian Sickle phenotype   </a:t>
            </a:r>
          </a:p>
          <a:p>
            <a:endParaRPr lang="en-US" dirty="0">
              <a:solidFill>
                <a:srgbClr val="0070C0"/>
              </a:solidFill>
              <a:highlight>
                <a:srgbClr val="FFFFFF"/>
              </a:highlight>
              <a:latin typeface="Times New Roman" panose="02020603050405020304" pitchFamily="18" charset="0"/>
            </a:endParaRPr>
          </a:p>
        </p:txBody>
      </p:sp>
    </p:spTree>
    <p:extLst>
      <p:ext uri="{BB962C8B-B14F-4D97-AF65-F5344CB8AC3E}">
        <p14:creationId xmlns:p14="http://schemas.microsoft.com/office/powerpoint/2010/main" val="1495569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D15-A518-CEE6-549C-440E1A75C5F7}"/>
              </a:ext>
            </a:extLst>
          </p:cNvPr>
          <p:cNvSpPr>
            <a:spLocks noGrp="1"/>
          </p:cNvSpPr>
          <p:nvPr>
            <p:ph type="title"/>
          </p:nvPr>
        </p:nvSpPr>
        <p:spPr>
          <a:xfrm>
            <a:off x="650240" y="1645073"/>
            <a:ext cx="11216640" cy="336973"/>
          </a:xfrm>
        </p:spPr>
        <p:txBody>
          <a:bodyPr>
            <a:normAutofit fontScale="90000"/>
          </a:bodyPr>
          <a:lstStyle/>
          <a:p>
            <a:r>
              <a:rPr lang="en-IN" dirty="0">
                <a:solidFill>
                  <a:srgbClr val="0070C0"/>
                </a:solidFill>
              </a:rPr>
              <a:t>HSCT for SCD in Adults </a:t>
            </a:r>
            <a:endParaRPr lang="en-IN" dirty="0"/>
          </a:p>
        </p:txBody>
      </p:sp>
      <p:sp>
        <p:nvSpPr>
          <p:cNvPr id="3" name="Content Placeholder 2">
            <a:extLst>
              <a:ext uri="{FF2B5EF4-FFF2-40B4-BE49-F238E27FC236}">
                <a16:creationId xmlns:a16="http://schemas.microsoft.com/office/drawing/2014/main" id="{3DD617F7-078C-5985-838E-D60A32443C84}"/>
              </a:ext>
            </a:extLst>
          </p:cNvPr>
          <p:cNvSpPr>
            <a:spLocks noGrp="1"/>
          </p:cNvSpPr>
          <p:nvPr>
            <p:ph idx="1"/>
          </p:nvPr>
        </p:nvSpPr>
        <p:spPr>
          <a:xfrm>
            <a:off x="650240" y="2783840"/>
            <a:ext cx="11216640" cy="5156201"/>
          </a:xfrm>
        </p:spPr>
        <p:txBody>
          <a:bodyPr/>
          <a:lstStyle/>
          <a:p>
            <a:pPr>
              <a:buFont typeface="Wingdings" panose="05000000000000000000" pitchFamily="2" charset="2"/>
              <a:buChar char="ü"/>
            </a:pPr>
            <a:r>
              <a:rPr lang="en-US" b="0" i="0" dirty="0">
                <a:solidFill>
                  <a:srgbClr val="000000"/>
                </a:solidFill>
                <a:effectLst/>
                <a:highlight>
                  <a:srgbClr val="FFFFFF"/>
                </a:highlight>
                <a:latin typeface="Times New Roman" panose="02020603050405020304" pitchFamily="18" charset="0"/>
              </a:rPr>
              <a:t> </a:t>
            </a:r>
            <a:r>
              <a:rPr lang="en-IN" sz="2773" dirty="0">
                <a:highlight>
                  <a:srgbClr val="FFFFFF"/>
                </a:highlight>
                <a:latin typeface="Times New Roman" panose="02020603050405020304" pitchFamily="18" charset="0"/>
                <a:cs typeface="Times New Roman" panose="02020603050405020304" pitchFamily="18" charset="0"/>
              </a:rPr>
              <a:t>The decision to transplant in adult SCD remains a complex one. </a:t>
            </a:r>
          </a:p>
          <a:p>
            <a:pPr marL="0" indent="0">
              <a:buNone/>
            </a:pPr>
            <a:endParaRPr lang="en-IN" sz="2773" dirty="0">
              <a:highlight>
                <a:srgbClr val="FFFFFF"/>
              </a:highlight>
              <a:latin typeface="Times New Roman" panose="02020603050405020304" pitchFamily="18" charset="0"/>
              <a:cs typeface="Times New Roman" panose="02020603050405020304" pitchFamily="18" charset="0"/>
            </a:endParaRPr>
          </a:p>
          <a:p>
            <a:pPr marL="0" indent="0">
              <a:buNone/>
            </a:pPr>
            <a:endParaRPr lang="en-IN" sz="2773" dirty="0">
              <a:highlight>
                <a:srgbClr val="FFFFFF"/>
              </a:highlight>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IN" sz="2773" dirty="0">
                <a:highlight>
                  <a:srgbClr val="FFFFFF"/>
                </a:highlight>
                <a:latin typeface="Times New Roman" panose="02020603050405020304" pitchFamily="18" charset="0"/>
                <a:cs typeface="Times New Roman" panose="02020603050405020304" pitchFamily="18" charset="0"/>
              </a:rPr>
              <a:t> Given these challenges, there is a </a:t>
            </a:r>
            <a:r>
              <a:rPr lang="en-IN" sz="2773" i="1" dirty="0">
                <a:solidFill>
                  <a:srgbClr val="0070C0"/>
                </a:solidFill>
                <a:highlight>
                  <a:srgbClr val="FFFFFF"/>
                </a:highlight>
                <a:latin typeface="Times New Roman" panose="02020603050405020304" pitchFamily="18" charset="0"/>
                <a:cs typeface="Times New Roman" panose="02020603050405020304" pitchFamily="18" charset="0"/>
              </a:rPr>
              <a:t>void in the arena of adult sickle cell transplantation in our country</a:t>
            </a:r>
            <a:r>
              <a:rPr lang="en-IN" sz="2773" dirty="0">
                <a:highlight>
                  <a:srgbClr val="FFFFFF"/>
                </a:highlight>
                <a:latin typeface="Times New Roman" panose="02020603050405020304" pitchFamily="18" charset="0"/>
                <a:cs typeface="Times New Roman" panose="02020603050405020304" pitchFamily="18" charset="0"/>
              </a:rPr>
              <a:t>, that we </a:t>
            </a:r>
            <a:r>
              <a:rPr lang="en-IN" sz="2773" dirty="0" err="1">
                <a:highlight>
                  <a:srgbClr val="FFFFFF"/>
                </a:highlight>
                <a:latin typeface="Times New Roman" panose="02020603050405020304" pitchFamily="18" charset="0"/>
                <a:cs typeface="Times New Roman" panose="02020603050405020304" pitchFamily="18" charset="0"/>
              </a:rPr>
              <a:t>endeavor</a:t>
            </a:r>
            <a:r>
              <a:rPr lang="en-IN" sz="2773" dirty="0">
                <a:highlight>
                  <a:srgbClr val="FFFFFF"/>
                </a:highlight>
                <a:latin typeface="Times New Roman" panose="02020603050405020304" pitchFamily="18" charset="0"/>
                <a:cs typeface="Times New Roman" panose="02020603050405020304" pitchFamily="18" charset="0"/>
              </a:rPr>
              <a:t> to fulfill.</a:t>
            </a:r>
            <a:endParaRPr lang="en-US" sz="2773" dirty="0">
              <a:solidFill>
                <a:srgbClr val="0070C0"/>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22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rrent Therapies For SCD"/>
          <p:cNvSpPr txBox="1">
            <a:spLocks noGrp="1"/>
          </p:cNvSpPr>
          <p:nvPr>
            <p:ph type="title" idx="4294967295"/>
          </p:nvPr>
        </p:nvSpPr>
        <p:spPr>
          <a:xfrm>
            <a:off x="508402" y="111805"/>
            <a:ext cx="11619612" cy="844975"/>
          </a:xfrm>
          <a:prstGeom prst="rect">
            <a:avLst/>
          </a:prstGeom>
        </p:spPr>
        <p:txBody>
          <a:bodyPr lIns="48766" tIns="48766" rIns="48766" bIns="48766"/>
          <a:lstStyle>
            <a:lvl1pPr algn="ctr">
              <a:defRPr sz="4400" b="1">
                <a:latin typeface="Calibri"/>
                <a:ea typeface="Calibri"/>
                <a:cs typeface="Calibri"/>
                <a:sym typeface="Calibri"/>
              </a:defRPr>
            </a:lvl1pPr>
          </a:lstStyle>
          <a:p>
            <a:r>
              <a:t>Current Therapies For SCD </a:t>
            </a:r>
          </a:p>
        </p:txBody>
      </p:sp>
      <p:grpSp>
        <p:nvGrpSpPr>
          <p:cNvPr id="244" name="Image"/>
          <p:cNvGrpSpPr/>
          <p:nvPr/>
        </p:nvGrpSpPr>
        <p:grpSpPr>
          <a:xfrm>
            <a:off x="2157351" y="2623057"/>
            <a:ext cx="8090984" cy="6240399"/>
            <a:chOff x="0" y="0"/>
            <a:chExt cx="8090982" cy="6240398"/>
          </a:xfrm>
        </p:grpSpPr>
        <p:pic>
          <p:nvPicPr>
            <p:cNvPr id="243" name="Image" descr="Image"/>
            <p:cNvPicPr>
              <a:picLocks noChangeAspect="1"/>
            </p:cNvPicPr>
            <p:nvPr/>
          </p:nvPicPr>
          <p:blipFill>
            <a:blip r:embed="rId2"/>
            <a:srcRect t="9442"/>
            <a:stretch>
              <a:fillRect/>
            </a:stretch>
          </p:blipFill>
          <p:spPr>
            <a:xfrm>
              <a:off x="139700" y="139700"/>
              <a:ext cx="7811583" cy="5960999"/>
            </a:xfrm>
            <a:prstGeom prst="rect">
              <a:avLst/>
            </a:prstGeom>
            <a:ln>
              <a:noFill/>
            </a:ln>
            <a:effectLst/>
          </p:spPr>
        </p:pic>
        <p:pic>
          <p:nvPicPr>
            <p:cNvPr id="242" name="Image" descr="Image"/>
            <p:cNvPicPr>
              <a:picLocks/>
            </p:cNvPicPr>
            <p:nvPr/>
          </p:nvPicPr>
          <p:blipFill>
            <a:blip r:embed="rId3"/>
            <a:stretch>
              <a:fillRect/>
            </a:stretch>
          </p:blipFill>
          <p:spPr>
            <a:xfrm>
              <a:off x="0" y="0"/>
              <a:ext cx="8090983" cy="6240399"/>
            </a:xfrm>
            <a:prstGeom prst="rect">
              <a:avLst/>
            </a:prstGeom>
            <a:effectLst/>
          </p:spPr>
        </p:pic>
      </p:grpSp>
      <p:sp>
        <p:nvSpPr>
          <p:cNvPr id="245" name="SUPPORTIVE BUT NOT CURATIVE"/>
          <p:cNvSpPr txBox="1"/>
          <p:nvPr/>
        </p:nvSpPr>
        <p:spPr>
          <a:xfrm>
            <a:off x="4065678" y="1460668"/>
            <a:ext cx="3877360" cy="391471"/>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defTabSz="1300162">
              <a:defRPr>
                <a:solidFill>
                  <a:srgbClr val="000000"/>
                </a:solidFill>
                <a:latin typeface="Calibri"/>
                <a:ea typeface="Calibri"/>
                <a:cs typeface="Calibri"/>
                <a:sym typeface="Calibri"/>
              </a:defRPr>
            </a:lvl1pPr>
          </a:lstStyle>
          <a:p>
            <a:r>
              <a:t>SUPPORTIVE BUT NOT CURATIVE </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D15-A518-CEE6-549C-440E1A75C5F7}"/>
              </a:ext>
            </a:extLst>
          </p:cNvPr>
          <p:cNvSpPr>
            <a:spLocks noGrp="1"/>
          </p:cNvSpPr>
          <p:nvPr>
            <p:ph type="title"/>
          </p:nvPr>
        </p:nvSpPr>
        <p:spPr>
          <a:xfrm>
            <a:off x="650240" y="1645073"/>
            <a:ext cx="11216640" cy="336973"/>
          </a:xfrm>
        </p:spPr>
        <p:txBody>
          <a:bodyPr>
            <a:normAutofit fontScale="90000"/>
          </a:bodyPr>
          <a:lstStyle/>
          <a:p>
            <a:r>
              <a:rPr lang="en-IN" dirty="0">
                <a:solidFill>
                  <a:srgbClr val="0070C0"/>
                </a:solidFill>
              </a:rPr>
              <a:t>HSCT for SCD in Adults at FMRI, Gurgaon </a:t>
            </a:r>
            <a:endParaRPr lang="en-IN" dirty="0"/>
          </a:p>
        </p:txBody>
      </p:sp>
      <p:sp>
        <p:nvSpPr>
          <p:cNvPr id="3" name="Content Placeholder 2">
            <a:extLst>
              <a:ext uri="{FF2B5EF4-FFF2-40B4-BE49-F238E27FC236}">
                <a16:creationId xmlns:a16="http://schemas.microsoft.com/office/drawing/2014/main" id="{3DD617F7-078C-5985-838E-D60A32443C84}"/>
              </a:ext>
            </a:extLst>
          </p:cNvPr>
          <p:cNvSpPr>
            <a:spLocks noGrp="1"/>
          </p:cNvSpPr>
          <p:nvPr>
            <p:ph idx="1"/>
          </p:nvPr>
        </p:nvSpPr>
        <p:spPr>
          <a:xfrm>
            <a:off x="650240" y="2783840"/>
            <a:ext cx="11216640" cy="5156201"/>
          </a:xfrm>
        </p:spPr>
        <p:txBody>
          <a:bodyPr/>
          <a:lstStyle/>
          <a:p>
            <a:pPr>
              <a:buFont typeface="Wingdings" panose="05000000000000000000" pitchFamily="2" charset="2"/>
              <a:buChar char="ü"/>
            </a:pPr>
            <a:r>
              <a:rPr lang="en-US" b="0" i="0" dirty="0">
                <a:solidFill>
                  <a:srgbClr val="000000"/>
                </a:solidFill>
                <a:effectLst/>
                <a:highlight>
                  <a:srgbClr val="FFFFFF"/>
                </a:highlight>
                <a:latin typeface="Times New Roman" panose="02020603050405020304" pitchFamily="18" charset="0"/>
              </a:rPr>
              <a:t> </a:t>
            </a:r>
            <a:r>
              <a:rPr lang="en-IN" sz="2773" dirty="0">
                <a:highlight>
                  <a:srgbClr val="FFFFFF"/>
                </a:highlight>
              </a:rPr>
              <a:t>14 adults with SCD with severe phenotypes, ranging from 18 -29 years of age underwent HSCT from  2018 to 2024 at our institution.</a:t>
            </a:r>
          </a:p>
          <a:p>
            <a:pPr>
              <a:buFont typeface="Wingdings" panose="05000000000000000000" pitchFamily="2" charset="2"/>
              <a:buChar char="ü"/>
            </a:pPr>
            <a:endParaRPr lang="en-IN" sz="2773" dirty="0">
              <a:solidFill>
                <a:srgbClr val="0070C0"/>
              </a:solidFill>
              <a:highlight>
                <a:srgbClr val="FFFFFF"/>
              </a:highlight>
              <a:latin typeface="Times New Roman" panose="02020603050405020304" pitchFamily="18" charset="0"/>
            </a:endParaRPr>
          </a:p>
          <a:p>
            <a:pPr marL="0" indent="0">
              <a:buNone/>
            </a:pPr>
            <a:endParaRPr lang="en-IN" sz="2773" dirty="0">
              <a:solidFill>
                <a:srgbClr val="0070C0"/>
              </a:solidFill>
              <a:highlight>
                <a:srgbClr val="FFFFFF"/>
              </a:highlight>
              <a:latin typeface="Times New Roman" panose="02020603050405020304" pitchFamily="18" charset="0"/>
            </a:endParaRPr>
          </a:p>
          <a:p>
            <a:pPr>
              <a:buFont typeface="Wingdings" panose="05000000000000000000" pitchFamily="2" charset="2"/>
              <a:buChar char="ü"/>
            </a:pPr>
            <a:r>
              <a:rPr lang="en-IN" sz="2773" dirty="0">
                <a:solidFill>
                  <a:srgbClr val="0070C0"/>
                </a:solidFill>
              </a:rPr>
              <a:t>5</a:t>
            </a:r>
            <a:r>
              <a:rPr lang="en-IN" sz="2773" dirty="0"/>
              <a:t> haploidentical donors while </a:t>
            </a:r>
            <a:r>
              <a:rPr lang="en-IN" sz="2773" dirty="0">
                <a:solidFill>
                  <a:srgbClr val="0070C0"/>
                </a:solidFill>
              </a:rPr>
              <a:t>9</a:t>
            </a:r>
            <a:r>
              <a:rPr lang="en-IN" sz="2773" dirty="0"/>
              <a:t> patients had matched sibling donors</a:t>
            </a:r>
          </a:p>
          <a:p>
            <a:pPr marL="0" indent="0">
              <a:buNone/>
            </a:pPr>
            <a:endParaRPr lang="en-IN" sz="2773" dirty="0"/>
          </a:p>
          <a:p>
            <a:pPr>
              <a:buFont typeface="Wingdings" panose="05000000000000000000" pitchFamily="2" charset="2"/>
              <a:buChar char="ü"/>
            </a:pPr>
            <a:endParaRPr lang="en-IN" sz="2773" dirty="0">
              <a:solidFill>
                <a:srgbClr val="0070C0"/>
              </a:solidFill>
              <a:highlight>
                <a:srgbClr val="FFFFFF"/>
              </a:highlight>
              <a:latin typeface="Times New Roman" panose="02020603050405020304" pitchFamily="18" charset="0"/>
            </a:endParaRPr>
          </a:p>
          <a:p>
            <a:pPr>
              <a:buFont typeface="Wingdings" panose="05000000000000000000" pitchFamily="2" charset="2"/>
              <a:buChar char="ü"/>
            </a:pPr>
            <a:r>
              <a:rPr lang="en-IN" sz="2773" dirty="0"/>
              <a:t>Median follow-up of 31 months (range 6 to 80 months)</a:t>
            </a:r>
          </a:p>
          <a:p>
            <a:pPr>
              <a:buFont typeface="Wingdings" panose="05000000000000000000" pitchFamily="2" charset="2"/>
              <a:buChar char="ü"/>
            </a:pPr>
            <a:endParaRPr lang="en-US" dirty="0">
              <a:solidFill>
                <a:srgbClr val="0070C0"/>
              </a:solidFill>
              <a:highlight>
                <a:srgbClr val="FFFFFF"/>
              </a:highlight>
              <a:latin typeface="Times New Roman" panose="02020603050405020304" pitchFamily="18" charset="0"/>
            </a:endParaRPr>
          </a:p>
        </p:txBody>
      </p:sp>
    </p:spTree>
    <p:extLst>
      <p:ext uri="{BB962C8B-B14F-4D97-AF65-F5344CB8AC3E}">
        <p14:creationId xmlns:p14="http://schemas.microsoft.com/office/powerpoint/2010/main" val="3218991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D15-A518-CEE6-549C-440E1A75C5F7}"/>
              </a:ext>
            </a:extLst>
          </p:cNvPr>
          <p:cNvSpPr>
            <a:spLocks noGrp="1"/>
          </p:cNvSpPr>
          <p:nvPr>
            <p:ph type="title"/>
          </p:nvPr>
        </p:nvSpPr>
        <p:spPr>
          <a:xfrm>
            <a:off x="650240" y="1645073"/>
            <a:ext cx="11216640" cy="336973"/>
          </a:xfrm>
        </p:spPr>
        <p:txBody>
          <a:bodyPr>
            <a:normAutofit fontScale="90000"/>
          </a:bodyPr>
          <a:lstStyle/>
          <a:p>
            <a:r>
              <a:rPr lang="en-IN" dirty="0">
                <a:solidFill>
                  <a:srgbClr val="0070C0"/>
                </a:solidFill>
              </a:rPr>
              <a:t>HSCT for SCD in Adults at FMRI, Gurgaon </a:t>
            </a:r>
            <a:endParaRPr lang="en-IN" dirty="0"/>
          </a:p>
        </p:txBody>
      </p:sp>
      <p:sp>
        <p:nvSpPr>
          <p:cNvPr id="3" name="Content Placeholder 2">
            <a:extLst>
              <a:ext uri="{FF2B5EF4-FFF2-40B4-BE49-F238E27FC236}">
                <a16:creationId xmlns:a16="http://schemas.microsoft.com/office/drawing/2014/main" id="{3DD617F7-078C-5985-838E-D60A32443C84}"/>
              </a:ext>
            </a:extLst>
          </p:cNvPr>
          <p:cNvSpPr>
            <a:spLocks noGrp="1"/>
          </p:cNvSpPr>
          <p:nvPr>
            <p:ph idx="1"/>
          </p:nvPr>
        </p:nvSpPr>
        <p:spPr>
          <a:xfrm>
            <a:off x="650240" y="2501415"/>
            <a:ext cx="11216640" cy="5405748"/>
          </a:xfrm>
        </p:spPr>
        <p:txBody>
          <a:bodyPr>
            <a:normAutofit fontScale="92500" lnSpcReduction="10000"/>
          </a:bodyPr>
          <a:lstStyle/>
          <a:p>
            <a:pPr>
              <a:buFont typeface="Wingdings" panose="05000000000000000000" pitchFamily="2" charset="2"/>
              <a:buChar char="ü"/>
            </a:pPr>
            <a:r>
              <a:rPr lang="en-US" b="0" i="0" dirty="0">
                <a:solidFill>
                  <a:srgbClr val="000000"/>
                </a:solidFill>
                <a:effectLst/>
                <a:highlight>
                  <a:srgbClr val="FFFFFF"/>
                </a:highlight>
                <a:latin typeface="Times New Roman" panose="02020603050405020304" pitchFamily="18" charset="0"/>
              </a:rPr>
              <a:t> </a:t>
            </a:r>
            <a:r>
              <a:rPr lang="en-IN" sz="2773" dirty="0">
                <a:highlight>
                  <a:srgbClr val="FFFFFF"/>
                </a:highlight>
              </a:rPr>
              <a:t>2 patients developed acute gut GVHD  and 1 developed chronic skin GVHD. </a:t>
            </a:r>
          </a:p>
          <a:p>
            <a:pPr>
              <a:buFont typeface="Wingdings" panose="05000000000000000000" pitchFamily="2" charset="2"/>
              <a:buChar char="ü"/>
            </a:pPr>
            <a:r>
              <a:rPr lang="en-IN" sz="2773" dirty="0">
                <a:highlight>
                  <a:srgbClr val="FFFFFF"/>
                </a:highlight>
              </a:rPr>
              <a:t>1 patient developed primary graft failure precipitated by early CMV reactivation (autologous rescue done).</a:t>
            </a:r>
          </a:p>
          <a:p>
            <a:pPr>
              <a:buFont typeface="Wingdings" panose="05000000000000000000" pitchFamily="2" charset="2"/>
              <a:buChar char="ü"/>
            </a:pPr>
            <a:endParaRPr lang="en-IN" dirty="0">
              <a:solidFill>
                <a:srgbClr val="0070C0"/>
              </a:solidFill>
              <a:highlight>
                <a:srgbClr val="FFFFFF"/>
              </a:highlight>
              <a:latin typeface="Times New Roman" panose="02020603050405020304" pitchFamily="18" charset="0"/>
            </a:endParaRPr>
          </a:p>
          <a:p>
            <a:pPr>
              <a:buFont typeface="Wingdings" panose="05000000000000000000" pitchFamily="2" charset="2"/>
              <a:buChar char="ü"/>
            </a:pPr>
            <a:r>
              <a:rPr lang="en-IN" dirty="0">
                <a:solidFill>
                  <a:srgbClr val="0070C0"/>
                </a:solidFill>
                <a:highlight>
                  <a:srgbClr val="FFFFFF"/>
                </a:highlight>
                <a:latin typeface="Times New Roman" panose="02020603050405020304" pitchFamily="18" charset="0"/>
              </a:rPr>
              <a:t>Mortality </a:t>
            </a:r>
          </a:p>
          <a:p>
            <a:pPr marL="0" indent="0">
              <a:buNone/>
            </a:pPr>
            <a:endParaRPr lang="en-IN" dirty="0">
              <a:solidFill>
                <a:srgbClr val="0070C0"/>
              </a:solidFill>
              <a:highlight>
                <a:srgbClr val="FFFFFF"/>
              </a:highlight>
              <a:latin typeface="Times New Roman" panose="02020603050405020304" pitchFamily="18" charset="0"/>
            </a:endParaRPr>
          </a:p>
          <a:p>
            <a:r>
              <a:rPr lang="en-IN" sz="2773" dirty="0">
                <a:highlight>
                  <a:srgbClr val="FFFFFF"/>
                </a:highlight>
                <a:latin typeface="Times New Roman" panose="02020603050405020304" pitchFamily="18" charset="0"/>
              </a:rPr>
              <a:t>2 patients of MSD HSCT( intracranial bleed d+18, Infectious complication d+68)</a:t>
            </a:r>
          </a:p>
          <a:p>
            <a:r>
              <a:rPr lang="en-IN" sz="2773" dirty="0">
                <a:highlight>
                  <a:srgbClr val="FFFFFF"/>
                </a:highlight>
                <a:latin typeface="Times New Roman" panose="02020603050405020304" pitchFamily="18" charset="0"/>
              </a:rPr>
              <a:t>1 patient of haplo HSCT ( delayed infectious complication at 1 year )</a:t>
            </a:r>
            <a:endParaRPr lang="en-US" sz="2773" dirty="0">
              <a:highlight>
                <a:srgbClr val="FFFFFF"/>
              </a:highlight>
              <a:latin typeface="Times New Roman" panose="02020603050405020304" pitchFamily="18" charset="0"/>
            </a:endParaRPr>
          </a:p>
        </p:txBody>
      </p:sp>
    </p:spTree>
    <p:extLst>
      <p:ext uri="{BB962C8B-B14F-4D97-AF65-F5344CB8AC3E}">
        <p14:creationId xmlns:p14="http://schemas.microsoft.com/office/powerpoint/2010/main" val="36111330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74E2-1B2B-928D-7961-8BB90B5CCFD6}"/>
              </a:ext>
            </a:extLst>
          </p:cNvPr>
          <p:cNvSpPr>
            <a:spLocks noGrp="1"/>
          </p:cNvSpPr>
          <p:nvPr>
            <p:ph type="title"/>
          </p:nvPr>
        </p:nvSpPr>
        <p:spPr>
          <a:xfrm>
            <a:off x="894080" y="1608668"/>
            <a:ext cx="11216640" cy="494453"/>
          </a:xfrm>
        </p:spPr>
        <p:txBody>
          <a:bodyPr>
            <a:normAutofit fontScale="90000"/>
          </a:bodyPr>
          <a:lstStyle/>
          <a:p>
            <a:r>
              <a:rPr lang="en-IN" dirty="0">
                <a:solidFill>
                  <a:srgbClr val="0070C0"/>
                </a:solidFill>
              </a:rPr>
              <a:t>HSCT for SCD in Adults at FMRI, Gurgaon </a:t>
            </a:r>
            <a:endParaRPr lang="en-IN" dirty="0"/>
          </a:p>
        </p:txBody>
      </p:sp>
      <p:sp>
        <p:nvSpPr>
          <p:cNvPr id="3" name="Content Placeholder 2">
            <a:extLst>
              <a:ext uri="{FF2B5EF4-FFF2-40B4-BE49-F238E27FC236}">
                <a16:creationId xmlns:a16="http://schemas.microsoft.com/office/drawing/2014/main" id="{84DC7CBB-11A8-9AA9-C694-8D8939A045BB}"/>
              </a:ext>
            </a:extLst>
          </p:cNvPr>
          <p:cNvSpPr>
            <a:spLocks noGrp="1"/>
          </p:cNvSpPr>
          <p:nvPr>
            <p:ph idx="1"/>
          </p:nvPr>
        </p:nvSpPr>
        <p:spPr>
          <a:xfrm>
            <a:off x="660400" y="2770293"/>
            <a:ext cx="11216640" cy="4641427"/>
          </a:xfrm>
        </p:spPr>
        <p:txBody>
          <a:bodyPr>
            <a:normAutofit fontScale="77500" lnSpcReduction="20000"/>
          </a:bodyPr>
          <a:lstStyle/>
          <a:p>
            <a:pPr marL="0" indent="0">
              <a:buNone/>
            </a:pPr>
            <a:endParaRPr lang="en-US" b="0" i="0" dirty="0">
              <a:solidFill>
                <a:srgbClr val="000000"/>
              </a:solidFill>
              <a:effectLst/>
              <a:highlight>
                <a:srgbClr val="FFFFFF"/>
              </a:highlight>
              <a:latin typeface="Times New Roman" panose="02020603050405020304" pitchFamily="18" charset="0"/>
            </a:endParaRPr>
          </a:p>
          <a:p>
            <a:pPr>
              <a:buFont typeface="Wingdings" panose="05000000000000000000" pitchFamily="2" charset="2"/>
              <a:buChar char="ü"/>
            </a:pPr>
            <a:r>
              <a:rPr lang="en-IN" i="1" dirty="0">
                <a:solidFill>
                  <a:srgbClr val="0070C0"/>
                </a:solidFill>
              </a:rPr>
              <a:t>Safe and effective transplantation in adults is feasible!</a:t>
            </a:r>
          </a:p>
          <a:p>
            <a:pPr>
              <a:buFont typeface="Wingdings" panose="05000000000000000000" pitchFamily="2" charset="2"/>
              <a:buChar char="ü"/>
            </a:pPr>
            <a:endParaRPr lang="en-IN" i="1" dirty="0">
              <a:solidFill>
                <a:srgbClr val="0070C0"/>
              </a:solidFill>
            </a:endParaRPr>
          </a:p>
          <a:p>
            <a:pPr>
              <a:buFont typeface="Wingdings" panose="05000000000000000000" pitchFamily="2" charset="2"/>
              <a:buChar char="ü"/>
            </a:pPr>
            <a:endParaRPr lang="en-IN" dirty="0">
              <a:solidFill>
                <a:srgbClr val="0070C0"/>
              </a:solidFill>
            </a:endParaRPr>
          </a:p>
          <a:p>
            <a:pPr>
              <a:buFont typeface="Wingdings" panose="05000000000000000000" pitchFamily="2" charset="2"/>
              <a:buChar char="ü"/>
            </a:pPr>
            <a:endParaRPr lang="en-IN" dirty="0">
              <a:solidFill>
                <a:srgbClr val="0070C0"/>
              </a:solidFill>
            </a:endParaRPr>
          </a:p>
          <a:p>
            <a:pPr>
              <a:buFont typeface="Wingdings" panose="05000000000000000000" pitchFamily="2" charset="2"/>
              <a:buChar char="ü"/>
            </a:pPr>
            <a:r>
              <a:rPr lang="en-IN" dirty="0"/>
              <a:t>Important  for referral for transplant  at an appropriate time point is crucial, especially in adult patients </a:t>
            </a:r>
          </a:p>
          <a:p>
            <a:pPr>
              <a:buFont typeface="Wingdings" panose="05000000000000000000" pitchFamily="2" charset="2"/>
              <a:buChar char="ü"/>
            </a:pPr>
            <a:endParaRPr lang="en-IN" dirty="0">
              <a:solidFill>
                <a:srgbClr val="0070C0"/>
              </a:solidFill>
            </a:endParaRPr>
          </a:p>
        </p:txBody>
      </p:sp>
    </p:spTree>
    <p:extLst>
      <p:ext uri="{BB962C8B-B14F-4D97-AF65-F5344CB8AC3E}">
        <p14:creationId xmlns:p14="http://schemas.microsoft.com/office/powerpoint/2010/main" val="35913371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Gene therapy vs BMT"/>
          <p:cNvSpPr txBox="1">
            <a:spLocks noGrp="1"/>
          </p:cNvSpPr>
          <p:nvPr>
            <p:ph type="title" idx="4294967295"/>
          </p:nvPr>
        </p:nvSpPr>
        <p:spPr>
          <a:xfrm>
            <a:off x="1656079" y="2517422"/>
            <a:ext cx="10403842" cy="2372925"/>
          </a:xfrm>
          <a:prstGeom prst="rect">
            <a:avLst/>
          </a:prstGeom>
        </p:spPr>
        <p:txBody>
          <a:bodyPr>
            <a:noAutofit/>
          </a:bodyPr>
          <a:lstStyle>
            <a:lvl1pPr defTabSz="1300480">
              <a:lnSpc>
                <a:spcPct val="100000"/>
              </a:lnSpc>
              <a:defRPr sz="6200">
                <a:latin typeface="Arial"/>
                <a:ea typeface="Arial"/>
                <a:cs typeface="Arial"/>
                <a:sym typeface="Arial"/>
              </a:defRPr>
            </a:lvl1pPr>
          </a:lstStyle>
          <a:p>
            <a:r>
              <a:t>Gene therapy vs BMT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Untitled.png"/>
          <p:cNvGrpSpPr/>
          <p:nvPr/>
        </p:nvGrpSpPr>
        <p:grpSpPr>
          <a:xfrm>
            <a:off x="958526" y="2316052"/>
            <a:ext cx="11087748" cy="6356467"/>
            <a:chOff x="0" y="0"/>
            <a:chExt cx="11087746" cy="6356466"/>
          </a:xfrm>
        </p:grpSpPr>
        <p:pic>
          <p:nvPicPr>
            <p:cNvPr id="503" name="Untitled.png" descr="Untitled.png"/>
            <p:cNvPicPr>
              <a:picLocks noChangeAspect="1"/>
            </p:cNvPicPr>
            <p:nvPr/>
          </p:nvPicPr>
          <p:blipFill>
            <a:blip r:embed="rId2"/>
            <a:stretch>
              <a:fillRect/>
            </a:stretch>
          </p:blipFill>
          <p:spPr>
            <a:xfrm>
              <a:off x="139700" y="139700"/>
              <a:ext cx="10808347" cy="6077067"/>
            </a:xfrm>
            <a:prstGeom prst="rect">
              <a:avLst/>
            </a:prstGeom>
            <a:ln>
              <a:noFill/>
            </a:ln>
            <a:effectLst/>
          </p:spPr>
        </p:pic>
        <p:pic>
          <p:nvPicPr>
            <p:cNvPr id="502" name="Untitled.png" descr="Untitled.png"/>
            <p:cNvPicPr>
              <a:picLocks/>
            </p:cNvPicPr>
            <p:nvPr/>
          </p:nvPicPr>
          <p:blipFill>
            <a:blip r:embed="rId3"/>
            <a:stretch>
              <a:fillRect/>
            </a:stretch>
          </p:blipFill>
          <p:spPr>
            <a:xfrm>
              <a:off x="0" y="0"/>
              <a:ext cx="11087747" cy="6356467"/>
            </a:xfrm>
            <a:prstGeom prst="rect">
              <a:avLst/>
            </a:prstGeom>
            <a:effectLst/>
          </p:spPr>
        </p:pic>
      </p:grpSp>
      <p:grpSp>
        <p:nvGrpSpPr>
          <p:cNvPr id="507" name="Untitled.png"/>
          <p:cNvGrpSpPr/>
          <p:nvPr/>
        </p:nvGrpSpPr>
        <p:grpSpPr>
          <a:xfrm>
            <a:off x="411233" y="48993"/>
            <a:ext cx="6491173" cy="1958424"/>
            <a:chOff x="0" y="0"/>
            <a:chExt cx="6491172" cy="1958423"/>
          </a:xfrm>
        </p:grpSpPr>
        <p:pic>
          <p:nvPicPr>
            <p:cNvPr id="506" name="Untitled.png" descr="Untitled.png"/>
            <p:cNvPicPr>
              <a:picLocks noChangeAspect="1"/>
            </p:cNvPicPr>
            <p:nvPr/>
          </p:nvPicPr>
          <p:blipFill>
            <a:blip r:embed="rId4"/>
            <a:stretch>
              <a:fillRect/>
            </a:stretch>
          </p:blipFill>
          <p:spPr>
            <a:xfrm>
              <a:off x="139700" y="139700"/>
              <a:ext cx="6211773" cy="1679024"/>
            </a:xfrm>
            <a:prstGeom prst="rect">
              <a:avLst/>
            </a:prstGeom>
            <a:ln>
              <a:noFill/>
            </a:ln>
            <a:effectLst/>
          </p:spPr>
        </p:pic>
        <p:pic>
          <p:nvPicPr>
            <p:cNvPr id="505" name="Untitled.png" descr="Untitled.png"/>
            <p:cNvPicPr>
              <a:picLocks/>
            </p:cNvPicPr>
            <p:nvPr/>
          </p:nvPicPr>
          <p:blipFill>
            <a:blip r:embed="rId5"/>
            <a:stretch>
              <a:fillRect/>
            </a:stretch>
          </p:blipFill>
          <p:spPr>
            <a:xfrm>
              <a:off x="0" y="0"/>
              <a:ext cx="6491173" cy="1958424"/>
            </a:xfrm>
            <a:prstGeom prst="rect">
              <a:avLst/>
            </a:prstGeom>
            <a:effectLst/>
          </p:spPr>
        </p:pic>
      </p:grpSp>
      <p:sp>
        <p:nvSpPr>
          <p:cNvPr id="508" name="7 February 2020"/>
          <p:cNvSpPr txBox="1"/>
          <p:nvPr/>
        </p:nvSpPr>
        <p:spPr>
          <a:xfrm>
            <a:off x="8740842" y="482175"/>
            <a:ext cx="1847431" cy="803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defTabSz="457200">
              <a:spcBef>
                <a:spcPts val="1200"/>
              </a:spcBef>
              <a:defRPr sz="2000">
                <a:solidFill>
                  <a:srgbClr val="000000"/>
                </a:solidFill>
                <a:latin typeface="Calibri"/>
                <a:ea typeface="Calibri"/>
                <a:cs typeface="Calibri"/>
                <a:sym typeface="Calibri"/>
              </a:defRPr>
            </a:lvl1pPr>
          </a:lstStyle>
          <a:p>
            <a:r>
              <a:t>7 February 2020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2133600" y="1219200"/>
            <a:ext cx="8803641" cy="458894"/>
          </a:xfrm>
          <a:prstGeom prst="rect">
            <a:avLst/>
          </a:prstGeom>
          <a:noFill/>
          <a:ln w="9525" cap="flat" cmpd="sng" algn="ctr">
            <a:noFill/>
            <a:prstDash val="solid"/>
            <a:miter lim="800000"/>
            <a:headEnd type="none" w="med" len="med"/>
            <a:tailEnd type="none" w="med" len="med"/>
          </a:ln>
        </p:spPr>
        <p:txBody>
          <a:bodyPr lIns="270933" tIns="67733" rIns="135467"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2133" dirty="0">
                <a:ln w="9525" cap="flat" cmpd="sng" algn="ctr">
                  <a:noFill/>
                  <a:prstDash val="solid"/>
                  <a:round/>
                  <a:headEnd type="none" w="med" len="med"/>
                  <a:tailEnd type="none" w="med" len="med"/>
                </a:ln>
                <a:solidFill>
                  <a:srgbClr val="000000"/>
                </a:solidFill>
                <a:latin typeface="Helvetica"/>
                <a:cs typeface="Helvetica"/>
                <a:sym typeface="Wingdings"/>
              </a:rPr>
              <a:t>                    </a:t>
            </a:r>
            <a:r>
              <a:rPr lang="en-US" sz="2133" b="1" dirty="0">
                <a:ln w="9525" cap="flat" cmpd="sng" algn="ctr">
                  <a:noFill/>
                  <a:prstDash val="solid"/>
                  <a:round/>
                  <a:headEnd type="none" w="med" len="med"/>
                  <a:tailEnd type="none" w="med" len="med"/>
                </a:ln>
                <a:solidFill>
                  <a:srgbClr val="000000"/>
                </a:solidFill>
                <a:latin typeface="Helvetica"/>
                <a:cs typeface="Helvetica"/>
                <a:sym typeface="Wingdings"/>
              </a:rPr>
              <a:t>Gene therapy for sickle cell disease</a:t>
            </a:r>
          </a:p>
        </p:txBody>
      </p:sp>
      <p:sp>
        <p:nvSpPr>
          <p:cNvPr id="3076" name="TextBox 11">
            <a:extLst>
              <a:ext uri="{FF2B5EF4-FFF2-40B4-BE49-F238E27FC236}">
                <a16:creationId xmlns:a16="http://schemas.microsoft.com/office/drawing/2014/main" id="{596DF1EA-FD60-4004-96E3-70907AEFFBAE}"/>
              </a:ext>
            </a:extLst>
          </p:cNvPr>
          <p:cNvSpPr>
            <a:spLocks noChangeArrowheads="1"/>
          </p:cNvSpPr>
          <p:nvPr/>
        </p:nvSpPr>
        <p:spPr bwMode="auto">
          <a:xfrm>
            <a:off x="1625600" y="6878320"/>
            <a:ext cx="9753600" cy="26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70933" tIns="0" rIns="0" bIns="67733"/>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80" b="1">
              <a:latin typeface="Helvetica" panose="020B0604020202020204" pitchFamily="34" charset="0"/>
            </a:endParaRPr>
          </a:p>
        </p:txBody>
      </p:sp>
      <p:sp>
        <p:nvSpPr>
          <p:cNvPr id="5125" name="Footer Placeholder 3">
            <a:extLst>
              <a:ext uri="{FF2B5EF4-FFF2-40B4-BE49-F238E27FC236}">
                <a16:creationId xmlns:a16="http://schemas.microsoft.com/office/drawing/2014/main" id="{7CAC5CF9-A6C4-4CDA-B8AA-CDC1343A8E6B}"/>
              </a:ext>
            </a:extLst>
          </p:cNvPr>
          <p:cNvSpPr/>
          <p:nvPr/>
        </p:nvSpPr>
        <p:spPr>
          <a:xfrm>
            <a:off x="1625600" y="8114453"/>
            <a:ext cx="3447627" cy="447040"/>
          </a:xfrm>
          <a:prstGeom prst="rect">
            <a:avLst/>
          </a:prstGeom>
          <a:noFill/>
          <a:ln w="9525" cap="flat" cmpd="sng" algn="ctr">
            <a:noFill/>
            <a:prstDash val="solid"/>
            <a:miter lim="800000"/>
            <a:headEnd type="none" w="med" len="med"/>
            <a:tailEnd type="none" w="med" len="med"/>
          </a:ln>
        </p:spPr>
        <p:txBody>
          <a:bodyPr lIns="192000" tIns="0" rIns="192000" bIns="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r">
              <a:spcAft>
                <a:spcPts val="640"/>
              </a:spcAft>
            </a:pPr>
            <a:r>
              <a:rPr lang="en-US" altLang="en-US" sz="1067">
                <a:solidFill>
                  <a:srgbClr val="2A2A2A"/>
                </a:solidFill>
              </a:rPr>
              <a:t>Copyright © 2024 American Society of Hematology </a:t>
            </a:r>
          </a:p>
        </p:txBody>
      </p:sp>
      <p:pic>
        <p:nvPicPr>
          <p:cNvPr id="3078" name="Picture 2">
            <a:extLst>
              <a:ext uri="{FF2B5EF4-FFF2-40B4-BE49-F238E27FC236}">
                <a16:creationId xmlns:a16="http://schemas.microsoft.com/office/drawing/2014/main" id="{14DA657A-1391-44D4-AA02-4F5F1C21F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2" y="7881879"/>
            <a:ext cx="5013958" cy="66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9" name="New picture">
            <a:extLst>
              <a:ext uri="{FF2B5EF4-FFF2-40B4-BE49-F238E27FC236}">
                <a16:creationId xmlns:a16="http://schemas.microsoft.com/office/drawing/2014/main" id="{F87184E4-0F5D-4264-A6EF-C2A9777C5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841" y="1970782"/>
            <a:ext cx="7615766" cy="56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TextBox 1">
            <a:extLst>
              <a:ext uri="{FF2B5EF4-FFF2-40B4-BE49-F238E27FC236}">
                <a16:creationId xmlns:a16="http://schemas.microsoft.com/office/drawing/2014/main" id="{4FAB51B3-00B1-46F9-B267-EFF60A0A960D}"/>
              </a:ext>
            </a:extLst>
          </p:cNvPr>
          <p:cNvSpPr txBox="1"/>
          <p:nvPr/>
        </p:nvSpPr>
        <p:spPr>
          <a:xfrm>
            <a:off x="9383606" y="3962400"/>
            <a:ext cx="3021754" cy="1898277"/>
          </a:xfrm>
          <a:prstGeom prst="rect">
            <a:avLst/>
          </a:prstGeom>
          <a:noFill/>
        </p:spPr>
        <p:txBody>
          <a:bodyPr wrap="square" rtlCol="0">
            <a:spAutoFit/>
          </a:bodyPr>
          <a:lstStyle/>
          <a:p>
            <a:pPr marL="365771" indent="-365771">
              <a:buAutoNum type="alphaUcParenBoth"/>
            </a:pPr>
            <a:r>
              <a:rPr lang="en-US" sz="2347" dirty="0">
                <a:solidFill>
                  <a:srgbClr val="FF0000"/>
                </a:solidFill>
              </a:rPr>
              <a:t>Gene editing</a:t>
            </a:r>
          </a:p>
          <a:p>
            <a:pPr marL="365771" indent="-365771">
              <a:buAutoNum type="alphaUcParenBoth"/>
            </a:pPr>
            <a:r>
              <a:rPr lang="en-US" sz="2347" dirty="0">
                <a:solidFill>
                  <a:srgbClr val="FF0000"/>
                </a:solidFill>
              </a:rPr>
              <a:t>gene correction</a:t>
            </a:r>
          </a:p>
          <a:p>
            <a:pPr marL="365771" indent="-365771">
              <a:buAutoNum type="alphaUcParenBoth"/>
            </a:pPr>
            <a:r>
              <a:rPr lang="en-US" sz="2347" dirty="0">
                <a:solidFill>
                  <a:srgbClr val="FF0000"/>
                </a:solidFill>
              </a:rPr>
              <a:t>gene silencing</a:t>
            </a:r>
          </a:p>
          <a:p>
            <a:pPr marL="365771" indent="-365771">
              <a:buAutoNum type="alphaUcParenBoth"/>
            </a:pPr>
            <a:r>
              <a:rPr lang="en-US" sz="2347" dirty="0">
                <a:solidFill>
                  <a:srgbClr val="FF0000"/>
                </a:solidFill>
              </a:rPr>
              <a:t>gene addition via viral vector.</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B6E5-C876-431C-A46C-B9BB6FD011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24FB50-30CB-47D7-B4AA-FF05F5366776}"/>
              </a:ext>
            </a:extLst>
          </p:cNvPr>
          <p:cNvSpPr>
            <a:spLocks noGrp="1"/>
          </p:cNvSpPr>
          <p:nvPr>
            <p:ph idx="1"/>
          </p:nvPr>
        </p:nvSpPr>
        <p:spPr/>
        <p:txBody>
          <a:bodyPr>
            <a:normAutofit fontScale="77500" lnSpcReduction="20000"/>
          </a:bodyPr>
          <a:lstStyle/>
          <a:p>
            <a:pPr fontAlgn="base"/>
            <a:r>
              <a:rPr lang="en-US" b="1" dirty="0"/>
              <a:t>Gene addition therapy</a:t>
            </a:r>
            <a:r>
              <a:rPr lang="en-US" dirty="0"/>
              <a:t> : addition of a new gene using a viral vector to deliver a </a:t>
            </a:r>
            <a:r>
              <a:rPr lang="en-US" dirty="0" err="1"/>
              <a:t>nonsickling</a:t>
            </a:r>
            <a:r>
              <a:rPr lang="en-US" dirty="0"/>
              <a:t> globin gene to the stem cells. Native </a:t>
            </a:r>
            <a:r>
              <a:rPr lang="en-US" dirty="0" err="1"/>
              <a:t>HbS</a:t>
            </a:r>
            <a:r>
              <a:rPr lang="en-US" dirty="0"/>
              <a:t> gene is not altered. lentiviral vector (LVV) to deliver a new gene.</a:t>
            </a:r>
            <a:r>
              <a:rPr lang="en-US" baseline="30000" dirty="0"/>
              <a:t>16 </a:t>
            </a:r>
            <a:endParaRPr lang="en-US" dirty="0"/>
          </a:p>
          <a:p>
            <a:pPr fontAlgn="base"/>
            <a:r>
              <a:rPr lang="en-US" b="1" dirty="0"/>
              <a:t>Gene editing</a:t>
            </a:r>
            <a:r>
              <a:rPr lang="en-US" dirty="0"/>
              <a:t> : used to target suppressors of </a:t>
            </a:r>
            <a:r>
              <a:rPr lang="en-US" dirty="0" err="1"/>
              <a:t>HbF</a:t>
            </a:r>
            <a:r>
              <a:rPr lang="en-US" dirty="0"/>
              <a:t> to increase </a:t>
            </a:r>
            <a:r>
              <a:rPr lang="en-US" dirty="0" err="1"/>
              <a:t>HbF</a:t>
            </a:r>
            <a:r>
              <a:rPr lang="en-US" dirty="0"/>
              <a:t> and decrease </a:t>
            </a:r>
            <a:r>
              <a:rPr lang="en-US" dirty="0" err="1"/>
              <a:t>HbS</a:t>
            </a:r>
            <a:r>
              <a:rPr lang="en-US" dirty="0"/>
              <a:t>. The specific DNA cut allows one to change the sequence with high precision, usually resulting in an insertion and deletion. Increases </a:t>
            </a:r>
            <a:r>
              <a:rPr lang="en-US" dirty="0" err="1"/>
              <a:t>HbF</a:t>
            </a:r>
            <a:r>
              <a:rPr lang="en-US" dirty="0"/>
              <a:t> production while reciprocally suppressing </a:t>
            </a:r>
            <a:r>
              <a:rPr lang="en-US" dirty="0" err="1"/>
              <a:t>HbS</a:t>
            </a:r>
            <a:r>
              <a:rPr lang="en-US" dirty="0"/>
              <a:t> production.</a:t>
            </a:r>
            <a:r>
              <a:rPr lang="en-US" baseline="30000" dirty="0"/>
              <a:t>  </a:t>
            </a:r>
          </a:p>
          <a:p>
            <a:pPr fontAlgn="base"/>
            <a:r>
              <a:rPr lang="en-US" dirty="0"/>
              <a:t>Therapies target the </a:t>
            </a:r>
            <a:r>
              <a:rPr lang="en-US" i="1" dirty="0"/>
              <a:t>BCL11A</a:t>
            </a:r>
            <a:r>
              <a:rPr lang="en-US" dirty="0"/>
              <a:t> gene, a negative regulator of </a:t>
            </a:r>
            <a:r>
              <a:rPr lang="en-US" dirty="0" err="1"/>
              <a:t>HbF</a:t>
            </a:r>
            <a:r>
              <a:rPr lang="en-US" dirty="0"/>
              <a:t>. </a:t>
            </a:r>
          </a:p>
          <a:p>
            <a:endParaRPr lang="en-US" dirty="0"/>
          </a:p>
        </p:txBody>
      </p:sp>
    </p:spTree>
    <p:extLst>
      <p:ext uri="{BB962C8B-B14F-4D97-AF65-F5344CB8AC3E}">
        <p14:creationId xmlns:p14="http://schemas.microsoft.com/office/powerpoint/2010/main" val="116273959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3F97-AF2D-4CC4-9A32-404E124B30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4E244A-33D6-4669-AED4-E78320E4BE50}"/>
              </a:ext>
            </a:extLst>
          </p:cNvPr>
          <p:cNvSpPr>
            <a:spLocks noGrp="1"/>
          </p:cNvSpPr>
          <p:nvPr>
            <p:ph idx="1"/>
          </p:nvPr>
        </p:nvSpPr>
        <p:spPr/>
        <p:txBody>
          <a:bodyPr>
            <a:normAutofit fontScale="77500" lnSpcReduction="20000"/>
          </a:bodyPr>
          <a:lstStyle/>
          <a:p>
            <a:pPr fontAlgn="base"/>
            <a:r>
              <a:rPr lang="en-US" b="1" dirty="0"/>
              <a:t>Gene silencing:</a:t>
            </a:r>
            <a:r>
              <a:rPr lang="en-US" dirty="0"/>
              <a:t> prevents expression of </a:t>
            </a:r>
            <a:r>
              <a:rPr lang="en-US" i="1" dirty="0"/>
              <a:t>BC11A</a:t>
            </a:r>
            <a:r>
              <a:rPr lang="en-US" dirty="0"/>
              <a:t> gene, resulting in an increase in </a:t>
            </a:r>
            <a:r>
              <a:rPr lang="en-US" dirty="0" err="1"/>
              <a:t>HbF</a:t>
            </a:r>
            <a:r>
              <a:rPr lang="en-US" dirty="0"/>
              <a:t> while reciprocally suppressing </a:t>
            </a:r>
            <a:r>
              <a:rPr lang="en-US" dirty="0" err="1"/>
              <a:t>HbS</a:t>
            </a:r>
            <a:r>
              <a:rPr lang="en-US" dirty="0"/>
              <a:t> production. viral vector is used to deliver an antisense to messenger RNA to suppress the gene product instead of cutting the gene.</a:t>
            </a:r>
          </a:p>
          <a:p>
            <a:pPr fontAlgn="base"/>
            <a:r>
              <a:rPr lang="en-US" b="1" dirty="0"/>
              <a:t>Gene correction</a:t>
            </a:r>
            <a:r>
              <a:rPr lang="en-US" dirty="0"/>
              <a:t> can be performed in several different ways. In most cases, however, a guide RNA is used to identify the target mutation for cutting, and then editing occurs with the simultaneous delivery of template DNA of the correct sequence, directing homology-directed repair</a:t>
            </a:r>
          </a:p>
          <a:p>
            <a:endParaRPr lang="en-US" dirty="0"/>
          </a:p>
        </p:txBody>
      </p:sp>
    </p:spTree>
    <p:extLst>
      <p:ext uri="{BB962C8B-B14F-4D97-AF65-F5344CB8AC3E}">
        <p14:creationId xmlns:p14="http://schemas.microsoft.com/office/powerpoint/2010/main" val="96959192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2821093" y="1412240"/>
            <a:ext cx="8116147" cy="265854"/>
          </a:xfrm>
          <a:prstGeom prst="rect">
            <a:avLst/>
          </a:prstGeom>
          <a:noFill/>
          <a:ln w="9525" cap="flat" cmpd="sng" algn="ctr">
            <a:noFill/>
            <a:prstDash val="solid"/>
            <a:miter lim="800000"/>
            <a:headEnd type="none" w="med" len="med"/>
            <a:tailEnd type="none" w="med" len="med"/>
          </a:ln>
        </p:spPr>
        <p:txBody>
          <a:bodyPr lIns="270933" tIns="67733" rIns="135467"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endParaRPr lang="en-US" sz="1387" b="1" dirty="0">
              <a:ln w="9525" cap="flat" cmpd="sng" algn="ctr">
                <a:noFill/>
                <a:prstDash val="solid"/>
                <a:round/>
                <a:headEnd type="none" w="med" len="med"/>
                <a:tailEnd type="none" w="med" len="med"/>
              </a:ln>
              <a:solidFill>
                <a:srgbClr val="000000"/>
              </a:solidFill>
              <a:latin typeface="Helvetica"/>
              <a:cs typeface="Helvetica"/>
              <a:sym typeface="Wingdings"/>
            </a:endParaRP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3774441" y="5957147"/>
            <a:ext cx="4375573" cy="353907"/>
          </a:xfrm>
          <a:prstGeom prst="rect">
            <a:avLst/>
          </a:prstGeom>
          <a:noFill/>
          <a:ln w="9525" cap="flat" cmpd="sng" algn="ctr">
            <a:noFill/>
            <a:prstDash val="solid"/>
            <a:miter lim="800000"/>
            <a:headEnd type="none" w="med" len="med"/>
            <a:tailEnd type="none" w="med" len="med"/>
          </a:ln>
        </p:spPr>
        <p:txBody>
          <a:bodyPr lIns="270933" tIns="0" rIns="0" bIns="67733"/>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endParaRPr lang="en-US" sz="1280" b="1" dirty="0">
              <a:ln w="9525" cap="flat" cmpd="sng" algn="ctr">
                <a:noFill/>
                <a:prstDash val="solid"/>
                <a:round/>
                <a:headEnd type="none" w="med" len="med"/>
                <a:tailEnd type="none" w="med" len="med"/>
              </a:ln>
              <a:solidFill>
                <a:srgbClr val="000000"/>
              </a:solidFill>
              <a:latin typeface="Helvetica"/>
              <a:cs typeface="Helvetica"/>
              <a:sym typeface="Wingdings"/>
            </a:endParaRPr>
          </a:p>
        </p:txBody>
      </p:sp>
      <p:sp>
        <p:nvSpPr>
          <p:cNvPr id="3076" name="TextBox 11">
            <a:extLst>
              <a:ext uri="{FF2B5EF4-FFF2-40B4-BE49-F238E27FC236}">
                <a16:creationId xmlns:a16="http://schemas.microsoft.com/office/drawing/2014/main" id="{F8EDBCFE-3C37-4B22-A1AD-F67DC4CA91DD}"/>
              </a:ext>
            </a:extLst>
          </p:cNvPr>
          <p:cNvSpPr>
            <a:spLocks noChangeArrowheads="1"/>
          </p:cNvSpPr>
          <p:nvPr/>
        </p:nvSpPr>
        <p:spPr bwMode="auto">
          <a:xfrm>
            <a:off x="1625600" y="6878320"/>
            <a:ext cx="9753600" cy="26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70933" tIns="0" rIns="0" bIns="67733"/>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80" b="1">
              <a:latin typeface="Helvetica" panose="020B0604020202020204" pitchFamily="34" charset="0"/>
            </a:endParaRPr>
          </a:p>
        </p:txBody>
      </p:sp>
      <p:sp>
        <p:nvSpPr>
          <p:cNvPr id="5125" name="Footer Placeholder 3">
            <a:extLst>
              <a:ext uri="{FF2B5EF4-FFF2-40B4-BE49-F238E27FC236}">
                <a16:creationId xmlns:a16="http://schemas.microsoft.com/office/drawing/2014/main" id="{A54C3101-6B42-4FB2-98E1-847804E54D80}"/>
              </a:ext>
            </a:extLst>
          </p:cNvPr>
          <p:cNvSpPr/>
          <p:nvPr/>
        </p:nvSpPr>
        <p:spPr>
          <a:xfrm>
            <a:off x="1625600" y="8114453"/>
            <a:ext cx="3447627" cy="447040"/>
          </a:xfrm>
          <a:prstGeom prst="rect">
            <a:avLst/>
          </a:prstGeom>
          <a:noFill/>
          <a:ln w="9525" cap="flat" cmpd="sng" algn="ctr">
            <a:noFill/>
            <a:prstDash val="solid"/>
            <a:miter lim="800000"/>
            <a:headEnd type="none" w="med" len="med"/>
            <a:tailEnd type="none" w="med" len="med"/>
          </a:ln>
        </p:spPr>
        <p:txBody>
          <a:bodyPr lIns="192000" tIns="0" rIns="192000" bIns="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r">
              <a:spcAft>
                <a:spcPts val="640"/>
              </a:spcAft>
            </a:pPr>
            <a:r>
              <a:rPr lang="en-US" altLang="en-US" sz="2133" b="1" dirty="0">
                <a:solidFill>
                  <a:srgbClr val="2A2A2A"/>
                </a:solidFill>
              </a:rPr>
              <a:t>Gene Correction</a:t>
            </a:r>
          </a:p>
        </p:txBody>
      </p:sp>
      <p:pic>
        <p:nvPicPr>
          <p:cNvPr id="3078" name="Picture 2">
            <a:extLst>
              <a:ext uri="{FF2B5EF4-FFF2-40B4-BE49-F238E27FC236}">
                <a16:creationId xmlns:a16="http://schemas.microsoft.com/office/drawing/2014/main" id="{67A61C99-7916-4177-AA28-B4DC191FE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2" y="8065347"/>
            <a:ext cx="3205479" cy="44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9" name="New picture">
            <a:extLst>
              <a:ext uri="{FF2B5EF4-FFF2-40B4-BE49-F238E27FC236}">
                <a16:creationId xmlns:a16="http://schemas.microsoft.com/office/drawing/2014/main" id="{A53B507C-84F3-4781-BE5D-062FE854B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881" y="1457959"/>
            <a:ext cx="9042400" cy="634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EE610-A77C-49C4-7964-1FDA8A946624}"/>
              </a:ext>
            </a:extLst>
          </p:cNvPr>
          <p:cNvPicPr>
            <a:picLocks noChangeAspect="1"/>
          </p:cNvPicPr>
          <p:nvPr/>
        </p:nvPicPr>
        <p:blipFill>
          <a:blip r:embed="rId2"/>
          <a:stretch>
            <a:fillRect/>
          </a:stretch>
        </p:blipFill>
        <p:spPr>
          <a:xfrm>
            <a:off x="0" y="1661466"/>
            <a:ext cx="13004800" cy="6430667"/>
          </a:xfrm>
          <a:prstGeom prst="rect">
            <a:avLst/>
          </a:prstGeom>
        </p:spPr>
      </p:pic>
    </p:spTree>
    <p:extLst>
      <p:ext uri="{BB962C8B-B14F-4D97-AF65-F5344CB8AC3E}">
        <p14:creationId xmlns:p14="http://schemas.microsoft.com/office/powerpoint/2010/main" val="25736238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Image"/>
          <p:cNvGrpSpPr/>
          <p:nvPr/>
        </p:nvGrpSpPr>
        <p:grpSpPr>
          <a:xfrm>
            <a:off x="669386" y="2343420"/>
            <a:ext cx="11428304" cy="5344403"/>
            <a:chOff x="0" y="0"/>
            <a:chExt cx="11428303" cy="5344401"/>
          </a:xfrm>
        </p:grpSpPr>
        <p:pic>
          <p:nvPicPr>
            <p:cNvPr id="248" name="Image" descr="Image"/>
            <p:cNvPicPr>
              <a:picLocks noChangeAspect="1"/>
            </p:cNvPicPr>
            <p:nvPr/>
          </p:nvPicPr>
          <p:blipFill>
            <a:blip r:embed="rId2"/>
            <a:srcRect l="16675" t="33350"/>
            <a:stretch>
              <a:fillRect/>
            </a:stretch>
          </p:blipFill>
          <p:spPr>
            <a:xfrm>
              <a:off x="139700" y="139700"/>
              <a:ext cx="11148903" cy="5065002"/>
            </a:xfrm>
            <a:prstGeom prst="rect">
              <a:avLst/>
            </a:prstGeom>
            <a:ln>
              <a:noFill/>
            </a:ln>
            <a:effectLst/>
          </p:spPr>
        </p:pic>
        <p:pic>
          <p:nvPicPr>
            <p:cNvPr id="247" name="Image" descr="Image"/>
            <p:cNvPicPr>
              <a:picLocks/>
            </p:cNvPicPr>
            <p:nvPr/>
          </p:nvPicPr>
          <p:blipFill>
            <a:blip r:embed="rId3"/>
            <a:stretch>
              <a:fillRect/>
            </a:stretch>
          </p:blipFill>
          <p:spPr>
            <a:xfrm>
              <a:off x="0" y="0"/>
              <a:ext cx="11428304" cy="5344402"/>
            </a:xfrm>
            <a:prstGeom prst="rect">
              <a:avLst/>
            </a:prstGeom>
            <a:effectLst/>
          </p:spPr>
        </p:pic>
      </p:grpSp>
      <p:sp>
        <p:nvSpPr>
          <p:cNvPr id="250" name="Current Therapies For SCD"/>
          <p:cNvSpPr txBox="1">
            <a:spLocks noGrp="1"/>
          </p:cNvSpPr>
          <p:nvPr>
            <p:ph type="title" idx="4294967295"/>
          </p:nvPr>
        </p:nvSpPr>
        <p:spPr>
          <a:xfrm>
            <a:off x="573732" y="124412"/>
            <a:ext cx="11619611" cy="844975"/>
          </a:xfrm>
          <a:prstGeom prst="rect">
            <a:avLst/>
          </a:prstGeom>
        </p:spPr>
        <p:txBody>
          <a:bodyPr lIns="48766" tIns="48766" rIns="48766" bIns="48766"/>
          <a:lstStyle>
            <a:lvl1pPr algn="ctr">
              <a:defRPr sz="4400" b="1">
                <a:latin typeface="Calibri"/>
                <a:ea typeface="Calibri"/>
                <a:cs typeface="Calibri"/>
                <a:sym typeface="Calibri"/>
              </a:defRPr>
            </a:lvl1pPr>
          </a:lstStyle>
          <a:p>
            <a:r>
              <a:t>Current Therapies For SCD </a:t>
            </a:r>
          </a:p>
        </p:txBody>
      </p:sp>
      <p:sp>
        <p:nvSpPr>
          <p:cNvPr id="251" name="CURATIVE OPTIONS"/>
          <p:cNvSpPr txBox="1"/>
          <p:nvPr/>
        </p:nvSpPr>
        <p:spPr>
          <a:xfrm>
            <a:off x="4379528" y="1460668"/>
            <a:ext cx="3153383" cy="391471"/>
          </a:xfrm>
          <a:prstGeom prst="rect">
            <a:avLst/>
          </a:prstGeom>
          <a:solidFill>
            <a:srgbClr val="D9D9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spAutoFit/>
          </a:bodyPr>
          <a:lstStyle>
            <a:lvl1pPr algn="ctr" defTabSz="1300162">
              <a:defRPr>
                <a:solidFill>
                  <a:srgbClr val="000000"/>
                </a:solidFill>
                <a:latin typeface="Calibri"/>
                <a:ea typeface="Calibri"/>
                <a:cs typeface="Calibri"/>
                <a:sym typeface="Calibri"/>
              </a:defRPr>
            </a:lvl1pPr>
          </a:lstStyle>
          <a:p>
            <a:r>
              <a:t>CURATIVE OPTIONS </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44A7-7066-4809-8E81-D52CF6E6E18F}"/>
              </a:ext>
            </a:extLst>
          </p:cNvPr>
          <p:cNvSpPr>
            <a:spLocks noGrp="1"/>
          </p:cNvSpPr>
          <p:nvPr>
            <p:ph type="title"/>
          </p:nvPr>
        </p:nvSpPr>
        <p:spPr/>
        <p:txBody>
          <a:bodyPr/>
          <a:lstStyle/>
          <a:p>
            <a:r>
              <a:rPr lang="en-US" dirty="0"/>
              <a:t>Procedure</a:t>
            </a:r>
          </a:p>
        </p:txBody>
      </p:sp>
      <p:pic>
        <p:nvPicPr>
          <p:cNvPr id="4" name="New picture">
            <a:extLst>
              <a:ext uri="{FF2B5EF4-FFF2-40B4-BE49-F238E27FC236}">
                <a16:creationId xmlns:a16="http://schemas.microsoft.com/office/drawing/2014/main" id="{F9D0DD2B-084B-4036-A80E-EDC8DFCAA8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4081" y="3471021"/>
            <a:ext cx="11649746" cy="31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35165018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ake home message: MSD"/>
          <p:cNvSpPr txBox="1">
            <a:spLocks noGrp="1"/>
          </p:cNvSpPr>
          <p:nvPr>
            <p:ph type="title" idx="4294967295"/>
          </p:nvPr>
        </p:nvSpPr>
        <p:spPr>
          <a:xfrm>
            <a:off x="986935" y="443093"/>
            <a:ext cx="11331618" cy="524935"/>
          </a:xfrm>
          <a:prstGeom prst="rect">
            <a:avLst/>
          </a:prstGeom>
        </p:spPr>
        <p:txBody>
          <a:bodyPr lIns="0" tIns="0" rIns="0" bIns="0" anchor="t"/>
          <a:lstStyle>
            <a:lvl1pPr algn="ctr">
              <a:lnSpc>
                <a:spcPct val="100000"/>
              </a:lnSpc>
              <a:defRPr sz="3100" b="1">
                <a:latin typeface="+mn-lt"/>
                <a:ea typeface="+mn-ea"/>
                <a:cs typeface="+mn-cs"/>
                <a:sym typeface="Helvetica"/>
              </a:defRPr>
            </a:lvl1pPr>
          </a:lstStyle>
          <a:p>
            <a:r>
              <a:t>Take home message</a:t>
            </a:r>
          </a:p>
        </p:txBody>
      </p:sp>
      <p:sp>
        <p:nvSpPr>
          <p:cNvPr id="511" name="HCT for SCD, highly effective, but underused…"/>
          <p:cNvSpPr txBox="1">
            <a:spLocks noGrp="1"/>
          </p:cNvSpPr>
          <p:nvPr>
            <p:ph type="body" idx="4294967295"/>
          </p:nvPr>
        </p:nvSpPr>
        <p:spPr>
          <a:xfrm>
            <a:off x="934726" y="1514427"/>
            <a:ext cx="11331618" cy="7196743"/>
          </a:xfrm>
          <a:prstGeom prst="rect">
            <a:avLst/>
          </a:prstGeom>
        </p:spPr>
        <p:txBody>
          <a:bodyPr lIns="0" tIns="0" rIns="0" bIns="0"/>
          <a:lstStyle/>
          <a:p>
            <a:pPr marL="469900" indent="-457200" defTabSz="1300480">
              <a:lnSpc>
                <a:spcPct val="100000"/>
              </a:lnSpc>
              <a:spcBef>
                <a:spcPts val="400"/>
              </a:spcBef>
              <a:buFont typeface="Helvetica"/>
              <a:tabLst>
                <a:tab pos="482600" algn="l"/>
                <a:tab pos="495300" algn="l"/>
              </a:tabLst>
              <a:defRPr sz="2500"/>
            </a:pPr>
            <a:r>
              <a:t>HCT for SCD, highly effective, but underused</a:t>
            </a:r>
          </a:p>
          <a:p>
            <a:pPr defTabSz="1300480">
              <a:lnSpc>
                <a:spcPct val="100000"/>
              </a:lnSpc>
              <a:spcBef>
                <a:spcPts val="800"/>
              </a:spcBef>
              <a:buSzPct val="144000"/>
              <a:buFont typeface="Helvetica"/>
              <a:defRPr sz="2500"/>
            </a:pPr>
            <a:r>
              <a:t>Age: before end organ damage (as early as possible)</a:t>
            </a:r>
          </a:p>
          <a:p>
            <a:pPr defTabSz="1300480">
              <a:lnSpc>
                <a:spcPct val="100000"/>
              </a:lnSpc>
              <a:spcBef>
                <a:spcPts val="800"/>
              </a:spcBef>
              <a:buSzPct val="144000"/>
              <a:buFont typeface="Helvetica"/>
              <a:defRPr sz="2500"/>
            </a:pPr>
            <a:endParaRPr/>
          </a:p>
          <a:p>
            <a:pPr defTabSz="1300480">
              <a:lnSpc>
                <a:spcPct val="100000"/>
              </a:lnSpc>
              <a:spcBef>
                <a:spcPts val="800"/>
              </a:spcBef>
              <a:buSzPct val="144000"/>
              <a:buFont typeface="Helvetica"/>
              <a:defRPr sz="2500"/>
            </a:pPr>
            <a:r>
              <a:t>With organ damage : RIC/RTC preferred</a:t>
            </a:r>
          </a:p>
          <a:p>
            <a:pPr defTabSz="1300480">
              <a:lnSpc>
                <a:spcPct val="100000"/>
              </a:lnSpc>
              <a:spcBef>
                <a:spcPts val="800"/>
              </a:spcBef>
              <a:buSzPct val="144000"/>
              <a:buFont typeface="Helvetica"/>
              <a:defRPr sz="2500"/>
            </a:pPr>
            <a:endParaRPr/>
          </a:p>
          <a:p>
            <a:pPr defTabSz="1300480">
              <a:lnSpc>
                <a:spcPct val="100000"/>
              </a:lnSpc>
              <a:spcBef>
                <a:spcPts val="800"/>
              </a:spcBef>
              <a:buSzPct val="144000"/>
              <a:buFont typeface="Helvetica"/>
              <a:defRPr sz="2500"/>
            </a:pPr>
            <a:r>
              <a:t>PTIS has lower graft rejection </a:t>
            </a:r>
          </a:p>
          <a:p>
            <a:pPr defTabSz="1300480">
              <a:lnSpc>
                <a:spcPct val="100000"/>
              </a:lnSpc>
              <a:spcBef>
                <a:spcPts val="800"/>
              </a:spcBef>
              <a:buSzPct val="144000"/>
              <a:buFont typeface="Helvetica"/>
              <a:defRPr sz="2500"/>
            </a:pPr>
            <a:endParaRPr/>
          </a:p>
          <a:p>
            <a:pPr defTabSz="1300480">
              <a:lnSpc>
                <a:spcPct val="100000"/>
              </a:lnSpc>
              <a:spcBef>
                <a:spcPts val="800"/>
              </a:spcBef>
              <a:buSzPct val="144000"/>
              <a:buFont typeface="Helvetica"/>
              <a:defRPr sz="2500"/>
            </a:pPr>
            <a:r>
              <a:t>Serotherapy: Preferred to improve QOL</a:t>
            </a:r>
          </a:p>
          <a:p>
            <a:pPr defTabSz="1300480">
              <a:lnSpc>
                <a:spcPct val="100000"/>
              </a:lnSpc>
              <a:spcBef>
                <a:spcPts val="800"/>
              </a:spcBef>
              <a:buSzPct val="144000"/>
              <a:buFont typeface="Helvetica"/>
              <a:defRPr sz="2500"/>
            </a:pPr>
            <a:endParaRPr/>
          </a:p>
          <a:p>
            <a:pPr defTabSz="1300480">
              <a:lnSpc>
                <a:spcPct val="100000"/>
              </a:lnSpc>
              <a:spcBef>
                <a:spcPts val="800"/>
              </a:spcBef>
              <a:buSzPct val="144000"/>
              <a:buFont typeface="Helvetica"/>
              <a:defRPr sz="2500"/>
            </a:pPr>
            <a:r>
              <a:t>BM is preferred source</a:t>
            </a:r>
          </a:p>
          <a:p>
            <a:pPr defTabSz="1300480">
              <a:lnSpc>
                <a:spcPct val="100000"/>
              </a:lnSpc>
              <a:spcBef>
                <a:spcPts val="800"/>
              </a:spcBef>
              <a:buSzPct val="144000"/>
              <a:buFont typeface="Helvetica"/>
              <a:defRPr sz="2500"/>
            </a:pPr>
            <a:r>
              <a:t>Achievement of mixed chimerism - minimum target</a:t>
            </a:r>
          </a:p>
          <a:p>
            <a:pPr defTabSz="1300480">
              <a:lnSpc>
                <a:spcPct val="100000"/>
              </a:lnSpc>
              <a:spcBef>
                <a:spcPts val="800"/>
              </a:spcBef>
              <a:buSzPct val="144000"/>
              <a:buFont typeface="Helvetica"/>
              <a:defRPr sz="2500"/>
            </a:pPr>
            <a:endParaRPr/>
          </a:p>
          <a:p>
            <a:pPr defTabSz="1300480">
              <a:lnSpc>
                <a:spcPct val="100000"/>
              </a:lnSpc>
              <a:spcBef>
                <a:spcPts val="800"/>
              </a:spcBef>
              <a:buSzPct val="144000"/>
              <a:buFont typeface="Helvetica"/>
              <a:defRPr sz="2500"/>
            </a:pPr>
            <a:r>
              <a:t> Longer follow-up </a:t>
            </a:r>
            <a:r>
              <a:rPr spc="-100"/>
              <a:t>is </a:t>
            </a:r>
            <a:r>
              <a:t>necessary </a:t>
            </a:r>
            <a:r>
              <a:rPr spc="-100"/>
              <a:t>to </a:t>
            </a:r>
            <a:r>
              <a:t>evaluate</a:t>
            </a:r>
            <a:r>
              <a:rPr spc="-100"/>
              <a:t> efficacy  </a:t>
            </a:r>
            <a:r>
              <a:t>and </a:t>
            </a:r>
            <a:r>
              <a:rPr spc="-100"/>
              <a:t>to </a:t>
            </a:r>
            <a:r>
              <a:t>monitor for late</a:t>
            </a:r>
            <a:r>
              <a:rPr spc="-100"/>
              <a:t> effects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FEC9-FCC9-F231-24A6-466C71BBBD37}"/>
              </a:ext>
            </a:extLst>
          </p:cNvPr>
          <p:cNvSpPr>
            <a:spLocks noGrp="1"/>
          </p:cNvSpPr>
          <p:nvPr>
            <p:ph type="title"/>
          </p:nvPr>
        </p:nvSpPr>
        <p:spPr/>
        <p:txBody>
          <a:bodyPr/>
          <a:lstStyle/>
          <a:p>
            <a:r>
              <a:rPr lang="en-IN" dirty="0"/>
              <a:t>Future Directions </a:t>
            </a:r>
          </a:p>
        </p:txBody>
      </p:sp>
      <p:sp>
        <p:nvSpPr>
          <p:cNvPr id="3" name="Text Placeholder 2">
            <a:extLst>
              <a:ext uri="{FF2B5EF4-FFF2-40B4-BE49-F238E27FC236}">
                <a16:creationId xmlns:a16="http://schemas.microsoft.com/office/drawing/2014/main" id="{C6807B44-F007-7D06-0FB1-E1D713606ABD}"/>
              </a:ext>
            </a:extLst>
          </p:cNvPr>
          <p:cNvSpPr>
            <a:spLocks noGrp="1"/>
          </p:cNvSpPr>
          <p:nvPr>
            <p:ph type="body" idx="1"/>
          </p:nvPr>
        </p:nvSpPr>
        <p:spPr/>
        <p:txBody>
          <a:bodyPr/>
          <a:lstStyle/>
          <a:p>
            <a:r>
              <a:rPr lang="en-IN" dirty="0"/>
              <a:t>Geriatric Institute </a:t>
            </a:r>
          </a:p>
          <a:p>
            <a:r>
              <a:rPr lang="en-IN" dirty="0"/>
              <a:t>Fortis Institute of Genomics </a:t>
            </a:r>
          </a:p>
          <a:p>
            <a:r>
              <a:rPr lang="en-IN" dirty="0"/>
              <a:t>Launch of BMT centre for auto immune disorders </a:t>
            </a:r>
          </a:p>
          <a:p>
            <a:r>
              <a:rPr lang="en-IN" dirty="0"/>
              <a:t>Coal India Supported BMT for Sickle cell and </a:t>
            </a:r>
            <a:r>
              <a:rPr lang="en-IN" dirty="0" err="1"/>
              <a:t>Thalassmia</a:t>
            </a:r>
            <a:r>
              <a:rPr lang="en-IN"/>
              <a:t> </a:t>
            </a:r>
            <a:endParaRPr lang="en-IN" dirty="0"/>
          </a:p>
          <a:p>
            <a:endParaRPr lang="en-IN" dirty="0"/>
          </a:p>
        </p:txBody>
      </p:sp>
    </p:spTree>
    <p:extLst>
      <p:ext uri="{BB962C8B-B14F-4D97-AF65-F5344CB8AC3E}">
        <p14:creationId xmlns:p14="http://schemas.microsoft.com/office/powerpoint/2010/main" val="270452558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octors posing for a photo&#10;&#10;Description automatically generated">
            <a:extLst>
              <a:ext uri="{FF2B5EF4-FFF2-40B4-BE49-F238E27FC236}">
                <a16:creationId xmlns:a16="http://schemas.microsoft.com/office/drawing/2014/main" id="{3CBEB03D-387E-84B7-1998-C67C8E2B3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81742"/>
            <a:ext cx="12776200" cy="7837714"/>
          </a:xfrm>
          <a:prstGeom prst="rect">
            <a:avLst/>
          </a:prstGeom>
        </p:spPr>
      </p:pic>
    </p:spTree>
    <p:extLst>
      <p:ext uri="{BB962C8B-B14F-4D97-AF65-F5344CB8AC3E}">
        <p14:creationId xmlns:p14="http://schemas.microsoft.com/office/powerpoint/2010/main" val="73579885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Thank you"/>
          <p:cNvSpPr txBox="1">
            <a:spLocks noGrp="1"/>
          </p:cNvSpPr>
          <p:nvPr>
            <p:ph type="body" sz="half" idx="4294967295"/>
          </p:nvPr>
        </p:nvSpPr>
        <p:spPr>
          <a:xfrm>
            <a:off x="2113279" y="2926078"/>
            <a:ext cx="8778242" cy="5608323"/>
          </a:xfrm>
          <a:prstGeom prst="rect">
            <a:avLst/>
          </a:prstGeom>
        </p:spPr>
        <p:txBody>
          <a:bodyPr lIns="48766" tIns="48766" rIns="48766" bIns="48766"/>
          <a:lstStyle>
            <a:lvl1pPr marL="0" indent="0">
              <a:buClr>
                <a:srgbClr val="00007D"/>
              </a:buClr>
              <a:buSzTx/>
              <a:buFontTx/>
              <a:buNone/>
              <a:defRPr sz="11100">
                <a:latin typeface="+mn-lt"/>
                <a:ea typeface="+mn-ea"/>
                <a:cs typeface="+mn-cs"/>
                <a:sym typeface="Helvetica"/>
              </a:defRPr>
            </a:lvl1pPr>
          </a:lstStyle>
          <a:p>
            <a:r>
              <a:t>Thank you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What are the barriers to bone marrow transplant (BMT) in sickle cell disease?"/>
          <p:cNvSpPr txBox="1"/>
          <p:nvPr/>
        </p:nvSpPr>
        <p:spPr>
          <a:xfrm>
            <a:off x="989600" y="4125868"/>
            <a:ext cx="11452555" cy="2683808"/>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p>
            <a:pPr>
              <a:defRPr sz="5600">
                <a:solidFill>
                  <a:srgbClr val="000000"/>
                </a:solidFill>
                <a:latin typeface="Calibri"/>
                <a:ea typeface="Calibri"/>
                <a:cs typeface="Calibri"/>
                <a:sym typeface="Calibri"/>
              </a:defRPr>
            </a:pPr>
            <a:endParaRPr dirty="0"/>
          </a:p>
          <a:p>
            <a:pPr>
              <a:defRPr sz="5600">
                <a:solidFill>
                  <a:srgbClr val="000000"/>
                </a:solidFill>
                <a:latin typeface="Calibri"/>
                <a:ea typeface="Calibri"/>
                <a:cs typeface="Calibri"/>
                <a:sym typeface="Calibri"/>
              </a:defRPr>
            </a:pPr>
            <a:r>
              <a:rPr dirty="0"/>
              <a:t>What are the barriers to bone marrow </a:t>
            </a:r>
            <a:endParaRPr lang="en-IN" dirty="0"/>
          </a:p>
          <a:p>
            <a:pPr>
              <a:defRPr sz="5600">
                <a:solidFill>
                  <a:srgbClr val="000000"/>
                </a:solidFill>
                <a:latin typeface="Calibri"/>
                <a:ea typeface="Calibri"/>
                <a:cs typeface="Calibri"/>
                <a:sym typeface="Calibri"/>
              </a:defRPr>
            </a:pPr>
            <a:r>
              <a:rPr dirty="0"/>
              <a:t>transplant (BMT) in sickle cell disease?</a:t>
            </a:r>
          </a:p>
        </p:txBody>
      </p:sp>
      <p:grpSp>
        <p:nvGrpSpPr>
          <p:cNvPr id="256" name="Image"/>
          <p:cNvGrpSpPr/>
          <p:nvPr/>
        </p:nvGrpSpPr>
        <p:grpSpPr>
          <a:xfrm>
            <a:off x="5015763" y="514316"/>
            <a:ext cx="2973274" cy="2818848"/>
            <a:chOff x="0" y="0"/>
            <a:chExt cx="2973272" cy="2818847"/>
          </a:xfrm>
        </p:grpSpPr>
        <p:pic>
          <p:nvPicPr>
            <p:cNvPr id="255" name="Image" descr="Image"/>
            <p:cNvPicPr>
              <a:picLocks noChangeAspect="1"/>
            </p:cNvPicPr>
            <p:nvPr/>
          </p:nvPicPr>
          <p:blipFill>
            <a:blip r:embed="rId2"/>
            <a:stretch>
              <a:fillRect/>
            </a:stretch>
          </p:blipFill>
          <p:spPr>
            <a:xfrm>
              <a:off x="139700" y="139699"/>
              <a:ext cx="2693873" cy="2539449"/>
            </a:xfrm>
            <a:prstGeom prst="rect">
              <a:avLst/>
            </a:prstGeom>
            <a:ln>
              <a:noFill/>
            </a:ln>
            <a:effectLst/>
          </p:spPr>
        </p:pic>
        <p:pic>
          <p:nvPicPr>
            <p:cNvPr id="254" name="Image" descr="Image"/>
            <p:cNvPicPr>
              <a:picLocks/>
            </p:cNvPicPr>
            <p:nvPr/>
          </p:nvPicPr>
          <p:blipFill>
            <a:blip r:embed="rId3"/>
            <a:stretch>
              <a:fillRect/>
            </a:stretch>
          </p:blipFill>
          <p:spPr>
            <a:xfrm>
              <a:off x="-1" y="-1"/>
              <a:ext cx="2973274" cy="2818849"/>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Main Obstacles"/>
          <p:cNvSpPr txBox="1">
            <a:spLocks noGrp="1"/>
          </p:cNvSpPr>
          <p:nvPr>
            <p:ph type="title" idx="4294967295"/>
          </p:nvPr>
        </p:nvSpPr>
        <p:spPr>
          <a:xfrm>
            <a:off x="667403" y="292428"/>
            <a:ext cx="8667494" cy="1239704"/>
          </a:xfrm>
          <a:prstGeom prst="rect">
            <a:avLst/>
          </a:prstGeom>
        </p:spPr>
        <p:txBody>
          <a:bodyPr lIns="48766" tIns="48766" rIns="48766" bIns="48766"/>
          <a:lstStyle>
            <a:lvl1pPr algn="ctr">
              <a:defRPr sz="4400">
                <a:latin typeface="Calibri"/>
                <a:ea typeface="Calibri"/>
                <a:cs typeface="Calibri"/>
                <a:sym typeface="Calibri"/>
              </a:defRPr>
            </a:lvl1pPr>
          </a:lstStyle>
          <a:p>
            <a:r>
              <a:t>Main Obstacles TO BMT </a:t>
            </a:r>
          </a:p>
        </p:txBody>
      </p:sp>
      <p:sp>
        <p:nvSpPr>
          <p:cNvPr id="259" name="Lack of clear cut indications for SCT…"/>
          <p:cNvSpPr txBox="1">
            <a:spLocks noGrp="1"/>
          </p:cNvSpPr>
          <p:nvPr>
            <p:ph type="body" idx="4294967295"/>
          </p:nvPr>
        </p:nvSpPr>
        <p:spPr>
          <a:xfrm>
            <a:off x="685774" y="2811796"/>
            <a:ext cx="11633252" cy="5090867"/>
          </a:xfrm>
          <a:prstGeom prst="rect">
            <a:avLst/>
          </a:prstGeom>
        </p:spPr>
        <p:txBody>
          <a:bodyPr lIns="48766" tIns="48766" rIns="48766" bIns="48766"/>
          <a:lstStyle/>
          <a:p>
            <a:pPr marL="200596" indent="-200596" defTabSz="887577">
              <a:buFont typeface="Helvetica"/>
              <a:defRPr sz="3200"/>
            </a:pPr>
            <a:r>
              <a:t>Lack of clear cut indications for SCT</a:t>
            </a:r>
          </a:p>
          <a:p>
            <a:pPr marL="221893" indent="-221893" defTabSz="887577">
              <a:buClr>
                <a:srgbClr val="00007D"/>
              </a:buClr>
              <a:buSzTx/>
              <a:buFontTx/>
              <a:buNone/>
              <a:defRPr sz="3200"/>
            </a:pPr>
            <a:endParaRPr/>
          </a:p>
          <a:p>
            <a:pPr marL="200596" indent="-200596" defTabSz="887577">
              <a:buFont typeface="Helvetica"/>
              <a:defRPr sz="3200"/>
            </a:pPr>
            <a:r>
              <a:t>Lack of awareness, information among physicians, parents and patient’s</a:t>
            </a:r>
          </a:p>
          <a:p>
            <a:pPr marL="221893" indent="-221893" defTabSz="887577">
              <a:buClr>
                <a:srgbClr val="00007D"/>
              </a:buClr>
              <a:buSzTx/>
              <a:buFontTx/>
              <a:buNone/>
              <a:defRPr sz="3200"/>
            </a:pPr>
            <a:endParaRPr/>
          </a:p>
          <a:p>
            <a:pPr marL="200596" indent="-200596" defTabSz="887577">
              <a:buFont typeface="Helvetica"/>
              <a:defRPr sz="3200"/>
            </a:pPr>
            <a:r>
              <a:t>Lack of funds (maximum disease burden in most resource poor or resource limited settings)</a:t>
            </a:r>
          </a:p>
          <a:p>
            <a:pPr marL="221893" indent="-221893" defTabSz="887577">
              <a:buClr>
                <a:srgbClr val="00007D"/>
              </a:buClr>
              <a:buSzTx/>
              <a:buFontTx/>
              <a:buNone/>
              <a:defRPr sz="3200"/>
            </a:pPr>
            <a:endParaRPr/>
          </a:p>
          <a:p>
            <a:pPr marL="200596" indent="-200596" defTabSz="887577">
              <a:buFont typeface="Helvetica"/>
              <a:defRPr sz="3200"/>
            </a:pPr>
            <a:r>
              <a:t>Lack of available donors</a:t>
            </a:r>
          </a:p>
        </p:txBody>
      </p:sp>
      <p:grpSp>
        <p:nvGrpSpPr>
          <p:cNvPr id="262" name="Image"/>
          <p:cNvGrpSpPr/>
          <p:nvPr/>
        </p:nvGrpSpPr>
        <p:grpSpPr>
          <a:xfrm>
            <a:off x="8517945" y="107758"/>
            <a:ext cx="4279901" cy="2311401"/>
            <a:chOff x="0" y="0"/>
            <a:chExt cx="4279900" cy="2311400"/>
          </a:xfrm>
        </p:grpSpPr>
        <p:pic>
          <p:nvPicPr>
            <p:cNvPr id="261" name="Image" descr="Image"/>
            <p:cNvPicPr>
              <a:picLocks noChangeAspect="1"/>
            </p:cNvPicPr>
            <p:nvPr/>
          </p:nvPicPr>
          <p:blipFill>
            <a:blip r:embed="rId2"/>
            <a:stretch>
              <a:fillRect/>
            </a:stretch>
          </p:blipFill>
          <p:spPr>
            <a:xfrm>
              <a:off x="139700" y="139700"/>
              <a:ext cx="4000500" cy="2032000"/>
            </a:xfrm>
            <a:prstGeom prst="rect">
              <a:avLst/>
            </a:prstGeom>
            <a:ln>
              <a:noFill/>
            </a:ln>
            <a:effectLst/>
          </p:spPr>
        </p:pic>
        <p:pic>
          <p:nvPicPr>
            <p:cNvPr id="260" name="Image" descr="Image"/>
            <p:cNvPicPr>
              <a:picLocks/>
            </p:cNvPicPr>
            <p:nvPr/>
          </p:nvPicPr>
          <p:blipFill>
            <a:blip r:embed="rId3"/>
            <a:stretch>
              <a:fillRect/>
            </a:stretch>
          </p:blipFill>
          <p:spPr>
            <a:xfrm>
              <a:off x="0" y="0"/>
              <a:ext cx="4279900" cy="2311400"/>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oes every patient with sickle cell disease require a bone marrow transplant?"/>
          <p:cNvSpPr txBox="1"/>
          <p:nvPr/>
        </p:nvSpPr>
        <p:spPr>
          <a:xfrm>
            <a:off x="325138" y="5740224"/>
            <a:ext cx="12702897" cy="1822033"/>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6" tIns="48766" rIns="48766" bIns="48766">
            <a:spAutoFit/>
          </a:bodyPr>
          <a:lstStyle>
            <a:lvl1pPr>
              <a:defRPr sz="5600">
                <a:solidFill>
                  <a:srgbClr val="000000"/>
                </a:solidFill>
                <a:latin typeface="Calibri"/>
                <a:ea typeface="Calibri"/>
                <a:cs typeface="Calibri"/>
                <a:sym typeface="Calibri"/>
              </a:defRPr>
            </a:lvl1pPr>
          </a:lstStyle>
          <a:p>
            <a:r>
              <a:rPr dirty="0"/>
              <a:t>Does every patient with sickle cell disease </a:t>
            </a:r>
            <a:endParaRPr lang="en-IN" dirty="0"/>
          </a:p>
          <a:p>
            <a:r>
              <a:rPr lang="en-IN" dirty="0"/>
              <a:t>r</a:t>
            </a:r>
            <a:r>
              <a:rPr dirty="0" err="1"/>
              <a:t>equire</a:t>
            </a:r>
            <a:r>
              <a:rPr dirty="0"/>
              <a:t> a bone marrow transplant?</a:t>
            </a:r>
          </a:p>
        </p:txBody>
      </p:sp>
      <p:grpSp>
        <p:nvGrpSpPr>
          <p:cNvPr id="267" name="Image"/>
          <p:cNvGrpSpPr/>
          <p:nvPr/>
        </p:nvGrpSpPr>
        <p:grpSpPr>
          <a:xfrm>
            <a:off x="4393448" y="942755"/>
            <a:ext cx="4217904" cy="3992131"/>
            <a:chOff x="0" y="0"/>
            <a:chExt cx="4217903" cy="3992129"/>
          </a:xfrm>
        </p:grpSpPr>
        <p:pic>
          <p:nvPicPr>
            <p:cNvPr id="266" name="Image" descr="Image"/>
            <p:cNvPicPr>
              <a:picLocks noChangeAspect="1"/>
            </p:cNvPicPr>
            <p:nvPr/>
          </p:nvPicPr>
          <p:blipFill>
            <a:blip r:embed="rId2"/>
            <a:stretch>
              <a:fillRect/>
            </a:stretch>
          </p:blipFill>
          <p:spPr>
            <a:xfrm>
              <a:off x="139700" y="139700"/>
              <a:ext cx="3938504" cy="3712730"/>
            </a:xfrm>
            <a:prstGeom prst="rect">
              <a:avLst/>
            </a:prstGeom>
            <a:ln>
              <a:noFill/>
            </a:ln>
            <a:effectLst/>
          </p:spPr>
        </p:pic>
        <p:pic>
          <p:nvPicPr>
            <p:cNvPr id="265" name="Image" descr="Image"/>
            <p:cNvPicPr>
              <a:picLocks/>
            </p:cNvPicPr>
            <p:nvPr/>
          </p:nvPicPr>
          <p:blipFill>
            <a:blip r:embed="rId3"/>
            <a:stretch>
              <a:fillRect/>
            </a:stretch>
          </p:blipFill>
          <p:spPr>
            <a:xfrm>
              <a:off x="0" y="0"/>
              <a:ext cx="4217904" cy="3992130"/>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Lack of Clear Cut Indications"/>
          <p:cNvSpPr txBox="1">
            <a:spLocks noGrp="1"/>
          </p:cNvSpPr>
          <p:nvPr>
            <p:ph type="title" idx="4294967295"/>
          </p:nvPr>
        </p:nvSpPr>
        <p:spPr>
          <a:xfrm>
            <a:off x="742000" y="457502"/>
            <a:ext cx="11302411" cy="934613"/>
          </a:xfrm>
          <a:prstGeom prst="rect">
            <a:avLst/>
          </a:prstGeom>
        </p:spPr>
        <p:txBody>
          <a:bodyPr lIns="48766" tIns="48766" rIns="48766" bIns="48766"/>
          <a:lstStyle>
            <a:lvl1pPr algn="ctr">
              <a:defRPr sz="4400">
                <a:latin typeface="Calibri"/>
                <a:ea typeface="Calibri"/>
                <a:cs typeface="Calibri"/>
                <a:sym typeface="Calibri"/>
              </a:defRPr>
            </a:lvl1pPr>
          </a:lstStyle>
          <a:p>
            <a:r>
              <a:t>Lack of Clear Cut Indications</a:t>
            </a:r>
          </a:p>
        </p:txBody>
      </p:sp>
      <p:grpSp>
        <p:nvGrpSpPr>
          <p:cNvPr id="272" name="image.png"/>
          <p:cNvGrpSpPr/>
          <p:nvPr/>
        </p:nvGrpSpPr>
        <p:grpSpPr>
          <a:xfrm>
            <a:off x="897884" y="1880388"/>
            <a:ext cx="11537828" cy="6534085"/>
            <a:chOff x="0" y="0"/>
            <a:chExt cx="11537826" cy="6534083"/>
          </a:xfrm>
        </p:grpSpPr>
        <p:pic>
          <p:nvPicPr>
            <p:cNvPr id="271" name="image.png" descr="image.png"/>
            <p:cNvPicPr>
              <a:picLocks noChangeAspect="1"/>
            </p:cNvPicPr>
            <p:nvPr/>
          </p:nvPicPr>
          <p:blipFill>
            <a:blip r:embed="rId2"/>
            <a:stretch>
              <a:fillRect/>
            </a:stretch>
          </p:blipFill>
          <p:spPr>
            <a:xfrm>
              <a:off x="139700" y="139700"/>
              <a:ext cx="11258427" cy="6254683"/>
            </a:xfrm>
            <a:prstGeom prst="rect">
              <a:avLst/>
            </a:prstGeom>
            <a:ln>
              <a:noFill/>
            </a:ln>
            <a:effectLst/>
          </p:spPr>
        </p:pic>
        <p:pic>
          <p:nvPicPr>
            <p:cNvPr id="270" name="image.png" descr="image.png"/>
            <p:cNvPicPr>
              <a:picLocks/>
            </p:cNvPicPr>
            <p:nvPr/>
          </p:nvPicPr>
          <p:blipFill>
            <a:blip r:embed="rId3"/>
            <a:stretch>
              <a:fillRect/>
            </a:stretch>
          </p:blipFill>
          <p:spPr>
            <a:xfrm>
              <a:off x="0" y="-1"/>
              <a:ext cx="11537827" cy="6534085"/>
            </a:xfrm>
            <a:prstGeom prst="rect">
              <a:avLst/>
            </a:prstGeom>
            <a:effectLst/>
          </p:spPr>
        </p:pic>
      </p:gr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ags/tag4.xml><?xml version="1.0" encoding="utf-8"?>
<p:tagLst xmlns:a="http://schemas.openxmlformats.org/drawingml/2006/main" xmlns:r="http://schemas.openxmlformats.org/officeDocument/2006/relationships" xmlns:p="http://schemas.openxmlformats.org/presentationml/2006/main">
  <p:tag name="AS_UNIQUEID" val="13"/>
</p:tagLst>
</file>

<file path=ppt/tags/tag5.xml><?xml version="1.0" encoding="utf-8"?>
<p:tagLst xmlns:a="http://schemas.openxmlformats.org/drawingml/2006/main" xmlns:r="http://schemas.openxmlformats.org/officeDocument/2006/relationships" xmlns:p="http://schemas.openxmlformats.org/presentationml/2006/main">
  <p:tag name="AS_UNIQUEID" val="14"/>
</p:tagLst>
</file>

<file path=ppt/tags/tag6.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Office Theme">
  <a:themeElements>
    <a:clrScheme name="Office Theme">
      <a:dk1>
        <a:srgbClr val="FFFFFF"/>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F900"/>
        </a:solidFill>
        <a:ln w="25400" cap="flat">
          <a:solidFill>
            <a:schemeClr val="accent1"/>
          </a:solidFill>
          <a:prstDash val="solid"/>
          <a:round/>
        </a:ln>
        <a:effectLst/>
        <a:sp3d/>
      </a:spPr>
      <a:bodyPr rot="0" spcFirstLastPara="1" vertOverflow="overflow" horzOverflow="overflow" vert="horz" wrap="square" lIns="48766" tIns="48766" rIns="48766" bIns="48766"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8766" tIns="48766" rIns="48766" bIns="48766"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F900"/>
        </a:solidFill>
        <a:ln w="25400" cap="flat">
          <a:solidFill>
            <a:schemeClr val="accent1"/>
          </a:solidFill>
          <a:prstDash val="solid"/>
          <a:round/>
        </a:ln>
        <a:effectLst/>
        <a:sp3d/>
      </a:spPr>
      <a:bodyPr rot="0" spcFirstLastPara="1" vertOverflow="overflow" horzOverflow="overflow" vert="horz" wrap="square" lIns="48766" tIns="48766" rIns="48766" bIns="48766"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8766" tIns="48766" rIns="48766" bIns="48766"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Times Roman"/>
            <a:ea typeface="Times Roman"/>
            <a:cs typeface="Times Roman"/>
            <a:sym typeface="Times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663</TotalTime>
  <Words>2251</Words>
  <Application>Microsoft Office PowerPoint</Application>
  <PresentationFormat>Custom</PresentationFormat>
  <Paragraphs>418</Paragraphs>
  <Slides>54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Arial</vt:lpstr>
      <vt:lpstr>Arial Black</vt:lpstr>
      <vt:lpstr>Calibri</vt:lpstr>
      <vt:lpstr>Calibri Light</vt:lpstr>
      <vt:lpstr>Helvetica</vt:lpstr>
      <vt:lpstr>Times New Roman</vt:lpstr>
      <vt:lpstr>Times Roman</vt:lpstr>
      <vt:lpstr>Wingdings</vt:lpstr>
      <vt:lpstr>Office Theme</vt:lpstr>
      <vt:lpstr>PowerPoint Presentation</vt:lpstr>
      <vt:lpstr>Sickle Cell Disease is Caused by a  Single Nucleotide Variant in the HBB Gene</vt:lpstr>
      <vt:lpstr>Living with sickle cell disease can be incredibly challenging</vt:lpstr>
      <vt:lpstr>Current Therapies For SCD </vt:lpstr>
      <vt:lpstr>Current Therapies For SCD </vt:lpstr>
      <vt:lpstr>PowerPoint Presentation</vt:lpstr>
      <vt:lpstr>Main Obstacles TO BMT </vt:lpstr>
      <vt:lpstr>PowerPoint Presentation</vt:lpstr>
      <vt:lpstr>Lack of Clear Cut Indications</vt:lpstr>
      <vt:lpstr>PowerPoint Presentation</vt:lpstr>
      <vt:lpstr>Decline in OS if late HSCT </vt:lpstr>
      <vt:lpstr>PowerPoint Presentation</vt:lpstr>
      <vt:lpstr>Multivariate analysis for EFS</vt:lpstr>
      <vt:lpstr>PowerPoint Presentation</vt:lpstr>
      <vt:lpstr>PowerPoint Presentation</vt:lpstr>
      <vt:lpstr>Patient evaluation in SCD (pre-HCT)</vt:lpstr>
      <vt:lpstr>PowerPoint Presentation</vt:lpstr>
      <vt:lpstr>Can carrier be a donor </vt:lpstr>
      <vt:lpstr>The First Successful Transplant for SCD</vt:lpstr>
      <vt:lpstr>Still we are using TBI or conditioning is different now </vt:lpstr>
      <vt:lpstr>MAC HLA matched sibling BMT</vt:lpstr>
      <vt:lpstr>1000 HSCT From 94 centers in 23 Countries</vt:lpstr>
      <vt:lpstr>Sickle cell disease: an international survey of results of HLA-identical sibling hematopoietic stem cell transplantation </vt:lpstr>
      <vt:lpstr>Is there any role of RIC in BMT for sickle cell </vt:lpstr>
      <vt:lpstr>NEED FOR RIC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Haploidentical SCT for SCD</vt:lpstr>
      <vt:lpstr>PowerPoint Presentation</vt:lpstr>
      <vt:lpstr>PowerPoint Presentation</vt:lpstr>
      <vt:lpstr>Experience in Paediatric cases </vt:lpstr>
      <vt:lpstr>PowerPoint Presentation</vt:lpstr>
      <vt:lpstr>HSCT for SCD in Adults </vt:lpstr>
      <vt:lpstr>HSCT for SCD in Adults </vt:lpstr>
      <vt:lpstr>HSCT for SCD in Adults at FMRI, Gurgaon </vt:lpstr>
      <vt:lpstr>HSCT for SCD in Adults at FMRI, Gurgaon </vt:lpstr>
      <vt:lpstr>HSCT for SCD in Adults at FMRI, Gurgaon </vt:lpstr>
      <vt:lpstr>Gene therapy vs BMT </vt:lpstr>
      <vt:lpstr>PowerPoint Presentation</vt:lpstr>
      <vt:lpstr>PowerPoint Presentation</vt:lpstr>
      <vt:lpstr>PowerPoint Presentation</vt:lpstr>
      <vt:lpstr>PowerPoint Presentation</vt:lpstr>
      <vt:lpstr>PowerPoint Presentation</vt:lpstr>
      <vt:lpstr>PowerPoint Presentation</vt:lpstr>
      <vt:lpstr>Procedure</vt:lpstr>
      <vt:lpstr>Take home message</vt:lpstr>
      <vt:lpstr>Future Directions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rahul bhargava</dc:creator>
  <cp:lastModifiedBy>rahul bhargava</cp:lastModifiedBy>
  <cp:revision>1</cp:revision>
  <dcterms:modified xsi:type="dcterms:W3CDTF">2024-10-24T03:40:10Z</dcterms:modified>
</cp:coreProperties>
</file>