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1243" r:id="rId2"/>
    <p:sldId id="258" r:id="rId3"/>
    <p:sldId id="1247" r:id="rId4"/>
    <p:sldId id="285" r:id="rId5"/>
    <p:sldId id="287" r:id="rId6"/>
    <p:sldId id="319" r:id="rId7"/>
    <p:sldId id="2769" r:id="rId8"/>
    <p:sldId id="2768" r:id="rId9"/>
    <p:sldId id="2147470611" r:id="rId10"/>
    <p:sldId id="2771" r:id="rId11"/>
    <p:sldId id="264" r:id="rId12"/>
    <p:sldId id="1253" r:id="rId13"/>
    <p:sldId id="267" r:id="rId14"/>
    <p:sldId id="2147470629" r:id="rId15"/>
    <p:sldId id="2770" r:id="rId16"/>
    <p:sldId id="2147470612" r:id="rId17"/>
    <p:sldId id="2147470627" r:id="rId18"/>
    <p:sldId id="6350" r:id="rId19"/>
    <p:sldId id="2147470615" r:id="rId20"/>
    <p:sldId id="2147470622" r:id="rId21"/>
    <p:sldId id="2147470642" r:id="rId22"/>
    <p:sldId id="2147469850" r:id="rId23"/>
    <p:sldId id="1250" r:id="rId24"/>
    <p:sldId id="2147470614" r:id="rId25"/>
    <p:sldId id="6318" r:id="rId26"/>
    <p:sldId id="2147470637" r:id="rId27"/>
    <p:sldId id="2147470623" r:id="rId28"/>
    <p:sldId id="6319" r:id="rId29"/>
    <p:sldId id="2147470635" r:id="rId30"/>
    <p:sldId id="2147470636" r:id="rId31"/>
    <p:sldId id="6347" r:id="rId32"/>
    <p:sldId id="2147470633" r:id="rId33"/>
    <p:sldId id="6317" r:id="rId34"/>
    <p:sldId id="2147470625" r:id="rId35"/>
    <p:sldId id="2147470643" r:id="rId36"/>
    <p:sldId id="2147470639" r:id="rId37"/>
    <p:sldId id="2147470644" r:id="rId38"/>
    <p:sldId id="214747063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FFFF00"/>
    <a:srgbClr val="FFFC00"/>
    <a:srgbClr val="9437FF"/>
    <a:srgbClr val="D883FF"/>
    <a:srgbClr val="73FB79"/>
    <a:srgbClr val="FF2600"/>
    <a:srgbClr val="FFFD78"/>
    <a:srgbClr val="0432FF"/>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4"/>
    <p:restoredTop sz="94459"/>
  </p:normalViewPr>
  <p:slideViewPr>
    <p:cSldViewPr>
      <p:cViewPr varScale="1">
        <p:scale>
          <a:sx n="125" d="100"/>
          <a:sy n="125" d="100"/>
        </p:scale>
        <p:origin x="720" y="168"/>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11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803176059866404E-2"/>
          <c:y val="0.13251659578136674"/>
          <c:w val="0.91436089238845142"/>
          <c:h val="0.73439434796677816"/>
        </c:manualLayout>
      </c:layout>
      <c:lineChart>
        <c:grouping val="standard"/>
        <c:varyColors val="0"/>
        <c:ser>
          <c:idx val="0"/>
          <c:order val="0"/>
          <c:tx>
            <c:strRef>
              <c:f>Sheet1!$B$1</c:f>
              <c:strCache>
                <c:ptCount val="1"/>
                <c:pt idx="0">
                  <c:v>Series 1</c:v>
                </c:pt>
              </c:strCache>
            </c:strRef>
          </c:tx>
          <c:spPr>
            <a:ln w="57150" cap="rnd">
              <a:solidFill>
                <a:srgbClr val="C00000"/>
              </a:solidFill>
              <a:round/>
            </a:ln>
            <a:effectLst/>
          </c:spPr>
          <c:marker>
            <c:symbol val="none"/>
          </c:marker>
          <c:cat>
            <c:numRef>
              <c:f>Sheet1!$A$2:$A$14</c:f>
              <c:numCache>
                <c:formatCode>General</c:formatCode>
                <c:ptCount val="13"/>
                <c:pt idx="0">
                  <c:v>-2</c:v>
                </c:pt>
                <c:pt idx="1">
                  <c:v>-1</c:v>
                </c:pt>
                <c:pt idx="2">
                  <c:v>0</c:v>
                </c:pt>
                <c:pt idx="3">
                  <c:v>1</c:v>
                </c:pt>
                <c:pt idx="4">
                  <c:v>2</c:v>
                </c:pt>
                <c:pt idx="5">
                  <c:v>3</c:v>
                </c:pt>
                <c:pt idx="6">
                  <c:v>4</c:v>
                </c:pt>
                <c:pt idx="7">
                  <c:v>5</c:v>
                </c:pt>
                <c:pt idx="8">
                  <c:v>6</c:v>
                </c:pt>
                <c:pt idx="9">
                  <c:v>7</c:v>
                </c:pt>
                <c:pt idx="10">
                  <c:v>8</c:v>
                </c:pt>
                <c:pt idx="11">
                  <c:v>9</c:v>
                </c:pt>
                <c:pt idx="12">
                  <c:v>10</c:v>
                </c:pt>
              </c:numCache>
            </c:numRef>
          </c:cat>
          <c:val>
            <c:numRef>
              <c:f>Sheet1!$B$2:$B$14</c:f>
              <c:numCache>
                <c:formatCode>General</c:formatCode>
                <c:ptCount val="13"/>
                <c:pt idx="0">
                  <c:v>0</c:v>
                </c:pt>
                <c:pt idx="1">
                  <c:v>1.5</c:v>
                </c:pt>
                <c:pt idx="2">
                  <c:v>1.5</c:v>
                </c:pt>
                <c:pt idx="3">
                  <c:v>2</c:v>
                </c:pt>
                <c:pt idx="4">
                  <c:v>4</c:v>
                </c:pt>
                <c:pt idx="5">
                  <c:v>9.5</c:v>
                </c:pt>
                <c:pt idx="6">
                  <c:v>9</c:v>
                </c:pt>
                <c:pt idx="7">
                  <c:v>9.5</c:v>
                </c:pt>
                <c:pt idx="8">
                  <c:v>9</c:v>
                </c:pt>
                <c:pt idx="9">
                  <c:v>9.5</c:v>
                </c:pt>
                <c:pt idx="10">
                  <c:v>6</c:v>
                </c:pt>
                <c:pt idx="11">
                  <c:v>4</c:v>
                </c:pt>
                <c:pt idx="12">
                  <c:v>2</c:v>
                </c:pt>
              </c:numCache>
            </c:numRef>
          </c:val>
          <c:smooth val="0"/>
          <c:extLst>
            <c:ext xmlns:c16="http://schemas.microsoft.com/office/drawing/2014/chart" uri="{C3380CC4-5D6E-409C-BE32-E72D297353CC}">
              <c16:uniqueId val="{00000000-3819-4EA6-9FE4-BA64D7AF464F}"/>
            </c:ext>
          </c:extLst>
        </c:ser>
        <c:dLbls>
          <c:showLegendKey val="0"/>
          <c:showVal val="0"/>
          <c:showCatName val="0"/>
          <c:showSerName val="0"/>
          <c:showPercent val="0"/>
          <c:showBubbleSize val="0"/>
        </c:dLbls>
        <c:smooth val="0"/>
        <c:axId val="1531336000"/>
        <c:axId val="1531336328"/>
      </c:lineChart>
      <c:catAx>
        <c:axId val="1531336000"/>
        <c:scaling>
          <c:orientation val="minMax"/>
        </c:scaling>
        <c:delete val="0"/>
        <c:axPos val="b"/>
        <c:numFmt formatCode="General" sourceLinked="1"/>
        <c:majorTickMark val="none"/>
        <c:minorTickMark val="none"/>
        <c:tickLblPos val="nextTo"/>
        <c:spPr>
          <a:solidFill>
            <a:schemeClr val="bg1"/>
          </a:solidFill>
          <a:ln w="28575" cap="flat" cmpd="sng" algn="ctr">
            <a:solidFill>
              <a:schemeClr val="accent2"/>
            </a:solidFill>
            <a:round/>
          </a:ln>
          <a:effectLst/>
        </c:spPr>
        <c:txPr>
          <a:bodyPr rot="-600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crossAx val="1531336328"/>
        <c:crosses val="autoZero"/>
        <c:auto val="1"/>
        <c:lblAlgn val="ctr"/>
        <c:lblOffset val="100"/>
        <c:tickMarkSkip val="1"/>
        <c:noMultiLvlLbl val="0"/>
      </c:catAx>
      <c:valAx>
        <c:axId val="1531336328"/>
        <c:scaling>
          <c:orientation val="minMax"/>
        </c:scaling>
        <c:delete val="0"/>
        <c:axPos val="l"/>
        <c:numFmt formatCode="General" sourceLinked="1"/>
        <c:majorTickMark val="none"/>
        <c:minorTickMark val="none"/>
        <c:tickLblPos val="nextTo"/>
        <c:spPr>
          <a:noFill/>
          <a:ln w="28575">
            <a:solidFill>
              <a:schemeClr val="accent2"/>
            </a:solidFill>
          </a:ln>
          <a:effectLst/>
        </c:spPr>
        <c:txPr>
          <a:bodyPr rot="-600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crossAx val="1531336000"/>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B408D-9A11-5741-AC05-4D67E45BF1F0}" type="datetimeFigureOut">
              <a:rPr lang="en-US" smtClean="0"/>
              <a:pPr/>
              <a:t>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4A288-65E3-5145-8A56-8766D03BECFD}" type="slidenum">
              <a:rPr lang="en-US" smtClean="0"/>
              <a:pPr/>
              <a:t>‹#›</a:t>
            </a:fld>
            <a:endParaRPr lang="en-US"/>
          </a:p>
        </p:txBody>
      </p:sp>
    </p:spTree>
    <p:extLst>
      <p:ext uri="{BB962C8B-B14F-4D97-AF65-F5344CB8AC3E}">
        <p14:creationId xmlns:p14="http://schemas.microsoft.com/office/powerpoint/2010/main" val="1763718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dirty="0">
                <a:solidFill>
                  <a:schemeClr val="tx1"/>
                </a:solidFill>
                <a:effectLst/>
                <a:latin typeface="+mn-lt"/>
                <a:ea typeface="+mn-ea"/>
                <a:cs typeface="+mn-cs"/>
              </a:rPr>
              <a:t> valine for glutamic acid as the seventh amino acid of the beta globin chain. The resulting </a:t>
            </a:r>
            <a:r>
              <a:rPr lang="en-IN" sz="1200" b="0" i="0" u="none" strike="noStrike" kern="1200" dirty="0" err="1">
                <a:solidFill>
                  <a:schemeClr val="tx1"/>
                </a:solidFill>
                <a:effectLst/>
                <a:latin typeface="+mn-lt"/>
                <a:ea typeface="+mn-ea"/>
                <a:cs typeface="+mn-cs"/>
              </a:rPr>
              <a:t>hemoglobin</a:t>
            </a:r>
            <a:r>
              <a:rPr lang="en-IN" sz="1200" b="0" i="0" u="none" strike="noStrike" kern="1200" dirty="0">
                <a:solidFill>
                  <a:schemeClr val="tx1"/>
                </a:solidFill>
                <a:effectLst/>
                <a:latin typeface="+mn-lt"/>
                <a:ea typeface="+mn-ea"/>
                <a:cs typeface="+mn-cs"/>
              </a:rPr>
              <a:t> tetramer (alpha2/betaS2) is poorly soluble when deoxygenated</a:t>
            </a:r>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2</a:t>
            </a:fld>
            <a:endParaRPr lang="en-US"/>
          </a:p>
        </p:txBody>
      </p:sp>
    </p:spTree>
    <p:extLst>
      <p:ext uri="{BB962C8B-B14F-4D97-AF65-F5344CB8AC3E}">
        <p14:creationId xmlns:p14="http://schemas.microsoft.com/office/powerpoint/2010/main" val="400884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Recognition of the specific cause is less critical than the ability to assess the management and pace of the lung injury.</a:t>
            </a:r>
          </a:p>
          <a:p>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27</a:t>
            </a:fld>
            <a:endParaRPr lang="en-US"/>
          </a:p>
        </p:txBody>
      </p:sp>
    </p:spTree>
    <p:extLst>
      <p:ext uri="{BB962C8B-B14F-4D97-AF65-F5344CB8AC3E}">
        <p14:creationId xmlns:p14="http://schemas.microsoft.com/office/powerpoint/2010/main" val="50090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Phospho- </a:t>
            </a:r>
            <a:r>
              <a:rPr lang="en-US" dirty="0" err="1"/>
              <a:t>diesterase</a:t>
            </a:r>
            <a:r>
              <a:rPr lang="en-US" dirty="0"/>
              <a:t> 5 </a:t>
            </a:r>
          </a:p>
        </p:txBody>
      </p:sp>
      <p:sp>
        <p:nvSpPr>
          <p:cNvPr id="4" name="Slide Number Placeholder 3"/>
          <p:cNvSpPr>
            <a:spLocks noGrp="1"/>
          </p:cNvSpPr>
          <p:nvPr>
            <p:ph type="sldNum" sz="quarter" idx="5"/>
          </p:nvPr>
        </p:nvSpPr>
        <p:spPr/>
        <p:txBody>
          <a:bodyPr/>
          <a:lstStyle/>
          <a:p>
            <a:fld id="{E1A4A288-65E3-5145-8A56-8766D03BECFD}" type="slidenum">
              <a:rPr lang="en-US" smtClean="0"/>
              <a:pPr/>
              <a:t>28</a:t>
            </a:fld>
            <a:endParaRPr lang="en-US"/>
          </a:p>
        </p:txBody>
      </p:sp>
    </p:spTree>
    <p:extLst>
      <p:ext uri="{BB962C8B-B14F-4D97-AF65-F5344CB8AC3E}">
        <p14:creationId xmlns:p14="http://schemas.microsoft.com/office/powerpoint/2010/main" val="133189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heart is involved due to chronic </a:t>
            </a:r>
            <a:r>
              <a:rPr lang="en-IN" dirty="0" err="1"/>
              <a:t>anemia</a:t>
            </a:r>
            <a:r>
              <a:rPr lang="en-IN" dirty="0"/>
              <a:t> and microinfarcts. </a:t>
            </a:r>
            <a:r>
              <a:rPr lang="en-IN" dirty="0" err="1"/>
              <a:t>Hemolysis</a:t>
            </a:r>
            <a:r>
              <a:rPr lang="en-IN" dirty="0"/>
              <a:t> and blood transfusion lead to hemosiderin deposition in the myocardium. </a:t>
            </a:r>
          </a:p>
          <a:p>
            <a:r>
              <a:rPr lang="en-IN" dirty="0"/>
              <a:t>Both ventricles and the left atrium are all dilated.</a:t>
            </a:r>
          </a:p>
          <a:p>
            <a:r>
              <a:rPr lang="en-IN" dirty="0"/>
              <a:t>A study by Nicholson et al also indicated that coronary artery dilation is common in children with SCD. The prevalence of coronary artery ectasia in patients with SCD was 17.7%, compared with 2.3% for the general population.[33] </a:t>
            </a:r>
          </a:p>
          <a:p>
            <a:r>
              <a:rPr lang="en-IN" dirty="0"/>
              <a:t>Furthermore, a systolic murmur is usually present, with wide radiation over the precordium</a:t>
            </a:r>
            <a:endParaRPr lang="en-US" dirty="0"/>
          </a:p>
          <a:p>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29</a:t>
            </a:fld>
            <a:endParaRPr lang="en-US"/>
          </a:p>
        </p:txBody>
      </p:sp>
    </p:spTree>
    <p:extLst>
      <p:ext uri="{BB962C8B-B14F-4D97-AF65-F5344CB8AC3E}">
        <p14:creationId xmlns:p14="http://schemas.microsoft.com/office/powerpoint/2010/main" val="3357114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dirty="0">
                <a:solidFill>
                  <a:schemeClr val="tx1"/>
                </a:solidFill>
                <a:effectLst/>
                <a:latin typeface="+mn-lt"/>
                <a:ea typeface="+mn-ea"/>
                <a:cs typeface="+mn-cs"/>
              </a:rPr>
              <a:t>Group 4 Chronic thromboembolic pulmonary hypertension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There are controversies surrounding TRV as a measure of PH. TRV can be used to estimate pulmonary artery systolic pressure and clearly identifies adult patients at high risk of death, but it should not be con- </a:t>
            </a:r>
            <a:r>
              <a:rPr lang="en-IN" sz="1200" kern="1200" dirty="0" err="1">
                <a:solidFill>
                  <a:schemeClr val="tx1"/>
                </a:solidFill>
                <a:effectLst/>
                <a:latin typeface="+mn-lt"/>
                <a:ea typeface="+mn-ea"/>
                <a:cs typeface="+mn-cs"/>
              </a:rPr>
              <a:t>sidered</a:t>
            </a:r>
            <a:r>
              <a:rPr lang="en-IN" sz="1200" kern="1200" dirty="0">
                <a:solidFill>
                  <a:schemeClr val="tx1"/>
                </a:solidFill>
                <a:effectLst/>
                <a:latin typeface="+mn-lt"/>
                <a:ea typeface="+mn-ea"/>
                <a:cs typeface="+mn-cs"/>
              </a:rPr>
              <a:t> a gold standard for the diagnosis of PH </a:t>
            </a: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Utility of TRV combined with a 6min walk test and  high NT-</a:t>
            </a:r>
            <a:r>
              <a:rPr lang="en-IN" sz="1200" kern="1200" dirty="0" err="1">
                <a:solidFill>
                  <a:schemeClr val="tx1"/>
                </a:solidFill>
                <a:effectLst/>
                <a:latin typeface="+mn-lt"/>
                <a:ea typeface="+mn-ea"/>
                <a:cs typeface="+mn-cs"/>
              </a:rPr>
              <a:t>proBNP</a:t>
            </a:r>
            <a:r>
              <a:rPr lang="en-IN" sz="1200" kern="1200" dirty="0">
                <a:solidFill>
                  <a:schemeClr val="tx1"/>
                </a:solidFill>
                <a:effectLst/>
                <a:latin typeface="+mn-lt"/>
                <a:ea typeface="+mn-ea"/>
                <a:cs typeface="+mn-cs"/>
              </a:rPr>
              <a:t> level to diagnose patients with PH </a:t>
            </a:r>
            <a:endParaRPr lang="en-IN" dirty="0"/>
          </a:p>
          <a:p>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30</a:t>
            </a:fld>
            <a:endParaRPr lang="en-US"/>
          </a:p>
        </p:txBody>
      </p:sp>
    </p:spTree>
    <p:extLst>
      <p:ext uri="{BB962C8B-B14F-4D97-AF65-F5344CB8AC3E}">
        <p14:creationId xmlns:p14="http://schemas.microsoft.com/office/powerpoint/2010/main" val="3786424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It is usually ischemic in children and </a:t>
            </a:r>
            <a:r>
              <a:rPr lang="en-IN" dirty="0" err="1"/>
              <a:t>hemorrhagic</a:t>
            </a:r>
            <a:r>
              <a:rPr lang="en-IN" dirty="0"/>
              <a:t> in adults-</a:t>
            </a:r>
            <a:r>
              <a:rPr lang="en-IN" dirty="0" err="1"/>
              <a:t>Hemorrhagic</a:t>
            </a:r>
            <a:r>
              <a:rPr lang="en-IN" dirty="0"/>
              <a:t> stroke is associated with a mortality rate of more than 29%</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These silent brain infarcts occur in 17% of patients and may be associated with deterioration in cognitive function, with effects on learning and </a:t>
            </a:r>
            <a:r>
              <a:rPr lang="en-IN" dirty="0" err="1"/>
              <a:t>behavior</a:t>
            </a:r>
            <a:r>
              <a:rPr lang="en-IN" dirty="0"/>
              <a:t>; these infarcts may increase the potential risk for clinical and subclinical damage to the CNS</a:t>
            </a:r>
          </a:p>
          <a:p>
            <a:endParaRPr lang="en-IN" dirty="0"/>
          </a:p>
          <a:p>
            <a:r>
              <a:rPr lang="en-IN" dirty="0"/>
              <a:t>Convulsions are frequently associated with stroke. Convulsions occur as an isolated event but also appear in the setting of evolving acute chest syndrome, pain crisis, aplastic crisis, and priapism. </a:t>
            </a:r>
          </a:p>
          <a:p>
            <a:r>
              <a:rPr lang="en-IN" dirty="0"/>
              <a:t>Rapid and excessive blood transfusion to a </a:t>
            </a:r>
            <a:r>
              <a:rPr lang="en-IN" dirty="0" err="1"/>
              <a:t>hemoglobin</a:t>
            </a:r>
            <a:r>
              <a:rPr lang="en-IN" dirty="0"/>
              <a:t> level of greater than 12 g/</a:t>
            </a:r>
            <a:r>
              <a:rPr lang="en-IN" dirty="0" err="1"/>
              <a:t>dL</a:t>
            </a:r>
            <a:r>
              <a:rPr lang="en-IN" dirty="0"/>
              <a:t> increases blood viscosity and can lead to stroke.</a:t>
            </a:r>
          </a:p>
          <a:p>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33</a:t>
            </a:fld>
            <a:endParaRPr lang="en-US"/>
          </a:p>
        </p:txBody>
      </p:sp>
    </p:spTree>
    <p:extLst>
      <p:ext uri="{BB962C8B-B14F-4D97-AF65-F5344CB8AC3E}">
        <p14:creationId xmlns:p14="http://schemas.microsoft.com/office/powerpoint/2010/main" val="318154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Arial Rounded MT Bold" panose="020F0704030504030204" pitchFamily="34" charset="77"/>
              </a:rPr>
              <a:t>nonspecific</a:t>
            </a:r>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34</a:t>
            </a:fld>
            <a:endParaRPr lang="en-US"/>
          </a:p>
        </p:txBody>
      </p:sp>
    </p:spTree>
    <p:extLst>
      <p:ext uri="{BB962C8B-B14F-4D97-AF65-F5344CB8AC3E}">
        <p14:creationId xmlns:p14="http://schemas.microsoft.com/office/powerpoint/2010/main" val="58303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F3CE3B-B71F-46D3-8995-064A1680F814}" type="slidenum">
              <a:rPr lang="en-US" smtClean="0"/>
              <a:pPr/>
              <a:t>4</a:t>
            </a:fld>
            <a:endParaRPr lang="en-US"/>
          </a:p>
        </p:txBody>
      </p:sp>
    </p:spTree>
    <p:extLst>
      <p:ext uri="{BB962C8B-B14F-4D97-AF65-F5344CB8AC3E}">
        <p14:creationId xmlns:p14="http://schemas.microsoft.com/office/powerpoint/2010/main" val="96352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F3CE3B-B71F-46D3-8995-064A1680F814}" type="slidenum">
              <a:rPr lang="en-US" smtClean="0"/>
              <a:pPr/>
              <a:t>5</a:t>
            </a:fld>
            <a:endParaRPr lang="en-US"/>
          </a:p>
        </p:txBody>
      </p:sp>
    </p:spTree>
    <p:extLst>
      <p:ext uri="{BB962C8B-B14F-4D97-AF65-F5344CB8AC3E}">
        <p14:creationId xmlns:p14="http://schemas.microsoft.com/office/powerpoint/2010/main" val="60042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484EE8-AFB1-45FD-9F55-522436226BE0}" type="slidenum">
              <a:rPr lang="en-IN" smtClean="0"/>
              <a:pPr/>
              <a:t>6</a:t>
            </a:fld>
            <a:endParaRPr lang="en-IN"/>
          </a:p>
        </p:txBody>
      </p:sp>
      <p:sp>
        <p:nvSpPr>
          <p:cNvPr id="5" name="Footer Placeholder 4"/>
          <p:cNvSpPr>
            <a:spLocks noGrp="1"/>
          </p:cNvSpPr>
          <p:nvPr>
            <p:ph type="ftr" sz="quarter" idx="11"/>
          </p:nvPr>
        </p:nvSpPr>
        <p:spPr/>
        <p:txBody>
          <a:bodyPr/>
          <a:lstStyle/>
          <a:p>
            <a:r>
              <a:rPr lang="en-US"/>
              <a:t>Evidence based management of SCD:Expert panel report 2014</a:t>
            </a:r>
            <a:endParaRPr lang="en-IN"/>
          </a:p>
        </p:txBody>
      </p:sp>
    </p:spTree>
    <p:extLst>
      <p:ext uri="{BB962C8B-B14F-4D97-AF65-F5344CB8AC3E}">
        <p14:creationId xmlns:p14="http://schemas.microsoft.com/office/powerpoint/2010/main" val="264083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9-11 days </a:t>
            </a:r>
          </a:p>
        </p:txBody>
      </p:sp>
      <p:sp>
        <p:nvSpPr>
          <p:cNvPr id="4" name="Slide Number Placeholder 3"/>
          <p:cNvSpPr>
            <a:spLocks noGrp="1"/>
          </p:cNvSpPr>
          <p:nvPr>
            <p:ph type="sldNum" sz="quarter" idx="5"/>
          </p:nvPr>
        </p:nvSpPr>
        <p:spPr/>
        <p:txBody>
          <a:bodyPr/>
          <a:lstStyle/>
          <a:p>
            <a:fld id="{E1A4A288-65E3-5145-8A56-8766D03BECFD}" type="slidenum">
              <a:rPr lang="en-US" smtClean="0"/>
              <a:pPr/>
              <a:t>8</a:t>
            </a:fld>
            <a:endParaRPr lang="en-US"/>
          </a:p>
        </p:txBody>
      </p:sp>
    </p:spTree>
    <p:extLst>
      <p:ext uri="{BB962C8B-B14F-4D97-AF65-F5344CB8AC3E}">
        <p14:creationId xmlns:p14="http://schemas.microsoft.com/office/powerpoint/2010/main" val="39429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BCL11A binding site </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12</a:t>
            </a:fld>
            <a:endParaRPr lang="en-US"/>
          </a:p>
        </p:txBody>
      </p:sp>
    </p:spTree>
    <p:extLst>
      <p:ext uri="{BB962C8B-B14F-4D97-AF65-F5344CB8AC3E}">
        <p14:creationId xmlns:p14="http://schemas.microsoft.com/office/powerpoint/2010/main" val="129058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 osteomyelitis </a:t>
            </a:r>
          </a:p>
        </p:txBody>
      </p:sp>
      <p:sp>
        <p:nvSpPr>
          <p:cNvPr id="4" name="Slide Number Placeholder 3"/>
          <p:cNvSpPr>
            <a:spLocks noGrp="1"/>
          </p:cNvSpPr>
          <p:nvPr>
            <p:ph type="sldNum" sz="quarter" idx="5"/>
          </p:nvPr>
        </p:nvSpPr>
        <p:spPr/>
        <p:txBody>
          <a:bodyPr/>
          <a:lstStyle/>
          <a:p>
            <a:fld id="{E1A4A288-65E3-5145-8A56-8766D03BECFD}" type="slidenum">
              <a:rPr lang="en-US" smtClean="0"/>
              <a:pPr/>
              <a:t>16</a:t>
            </a:fld>
            <a:endParaRPr lang="en-US"/>
          </a:p>
        </p:txBody>
      </p:sp>
    </p:spTree>
    <p:extLst>
      <p:ext uri="{BB962C8B-B14F-4D97-AF65-F5344CB8AC3E}">
        <p14:creationId xmlns:p14="http://schemas.microsoft.com/office/powerpoint/2010/main" val="1554214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60FB2C-B4F9-412E-9083-972335951AB0}" type="slidenum">
              <a:rPr lang="en-US" smtClean="0"/>
              <a:t>22</a:t>
            </a:fld>
            <a:endParaRPr lang="en-US"/>
          </a:p>
        </p:txBody>
      </p:sp>
    </p:spTree>
    <p:extLst>
      <p:ext uri="{BB962C8B-B14F-4D97-AF65-F5344CB8AC3E}">
        <p14:creationId xmlns:p14="http://schemas.microsoft.com/office/powerpoint/2010/main" val="390552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dirty="0">
                <a:solidFill>
                  <a:schemeClr val="tx1"/>
                </a:solidFill>
                <a:effectLst/>
                <a:latin typeface="+mn-lt"/>
                <a:ea typeface="+mn-ea"/>
                <a:cs typeface="+mn-cs"/>
              </a:rPr>
              <a:t>Chronic thromboembolic pulmonary hypertension CTEPH)</a:t>
            </a:r>
            <a:endParaRPr lang="en-US" dirty="0"/>
          </a:p>
        </p:txBody>
      </p:sp>
      <p:sp>
        <p:nvSpPr>
          <p:cNvPr id="4" name="Slide Number Placeholder 3"/>
          <p:cNvSpPr>
            <a:spLocks noGrp="1"/>
          </p:cNvSpPr>
          <p:nvPr>
            <p:ph type="sldNum" sz="quarter" idx="5"/>
          </p:nvPr>
        </p:nvSpPr>
        <p:spPr/>
        <p:txBody>
          <a:bodyPr/>
          <a:lstStyle/>
          <a:p>
            <a:fld id="{E1A4A288-65E3-5145-8A56-8766D03BECFD}" type="slidenum">
              <a:rPr lang="en-US" smtClean="0"/>
              <a:pPr/>
              <a:t>25</a:t>
            </a:fld>
            <a:endParaRPr lang="en-US"/>
          </a:p>
        </p:txBody>
      </p:sp>
    </p:spTree>
    <p:extLst>
      <p:ext uri="{BB962C8B-B14F-4D97-AF65-F5344CB8AC3E}">
        <p14:creationId xmlns:p14="http://schemas.microsoft.com/office/powerpoint/2010/main" val="17476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D8BD707-D9CF-40AE-B4C6-C98DA3205C09}" type="datetimeFigureOut">
              <a:rPr lang="en-US" smtClean="0"/>
              <a:pPr/>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01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79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216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406402" y="81600"/>
            <a:ext cx="11425767" cy="900336"/>
          </a:xfrm>
          <a:prstGeom prst="rect">
            <a:avLst/>
          </a:prstGeom>
        </p:spPr>
        <p:txBody>
          <a:bodyPr vert="horz" lIns="0" tIns="0" rIns="0" bIns="0" rtlCol="0" anchor="b" anchorCtr="0">
            <a:noAutofit/>
          </a:bodyPr>
          <a:lstStyle>
            <a:lvl1pPr>
              <a:defRPr b="1">
                <a:solidFill>
                  <a:schemeClr val="accent2"/>
                </a:solidFill>
                <a:latin typeface="+mj-lt"/>
              </a:defRPr>
            </a:lvl1pPr>
          </a:lstStyle>
          <a:p>
            <a:r>
              <a:rPr lang="en-US" dirty="0"/>
              <a:t>Click to edit Master title style</a:t>
            </a:r>
            <a:endParaRPr lang="en-GB" dirty="0"/>
          </a:p>
        </p:txBody>
      </p:sp>
      <p:sp>
        <p:nvSpPr>
          <p:cNvPr id="10" name="Text Placeholder 9"/>
          <p:cNvSpPr>
            <a:spLocks noGrp="1"/>
          </p:cNvSpPr>
          <p:nvPr>
            <p:ph type="body" sz="quarter" idx="14"/>
          </p:nvPr>
        </p:nvSpPr>
        <p:spPr>
          <a:xfrm>
            <a:off x="408000" y="1171200"/>
            <a:ext cx="11400000" cy="4867200"/>
          </a:xfrm>
        </p:spPr>
        <p:txBody>
          <a:bodyPr/>
          <a:lstStyle>
            <a:lvl1pPr>
              <a:buClr>
                <a:schemeClr val="accent1"/>
              </a:buClr>
              <a:defRPr>
                <a:solidFill>
                  <a:schemeClr val="accent2"/>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3"/>
          <p:cNvSpPr>
            <a:spLocks noGrp="1"/>
          </p:cNvSpPr>
          <p:nvPr>
            <p:ph type="body" sz="quarter" idx="12" hasCustomPrompt="1"/>
          </p:nvPr>
        </p:nvSpPr>
        <p:spPr>
          <a:xfrm>
            <a:off x="399228" y="6270626"/>
            <a:ext cx="5181600" cy="393783"/>
          </a:xfrm>
          <a:prstGeom prst="rect">
            <a:avLst/>
          </a:prstGeom>
        </p:spPr>
        <p:txBody>
          <a:bodyPr anchor="b" anchorCtr="0"/>
          <a:lstStyle>
            <a:lvl1pPr marL="0" marR="0" indent="0" algn="l" defTabSz="914377" rtl="0" eaLnBrk="1" fontAlgn="auto" latinLnBrk="0" hangingPunct="1">
              <a:lnSpc>
                <a:spcPct val="95000"/>
              </a:lnSpc>
              <a:spcBef>
                <a:spcPts val="0"/>
              </a:spcBef>
              <a:spcAft>
                <a:spcPts val="1000"/>
              </a:spcAft>
              <a:buClr>
                <a:schemeClr val="accent4"/>
              </a:buClr>
              <a:buSzPct val="110000"/>
              <a:buFontTx/>
              <a:buNone/>
              <a:tabLst/>
              <a:defRPr sz="1067">
                <a:solidFill>
                  <a:schemeClr val="tx2"/>
                </a:solidFill>
              </a:defRPr>
            </a:lvl1pPr>
            <a:lvl2pPr marL="182558" indent="0">
              <a:buFontTx/>
              <a:buNone/>
              <a:defRPr sz="1000"/>
            </a:lvl2pPr>
            <a:lvl3pPr marL="357178" indent="0">
              <a:buFontTx/>
              <a:buNone/>
              <a:defRPr sz="1000"/>
            </a:lvl3pPr>
            <a:lvl4pPr marL="539737" indent="0">
              <a:buFontTx/>
              <a:buNone/>
              <a:defRPr sz="1000"/>
            </a:lvl4pPr>
            <a:lvl5pPr marL="714357" indent="0">
              <a:buFontTx/>
              <a:buNone/>
              <a:defRPr sz="1000"/>
            </a:lvl5pPr>
          </a:lstStyle>
          <a:p>
            <a:pPr lvl="0"/>
            <a:r>
              <a:rPr lang="en-US" dirty="0"/>
              <a:t>References 8pt Arial</a:t>
            </a:r>
          </a:p>
        </p:txBody>
      </p:sp>
      <p:sp>
        <p:nvSpPr>
          <p:cNvPr id="12" name="Slide Number Placeholder 3"/>
          <p:cNvSpPr>
            <a:spLocks noGrp="1"/>
          </p:cNvSpPr>
          <p:nvPr>
            <p:ph type="sldNum" sz="quarter" idx="4"/>
          </p:nvPr>
        </p:nvSpPr>
        <p:spPr>
          <a:xfrm>
            <a:off x="5778500" y="6482366"/>
            <a:ext cx="635000" cy="365125"/>
          </a:xfrm>
          <a:prstGeom prst="rect">
            <a:avLst/>
          </a:prstGeom>
        </p:spPr>
        <p:txBody>
          <a:bodyPr vert="horz" lIns="91440" tIns="45720" rIns="91440" bIns="45720" rtlCol="0" anchor="ctr"/>
          <a:lstStyle>
            <a:lvl1pPr algn="ctr">
              <a:defRPr sz="1000" b="0">
                <a:solidFill>
                  <a:schemeClr val="tx1"/>
                </a:solidFill>
              </a:defRPr>
            </a:lvl1pPr>
          </a:lstStyle>
          <a:p>
            <a:fld id="{4F41DD68-B399-4AE7-8E9C-6C1FA84F7099}" type="slidenum">
              <a:rPr lang="en-GB" smtClean="0"/>
              <a:pPr/>
              <a:t>‹#›</a:t>
            </a:fld>
            <a:endParaRPr lang="en-GB"/>
          </a:p>
        </p:txBody>
      </p:sp>
      <p:sp>
        <p:nvSpPr>
          <p:cNvPr id="13" name="Text Placeholder 3"/>
          <p:cNvSpPr>
            <a:spLocks noGrp="1"/>
          </p:cNvSpPr>
          <p:nvPr>
            <p:ph type="body" sz="quarter" idx="15" hasCustomPrompt="1"/>
          </p:nvPr>
        </p:nvSpPr>
        <p:spPr>
          <a:xfrm>
            <a:off x="6650567" y="6270626"/>
            <a:ext cx="5181600" cy="393783"/>
          </a:xfrm>
          <a:prstGeom prst="rect">
            <a:avLst/>
          </a:prstGeom>
        </p:spPr>
        <p:txBody>
          <a:bodyPr anchor="b" anchorCtr="0"/>
          <a:lstStyle>
            <a:lvl1pPr marL="0" indent="0" algn="r">
              <a:buFontTx/>
              <a:buNone/>
              <a:defRPr sz="1067" baseline="0">
                <a:solidFill>
                  <a:schemeClr val="tx2"/>
                </a:solidFill>
              </a:defRPr>
            </a:lvl1pPr>
            <a:lvl2pPr marL="182558" indent="0">
              <a:buFontTx/>
              <a:buNone/>
              <a:defRPr sz="1000"/>
            </a:lvl2pPr>
            <a:lvl3pPr marL="357178" indent="0">
              <a:buFontTx/>
              <a:buNone/>
              <a:defRPr sz="1000"/>
            </a:lvl3pPr>
            <a:lvl4pPr marL="539737" indent="0">
              <a:buFontTx/>
              <a:buNone/>
              <a:defRPr sz="1000"/>
            </a:lvl4pPr>
            <a:lvl5pPr marL="714357" indent="0">
              <a:buFontTx/>
              <a:buNone/>
              <a:defRPr sz="1000"/>
            </a:lvl5pPr>
          </a:lstStyle>
          <a:p>
            <a:pPr lvl="0"/>
            <a:r>
              <a:rPr lang="en-US" dirty="0"/>
              <a:t>Abbreviations 8pt Arial</a:t>
            </a:r>
          </a:p>
        </p:txBody>
      </p:sp>
    </p:spTree>
    <p:extLst>
      <p:ext uri="{BB962C8B-B14F-4D97-AF65-F5344CB8AC3E}">
        <p14:creationId xmlns:p14="http://schemas.microsoft.com/office/powerpoint/2010/main" val="571211624"/>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620632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pPr/>
              <a:t>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9B1FA-81F2-4940-9AF3-5EAFB5D6669B}" type="slidenum">
              <a:rPr lang="en-US" smtClean="0"/>
              <a:pPr/>
              <a:t>‹#›</a:t>
            </a:fld>
            <a:endParaRPr lang="en-US"/>
          </a:p>
        </p:txBody>
      </p:sp>
      <p:sp>
        <p:nvSpPr>
          <p:cNvPr id="6" name="Title 1"/>
          <p:cNvSpPr>
            <a:spLocks noGrp="1"/>
          </p:cNvSpPr>
          <p:nvPr>
            <p:ph type="title"/>
          </p:nvPr>
        </p:nvSpPr>
        <p:spPr>
          <a:xfrm>
            <a:off x="609600" y="274640"/>
            <a:ext cx="10972800" cy="715961"/>
          </a:xfrm>
        </p:spPr>
        <p:txBody>
          <a:bodyPr>
            <a:normAutofit/>
          </a:bodyPr>
          <a:lstStyle>
            <a:lvl1pPr algn="l">
              <a:defRPr sz="3733">
                <a:solidFill>
                  <a:schemeClr val="bg1"/>
                </a:solidFill>
              </a:defRPr>
            </a:lvl1pPr>
          </a:lstStyle>
          <a:p>
            <a:r>
              <a:rPr lang="en-US" dirty="0"/>
              <a:t>Click to edit Master title style</a:t>
            </a:r>
          </a:p>
        </p:txBody>
      </p:sp>
      <p:sp>
        <p:nvSpPr>
          <p:cNvPr id="7" name="Text Placeholder 9"/>
          <p:cNvSpPr>
            <a:spLocks noGrp="1"/>
          </p:cNvSpPr>
          <p:nvPr>
            <p:ph type="body" sz="quarter" idx="13" hasCustomPrompt="1"/>
          </p:nvPr>
        </p:nvSpPr>
        <p:spPr>
          <a:xfrm>
            <a:off x="609600" y="990600"/>
            <a:ext cx="10972800" cy="508000"/>
          </a:xfrm>
        </p:spPr>
        <p:txBody>
          <a:bodyPr>
            <a:noAutofit/>
          </a:bodyPr>
          <a:lstStyle>
            <a:lvl1pPr marL="0" indent="0">
              <a:buNone/>
              <a:defRPr sz="1867">
                <a:solidFill>
                  <a:schemeClr val="bg1">
                    <a:lumMod val="75000"/>
                  </a:schemeClr>
                </a:solidFill>
              </a:defRPr>
            </a:lvl1pPr>
          </a:lstStyle>
          <a:p>
            <a:pPr lvl="0"/>
            <a:r>
              <a:rPr lang="en-US" dirty="0"/>
              <a:t>Subtitle</a:t>
            </a:r>
          </a:p>
        </p:txBody>
      </p:sp>
    </p:spTree>
    <p:extLst>
      <p:ext uri="{BB962C8B-B14F-4D97-AF65-F5344CB8AC3E}">
        <p14:creationId xmlns:p14="http://schemas.microsoft.com/office/powerpoint/2010/main" val="2980939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98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63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317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53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6514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8566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1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747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D8BD707-D9CF-40AE-B4C6-C98DA3205C09}" type="datetimeFigureOut">
              <a:rPr lang="en-US" smtClean="0"/>
              <a:pPr/>
              <a:t>10/20/24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F15528-21DE-4FAA-801E-634DDDAF4B2B}"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8165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oi.org/10.4236/ojoph.2020.103022"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5B313E-42AD-FE42-AE61-8523187CE6D8}"/>
              </a:ext>
            </a:extLst>
          </p:cNvPr>
          <p:cNvSpPr>
            <a:spLocks noGrp="1"/>
          </p:cNvSpPr>
          <p:nvPr>
            <p:ph type="ctrTitle"/>
          </p:nvPr>
        </p:nvSpPr>
        <p:spPr/>
        <p:txBody>
          <a:bodyPr>
            <a:normAutofit fontScale="90000"/>
          </a:bodyPr>
          <a:lstStyle/>
          <a:p>
            <a:r>
              <a:rPr lang="en-US" cap="none" dirty="0">
                <a:solidFill>
                  <a:srgbClr val="0432FF"/>
                </a:solidFill>
                <a:latin typeface="Arial Rounded MT Bold" panose="020F0704030504030204" pitchFamily="34" charset="77"/>
              </a:rPr>
              <a:t>Sickle cell disease: </a:t>
            </a:r>
            <a:r>
              <a:rPr lang="en-US" sz="3600" cap="none" dirty="0">
                <a:solidFill>
                  <a:srgbClr val="0432FF"/>
                </a:solidFill>
                <a:latin typeface="Arial Rounded MT Bold" panose="020F0704030504030204" pitchFamily="34" charset="77"/>
              </a:rPr>
              <a:t>manifestations and complications</a:t>
            </a:r>
          </a:p>
        </p:txBody>
      </p:sp>
      <p:sp>
        <p:nvSpPr>
          <p:cNvPr id="5" name="Subtitle 4">
            <a:extLst>
              <a:ext uri="{FF2B5EF4-FFF2-40B4-BE49-F238E27FC236}">
                <a16:creationId xmlns:a16="http://schemas.microsoft.com/office/drawing/2014/main" id="{7E6E255A-3E15-CA4A-812D-E9355F000410}"/>
              </a:ext>
            </a:extLst>
          </p:cNvPr>
          <p:cNvSpPr>
            <a:spLocks noGrp="1"/>
          </p:cNvSpPr>
          <p:nvPr>
            <p:ph type="subTitle" idx="1"/>
          </p:nvPr>
        </p:nvSpPr>
        <p:spPr/>
        <p:txBody>
          <a:bodyPr/>
          <a:lstStyle/>
          <a:p>
            <a:r>
              <a:rPr lang="en-US" dirty="0" err="1">
                <a:solidFill>
                  <a:schemeClr val="tx1"/>
                </a:solidFill>
                <a:latin typeface="Arial Rounded MT Bold" panose="020F0704030504030204" pitchFamily="34" charset="77"/>
              </a:rPr>
              <a:t>Dr</a:t>
            </a:r>
            <a:r>
              <a:rPr lang="en-US" dirty="0">
                <a:solidFill>
                  <a:schemeClr val="tx1"/>
                </a:solidFill>
                <a:latin typeface="Arial Rounded MT Bold" panose="020F0704030504030204" pitchFamily="34" charset="77"/>
              </a:rPr>
              <a:t> </a:t>
            </a:r>
            <a:r>
              <a:rPr lang="en-US" dirty="0" err="1">
                <a:solidFill>
                  <a:schemeClr val="tx1"/>
                </a:solidFill>
                <a:latin typeface="Arial Rounded MT Bold" panose="020F0704030504030204" pitchFamily="34" charset="77"/>
              </a:rPr>
              <a:t>Tulika</a:t>
            </a:r>
            <a:r>
              <a:rPr lang="en-US" dirty="0">
                <a:solidFill>
                  <a:schemeClr val="tx1"/>
                </a:solidFill>
                <a:latin typeface="Arial Rounded MT Bold" panose="020F0704030504030204" pitchFamily="34" charset="77"/>
              </a:rPr>
              <a:t> Seth</a:t>
            </a:r>
          </a:p>
          <a:p>
            <a:r>
              <a:rPr lang="en-US" dirty="0">
                <a:solidFill>
                  <a:schemeClr val="tx1"/>
                </a:solidFill>
                <a:latin typeface="Arial Rounded MT Bold" panose="020F0704030504030204" pitchFamily="34" charset="77"/>
              </a:rPr>
              <a:t>AIIMS, New Delhi</a:t>
            </a:r>
          </a:p>
        </p:txBody>
      </p:sp>
    </p:spTree>
    <p:extLst>
      <p:ext uri="{BB962C8B-B14F-4D97-AF65-F5344CB8AC3E}">
        <p14:creationId xmlns:p14="http://schemas.microsoft.com/office/powerpoint/2010/main" val="311879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C13C30-7FCD-014D-A570-023FD7E9AD8C}"/>
              </a:ext>
            </a:extLst>
          </p:cNvPr>
          <p:cNvSpPr>
            <a:spLocks noGrp="1"/>
          </p:cNvSpPr>
          <p:nvPr>
            <p:ph type="title"/>
          </p:nvPr>
        </p:nvSpPr>
        <p:spPr>
          <a:xfrm>
            <a:off x="0" y="5546"/>
            <a:ext cx="12192000" cy="899568"/>
          </a:xfrm>
          <a:solidFill>
            <a:srgbClr val="FF8AD8"/>
          </a:solidFill>
        </p:spPr>
        <p:txBody>
          <a:bodyPr>
            <a:normAutofit fontScale="90000"/>
          </a:bodyPr>
          <a:lstStyle/>
          <a:p>
            <a:pPr algn="ctr"/>
            <a:br>
              <a:rPr lang="en-IN" sz="4000" cap="none" dirty="0">
                <a:latin typeface="Arial Rounded MT Bold" panose="020F0704030504030204" pitchFamily="34" charset="77"/>
              </a:rPr>
            </a:br>
            <a:r>
              <a:rPr lang="en-IN" sz="4000" cap="none" dirty="0">
                <a:latin typeface="Arial Rounded MT Bold" panose="020F0704030504030204" pitchFamily="34" charset="77"/>
              </a:rPr>
              <a:t>Triggers of VOC</a:t>
            </a:r>
            <a:br>
              <a:rPr lang="en-IN" dirty="0"/>
            </a:br>
            <a:endParaRPr lang="en-US" dirty="0"/>
          </a:p>
        </p:txBody>
      </p:sp>
      <p:sp>
        <p:nvSpPr>
          <p:cNvPr id="6" name="Content Placeholder 5">
            <a:extLst>
              <a:ext uri="{FF2B5EF4-FFF2-40B4-BE49-F238E27FC236}">
                <a16:creationId xmlns:a16="http://schemas.microsoft.com/office/drawing/2014/main" id="{EBB9010C-AD56-4F40-B3CA-BFF582B877F3}"/>
              </a:ext>
            </a:extLst>
          </p:cNvPr>
          <p:cNvSpPr>
            <a:spLocks noGrp="1"/>
          </p:cNvSpPr>
          <p:nvPr>
            <p:ph idx="1"/>
          </p:nvPr>
        </p:nvSpPr>
        <p:spPr>
          <a:xfrm>
            <a:off x="407369" y="1052736"/>
            <a:ext cx="11521280" cy="5472608"/>
          </a:xfrm>
          <a:solidFill>
            <a:schemeClr val="bg1"/>
          </a:solidFill>
        </p:spPr>
        <p:txBody>
          <a:bodyPr>
            <a:normAutofit/>
          </a:bodyPr>
          <a:lstStyle/>
          <a:p>
            <a:r>
              <a:rPr lang="en-IN" u="sng" dirty="0"/>
              <a:t>Often, </a:t>
            </a:r>
            <a:r>
              <a:rPr lang="en-IN" b="1" u="sng" dirty="0"/>
              <a:t>no precipitating </a:t>
            </a:r>
            <a:r>
              <a:rPr lang="en-IN" u="sng" dirty="0"/>
              <a:t>cause can be identified. </a:t>
            </a:r>
          </a:p>
          <a:p>
            <a:pPr>
              <a:buFont typeface="Arial" panose="020B0604020202020204" pitchFamily="34" charset="0"/>
              <a:buChar char="•"/>
            </a:pPr>
            <a:r>
              <a:rPr lang="en-IN" dirty="0"/>
              <a:t>However, as deoxygenated </a:t>
            </a:r>
            <a:r>
              <a:rPr lang="en-IN" dirty="0" err="1"/>
              <a:t>hemoglobin</a:t>
            </a:r>
            <a:r>
              <a:rPr lang="en-IN" dirty="0"/>
              <a:t> S (</a:t>
            </a:r>
            <a:r>
              <a:rPr lang="en-IN" dirty="0" err="1"/>
              <a:t>HbS</a:t>
            </a:r>
            <a:r>
              <a:rPr lang="en-IN" dirty="0"/>
              <a:t>) polymerizes, likely physiologic trigger of </a:t>
            </a:r>
            <a:r>
              <a:rPr lang="en-IN" dirty="0" err="1"/>
              <a:t>vaso</a:t>
            </a:r>
            <a:r>
              <a:rPr lang="en-IN" dirty="0"/>
              <a:t>-occlusive crises is </a:t>
            </a:r>
            <a:r>
              <a:rPr lang="en-IN" b="1" dirty="0"/>
              <a:t>hypoxemia</a:t>
            </a:r>
            <a:r>
              <a:rPr lang="en-IN" dirty="0"/>
              <a:t>. </a:t>
            </a:r>
          </a:p>
          <a:p>
            <a:pPr>
              <a:buFont typeface="Arial" panose="020B0604020202020204" pitchFamily="34" charset="0"/>
              <a:buChar char="•"/>
            </a:pPr>
            <a:r>
              <a:rPr lang="en-IN" b="1" dirty="0"/>
              <a:t>Dehydration</a:t>
            </a:r>
            <a:r>
              <a:rPr lang="en-IN" dirty="0"/>
              <a:t> can precipitate pain, since acidosis results in a shift of the oxygen dissociation curve (Bohr effect), causing </a:t>
            </a:r>
            <a:r>
              <a:rPr lang="en-IN" dirty="0" err="1"/>
              <a:t>hemoglobin</a:t>
            </a:r>
            <a:r>
              <a:rPr lang="en-IN" dirty="0"/>
              <a:t> to desaturate more readily.</a:t>
            </a:r>
          </a:p>
          <a:p>
            <a:pPr>
              <a:buFont typeface="Arial" panose="020B0604020202020204" pitchFamily="34" charset="0"/>
              <a:buChar char="•"/>
            </a:pPr>
            <a:r>
              <a:rPr lang="en-IN" b="1" dirty="0"/>
              <a:t> </a:t>
            </a:r>
            <a:r>
              <a:rPr lang="en-IN" b="1" dirty="0" err="1"/>
              <a:t>Hemo</a:t>
            </a:r>
            <a:r>
              <a:rPr lang="en-IN" b="1" dirty="0"/>
              <a:t>-concentration </a:t>
            </a:r>
            <a:r>
              <a:rPr lang="en-IN" dirty="0"/>
              <a:t>also is a common mechanism.</a:t>
            </a:r>
          </a:p>
          <a:p>
            <a:pPr>
              <a:buFont typeface="Arial" panose="020B0604020202020204" pitchFamily="34" charset="0"/>
              <a:buChar char="•"/>
            </a:pPr>
            <a:r>
              <a:rPr lang="en-IN" dirty="0"/>
              <a:t>Another common trigger is </a:t>
            </a:r>
            <a:r>
              <a:rPr lang="en-IN" b="1" dirty="0"/>
              <a:t>changes in body temperature</a:t>
            </a:r>
          </a:p>
          <a:p>
            <a:pPr lvl="1">
              <a:buFont typeface="Arial" panose="020B0604020202020204" pitchFamily="34" charset="0"/>
              <a:buChar char="•"/>
            </a:pPr>
            <a:r>
              <a:rPr lang="en-IN" dirty="0"/>
              <a:t>increase due to fever or a decrease due to environmental temperature change. </a:t>
            </a:r>
          </a:p>
          <a:p>
            <a:pPr lvl="1">
              <a:buFont typeface="Arial" panose="020B0604020202020204" pitchFamily="34" charset="0"/>
              <a:buChar char="•"/>
            </a:pPr>
            <a:r>
              <a:rPr lang="en-IN" dirty="0"/>
              <a:t>Lowered body temperature likely leads to crises as the result of peripheral vasoconstriction. Patients should wear proper clothing and avoid exposure to ensure normal core temperature</a:t>
            </a:r>
          </a:p>
          <a:p>
            <a:pPr>
              <a:buFont typeface="Arial" panose="020B0604020202020204" pitchFamily="34" charset="0"/>
              <a:buChar char="•"/>
            </a:pPr>
            <a:r>
              <a:rPr lang="en-IN" b="1" dirty="0"/>
              <a:t>Stress , infections, physical exertion, change in atmospheric pressure etc.</a:t>
            </a:r>
          </a:p>
          <a:p>
            <a:endParaRPr lang="en-US" dirty="0"/>
          </a:p>
        </p:txBody>
      </p:sp>
    </p:spTree>
    <p:extLst>
      <p:ext uri="{BB962C8B-B14F-4D97-AF65-F5344CB8AC3E}">
        <p14:creationId xmlns:p14="http://schemas.microsoft.com/office/powerpoint/2010/main" val="51390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B8BD-F5AA-EF4A-9770-F66723F0C9B8}"/>
              </a:ext>
            </a:extLst>
          </p:cNvPr>
          <p:cNvSpPr>
            <a:spLocks noGrp="1"/>
          </p:cNvSpPr>
          <p:nvPr>
            <p:ph type="title"/>
          </p:nvPr>
        </p:nvSpPr>
        <p:spPr>
          <a:xfrm>
            <a:off x="767408" y="260648"/>
            <a:ext cx="10873208" cy="1499616"/>
          </a:xfrm>
          <a:solidFill>
            <a:schemeClr val="accent1"/>
          </a:solidFill>
        </p:spPr>
        <p:txBody>
          <a:bodyPr/>
          <a:lstStyle/>
          <a:p>
            <a:pPr algn="ctr"/>
            <a:r>
              <a:rPr lang="en-US" cap="none" dirty="0">
                <a:solidFill>
                  <a:schemeClr val="bg1"/>
                </a:solidFill>
                <a:latin typeface="Arial Rounded MT Bold" panose="020F0704030504030204" pitchFamily="34" charset="77"/>
              </a:rPr>
              <a:t>Sickle cell disease</a:t>
            </a:r>
          </a:p>
        </p:txBody>
      </p:sp>
      <p:sp>
        <p:nvSpPr>
          <p:cNvPr id="3" name="Content Placeholder 2">
            <a:extLst>
              <a:ext uri="{FF2B5EF4-FFF2-40B4-BE49-F238E27FC236}">
                <a16:creationId xmlns:a16="http://schemas.microsoft.com/office/drawing/2014/main" id="{C07F3FAF-99A1-D04F-8660-CBA554CD5943}"/>
              </a:ext>
            </a:extLst>
          </p:cNvPr>
          <p:cNvSpPr>
            <a:spLocks noGrp="1"/>
          </p:cNvSpPr>
          <p:nvPr>
            <p:ph idx="1"/>
          </p:nvPr>
        </p:nvSpPr>
        <p:spPr>
          <a:xfrm>
            <a:off x="767408" y="1988840"/>
            <a:ext cx="10873208" cy="4320520"/>
          </a:xfrm>
          <a:solidFill>
            <a:srgbClr val="73FB79">
              <a:alpha val="40000"/>
            </a:srgbClr>
          </a:solidFill>
        </p:spPr>
        <p:txBody>
          <a:bodyPr/>
          <a:lstStyle/>
          <a:p>
            <a:pPr marL="457200" indent="-457200">
              <a:buFont typeface="+mj-lt"/>
              <a:buAutoNum type="arabicPeriod"/>
            </a:pPr>
            <a:r>
              <a:rPr lang="en-US" b="1" dirty="0"/>
              <a:t>Manifestation - Presentation- history, clinical features and investigations</a:t>
            </a:r>
          </a:p>
          <a:p>
            <a:pPr marL="457200" indent="-457200">
              <a:buFont typeface="+mj-lt"/>
              <a:buAutoNum type="arabicPeriod"/>
            </a:pPr>
            <a:r>
              <a:rPr lang="en-US" b="1" dirty="0"/>
              <a:t>Complications - discuss briefly </a:t>
            </a:r>
          </a:p>
          <a:p>
            <a:pPr marL="457200" indent="-457200">
              <a:buFont typeface="+mj-lt"/>
              <a:buAutoNum type="arabicPeriod"/>
            </a:pPr>
            <a:endParaRPr lang="en-US" b="1" dirty="0"/>
          </a:p>
          <a:p>
            <a:pPr algn="ctr"/>
            <a:r>
              <a:rPr lang="en-US" b="1" dirty="0"/>
              <a:t>Age wise variations, </a:t>
            </a:r>
          </a:p>
          <a:p>
            <a:pPr algn="ctr"/>
            <a:r>
              <a:rPr lang="en-US" b="1" dirty="0"/>
              <a:t>variability homozygous sickle cell, </a:t>
            </a:r>
          </a:p>
          <a:p>
            <a:pPr algn="ctr"/>
            <a:r>
              <a:rPr lang="en-US" b="1" dirty="0"/>
              <a:t>Sickle beta thalassemia </a:t>
            </a:r>
          </a:p>
          <a:p>
            <a:pPr algn="ctr"/>
            <a:r>
              <a:rPr lang="en-US" b="1" dirty="0"/>
              <a:t>Other mutation combinations seen etc. </a:t>
            </a:r>
          </a:p>
        </p:txBody>
      </p:sp>
    </p:spTree>
    <p:extLst>
      <p:ext uri="{BB962C8B-B14F-4D97-AF65-F5344CB8AC3E}">
        <p14:creationId xmlns:p14="http://schemas.microsoft.com/office/powerpoint/2010/main" val="39271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3113FF-4D85-D54D-8019-49BDE67B624B}"/>
              </a:ext>
            </a:extLst>
          </p:cNvPr>
          <p:cNvSpPr>
            <a:spLocks noGrp="1"/>
          </p:cNvSpPr>
          <p:nvPr>
            <p:ph type="title"/>
          </p:nvPr>
        </p:nvSpPr>
        <p:spPr>
          <a:xfrm>
            <a:off x="623392" y="251925"/>
            <a:ext cx="11017224" cy="1499616"/>
          </a:xfrm>
          <a:solidFill>
            <a:schemeClr val="accent1">
              <a:lumMod val="20000"/>
              <a:lumOff val="80000"/>
            </a:schemeClr>
          </a:solidFill>
        </p:spPr>
        <p:txBody>
          <a:bodyPr/>
          <a:lstStyle/>
          <a:p>
            <a:pPr algn="ctr"/>
            <a:r>
              <a:rPr lang="en-US" cap="none" dirty="0">
                <a:latin typeface="Arial Rounded MT Bold" panose="020F0704030504030204" pitchFamily="34" charset="77"/>
              </a:rPr>
              <a:t>Fetal to adult globin switch</a:t>
            </a:r>
          </a:p>
        </p:txBody>
      </p:sp>
      <p:pic>
        <p:nvPicPr>
          <p:cNvPr id="2" name="Content Placeholder 1">
            <a:extLst>
              <a:ext uri="{FF2B5EF4-FFF2-40B4-BE49-F238E27FC236}">
                <a16:creationId xmlns:a16="http://schemas.microsoft.com/office/drawing/2014/main" id="{7752C108-039E-C042-BB3D-6FC5EEDECDF5}"/>
              </a:ext>
            </a:extLst>
          </p:cNvPr>
          <p:cNvPicPr>
            <a:picLocks noGrp="1" noChangeAspect="1"/>
          </p:cNvPicPr>
          <p:nvPr>
            <p:ph sz="half" idx="1"/>
          </p:nvPr>
        </p:nvPicPr>
        <p:blipFill>
          <a:blip r:embed="rId3"/>
          <a:stretch>
            <a:fillRect/>
          </a:stretch>
        </p:blipFill>
        <p:spPr>
          <a:xfrm>
            <a:off x="479376" y="2049697"/>
            <a:ext cx="5112568" cy="4115607"/>
          </a:xfrm>
          <a:prstGeom prst="rect">
            <a:avLst/>
          </a:prstGeom>
        </p:spPr>
      </p:pic>
      <p:sp>
        <p:nvSpPr>
          <p:cNvPr id="6" name="Content Placeholder 5">
            <a:extLst>
              <a:ext uri="{FF2B5EF4-FFF2-40B4-BE49-F238E27FC236}">
                <a16:creationId xmlns:a16="http://schemas.microsoft.com/office/drawing/2014/main" id="{F3E0185D-9C6D-FC47-B8E1-B17A99C1E387}"/>
              </a:ext>
            </a:extLst>
          </p:cNvPr>
          <p:cNvSpPr>
            <a:spLocks noGrp="1"/>
          </p:cNvSpPr>
          <p:nvPr>
            <p:ph sz="half" idx="2"/>
          </p:nvPr>
        </p:nvSpPr>
        <p:spPr>
          <a:xfrm>
            <a:off x="5989320" y="2286000"/>
            <a:ext cx="5651296" cy="4023360"/>
          </a:xfrm>
        </p:spPr>
        <p:txBody>
          <a:bodyPr>
            <a:normAutofit/>
          </a:bodyPr>
          <a:lstStyle/>
          <a:p>
            <a:r>
              <a:rPr lang="en-IN" sz="2400" dirty="0">
                <a:latin typeface="Arial Rounded MT Bold" panose="020F0704030504030204" pitchFamily="34" charset="77"/>
              </a:rPr>
              <a:t>Sickle cell disease (SCD) usually manifests early in childhood. </a:t>
            </a:r>
          </a:p>
          <a:p>
            <a:r>
              <a:rPr lang="en-IN" sz="2400" dirty="0">
                <a:latin typeface="Arial Rounded MT Bold" panose="020F0704030504030204" pitchFamily="34" charset="77"/>
              </a:rPr>
              <a:t>But for the first 6 months of life, infants are protected largely by elevated levels of </a:t>
            </a:r>
            <a:r>
              <a:rPr lang="en-IN" sz="2400" dirty="0" err="1">
                <a:latin typeface="Arial Rounded MT Bold" panose="020F0704030504030204" pitchFamily="34" charset="77"/>
              </a:rPr>
              <a:t>HbF</a:t>
            </a:r>
            <a:r>
              <a:rPr lang="en-IN" sz="2400" dirty="0">
                <a:latin typeface="Arial Rounded MT Bold" panose="020F0704030504030204" pitchFamily="34" charset="77"/>
              </a:rPr>
              <a:t> </a:t>
            </a:r>
          </a:p>
          <a:p>
            <a:r>
              <a:rPr lang="en-IN" sz="2400" dirty="0">
                <a:latin typeface="Arial Rounded MT Bold" panose="020F0704030504030204" pitchFamily="34" charset="77"/>
              </a:rPr>
              <a:t>After 6 months </a:t>
            </a:r>
            <a:r>
              <a:rPr lang="en-IN" sz="2400" dirty="0" err="1">
                <a:latin typeface="Arial Rounded MT Bold" panose="020F0704030504030204" pitchFamily="34" charset="77"/>
              </a:rPr>
              <a:t>HbF</a:t>
            </a:r>
            <a:r>
              <a:rPr lang="en-IN" sz="2400" dirty="0">
                <a:latin typeface="Arial Rounded MT Bold" panose="020F0704030504030204" pitchFamily="34" charset="77"/>
              </a:rPr>
              <a:t> starts to decrease and </a:t>
            </a:r>
            <a:r>
              <a:rPr lang="en-IN" sz="2400" dirty="0" err="1">
                <a:latin typeface="Arial Rounded MT Bold" panose="020F0704030504030204" pitchFamily="34" charset="77"/>
              </a:rPr>
              <a:t>HbA</a:t>
            </a:r>
            <a:r>
              <a:rPr lang="en-IN" sz="2400" dirty="0">
                <a:latin typeface="Arial Rounded MT Bold" panose="020F0704030504030204" pitchFamily="34" charset="77"/>
              </a:rPr>
              <a:t> should increase, </a:t>
            </a:r>
          </a:p>
          <a:p>
            <a:r>
              <a:rPr lang="en-IN" sz="2400" dirty="0">
                <a:latin typeface="Arial Rounded MT Bold" panose="020F0704030504030204" pitchFamily="34" charset="77"/>
              </a:rPr>
              <a:t>But in patients the </a:t>
            </a:r>
            <a:r>
              <a:rPr lang="en-IN" sz="2400" dirty="0" err="1">
                <a:latin typeface="Arial Rounded MT Bold" panose="020F0704030504030204" pitchFamily="34" charset="77"/>
              </a:rPr>
              <a:t>HbS</a:t>
            </a:r>
            <a:r>
              <a:rPr lang="en-IN" sz="2400" dirty="0">
                <a:latin typeface="Arial Rounded MT Bold" panose="020F0704030504030204" pitchFamily="34" charset="77"/>
              </a:rPr>
              <a:t> now rises</a:t>
            </a:r>
          </a:p>
          <a:p>
            <a:r>
              <a:rPr lang="en-IN" sz="2400" dirty="0">
                <a:latin typeface="Arial Rounded MT Bold" panose="020F0704030504030204" pitchFamily="34" charset="77"/>
              </a:rPr>
              <a:t>and the condition becomes evident.</a:t>
            </a:r>
          </a:p>
          <a:p>
            <a:endParaRPr lang="en-US" dirty="0"/>
          </a:p>
        </p:txBody>
      </p:sp>
      <p:sp>
        <p:nvSpPr>
          <p:cNvPr id="3" name="Rectangle 2">
            <a:extLst>
              <a:ext uri="{FF2B5EF4-FFF2-40B4-BE49-F238E27FC236}">
                <a16:creationId xmlns:a16="http://schemas.microsoft.com/office/drawing/2014/main" id="{E1BBC609-DC5D-8E44-8234-AA772B91B392}"/>
              </a:ext>
            </a:extLst>
          </p:cNvPr>
          <p:cNvSpPr/>
          <p:nvPr/>
        </p:nvSpPr>
        <p:spPr>
          <a:xfrm>
            <a:off x="503539" y="6309360"/>
            <a:ext cx="3723840" cy="307777"/>
          </a:xfrm>
          <a:prstGeom prst="rect">
            <a:avLst/>
          </a:prstGeom>
        </p:spPr>
        <p:txBody>
          <a:bodyPr wrap="none">
            <a:spAutoFit/>
          </a:bodyPr>
          <a:lstStyle/>
          <a:p>
            <a:r>
              <a:rPr lang="en-IN" sz="1400" dirty="0">
                <a:solidFill>
                  <a:srgbClr val="211E1E"/>
                </a:solidFill>
                <a:latin typeface="Calibri" panose="020F0502020204030204" pitchFamily="34" charset="0"/>
                <a:cs typeface="Calibri" panose="020F0502020204030204" pitchFamily="34" charset="0"/>
              </a:rPr>
              <a:t>Cold Spring </a:t>
            </a:r>
            <a:r>
              <a:rPr lang="en-IN" sz="1400" dirty="0" err="1">
                <a:solidFill>
                  <a:srgbClr val="211E1E"/>
                </a:solidFill>
                <a:latin typeface="Calibri" panose="020F0502020204030204" pitchFamily="34" charset="0"/>
                <a:cs typeface="Calibri" panose="020F0502020204030204" pitchFamily="34" charset="0"/>
              </a:rPr>
              <a:t>Harb</a:t>
            </a:r>
            <a:r>
              <a:rPr lang="en-IN" sz="1400" dirty="0">
                <a:solidFill>
                  <a:srgbClr val="211E1E"/>
                </a:solidFill>
                <a:latin typeface="Calibri" panose="020F0502020204030204" pitchFamily="34" charset="0"/>
                <a:cs typeface="Calibri" panose="020F0502020204030204" pitchFamily="34" charset="0"/>
              </a:rPr>
              <a:t> </a:t>
            </a:r>
            <a:r>
              <a:rPr lang="en-IN" sz="1400" dirty="0" err="1">
                <a:solidFill>
                  <a:srgbClr val="211E1E"/>
                </a:solidFill>
                <a:latin typeface="Calibri" panose="020F0502020204030204" pitchFamily="34" charset="0"/>
                <a:cs typeface="Calibri" panose="020F0502020204030204" pitchFamily="34" charset="0"/>
              </a:rPr>
              <a:t>Perspect</a:t>
            </a:r>
            <a:r>
              <a:rPr lang="en-IN" sz="1400" dirty="0">
                <a:solidFill>
                  <a:srgbClr val="211E1E"/>
                </a:solidFill>
                <a:latin typeface="Calibri" panose="020F0502020204030204" pitchFamily="34" charset="0"/>
                <a:cs typeface="Calibri" panose="020F0502020204030204" pitchFamily="34" charset="0"/>
              </a:rPr>
              <a:t> Med 2013;3:a011643 </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827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B485-5230-874C-B85B-B97F7A340247}"/>
              </a:ext>
            </a:extLst>
          </p:cNvPr>
          <p:cNvSpPr>
            <a:spLocks noGrp="1"/>
          </p:cNvSpPr>
          <p:nvPr>
            <p:ph type="title"/>
          </p:nvPr>
        </p:nvSpPr>
        <p:spPr>
          <a:xfrm>
            <a:off x="0" y="21248"/>
            <a:ext cx="12192000" cy="1499616"/>
          </a:xfr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p:spPr>
        <p:txBody>
          <a:bodyPr>
            <a:normAutofit/>
          </a:bodyPr>
          <a:lstStyle/>
          <a:p>
            <a:pPr algn="ctr"/>
            <a:r>
              <a:rPr lang="en-US" sz="4400" cap="none" dirty="0">
                <a:latin typeface="Arial Rounded MT Bold" panose="020F0704030504030204" pitchFamily="34" charset="77"/>
              </a:rPr>
              <a:t>VOC variability</a:t>
            </a:r>
          </a:p>
        </p:txBody>
      </p:sp>
      <p:sp>
        <p:nvSpPr>
          <p:cNvPr id="3" name="Content Placeholder 2">
            <a:extLst>
              <a:ext uri="{FF2B5EF4-FFF2-40B4-BE49-F238E27FC236}">
                <a16:creationId xmlns:a16="http://schemas.microsoft.com/office/drawing/2014/main" id="{70EDC3DF-6A00-8742-B2A6-78BCB78DD3E5}"/>
              </a:ext>
            </a:extLst>
          </p:cNvPr>
          <p:cNvSpPr>
            <a:spLocks noGrp="1"/>
          </p:cNvSpPr>
          <p:nvPr>
            <p:ph sz="half" idx="1"/>
          </p:nvPr>
        </p:nvSpPr>
        <p:spPr>
          <a:xfrm>
            <a:off x="335360" y="1520864"/>
            <a:ext cx="11361960" cy="5076488"/>
          </a:xfrm>
          <a:solidFill>
            <a:schemeClr val="bg1"/>
          </a:solidFill>
        </p:spPr>
        <p:txBody>
          <a:bodyPr>
            <a:normAutofit fontScale="92500" lnSpcReduction="10000"/>
          </a:bodyPr>
          <a:lstStyle/>
          <a:p>
            <a:pPr marL="0" indent="0">
              <a:buNone/>
            </a:pPr>
            <a:endParaRPr lang="en-US" dirty="0"/>
          </a:p>
          <a:p>
            <a:pPr>
              <a:buFont typeface="Wingdings" pitchFamily="2" charset="2"/>
              <a:buChar char="Ø"/>
            </a:pPr>
            <a:r>
              <a:rPr lang="en-US" dirty="0"/>
              <a:t>Variable presentation Spectrum –</a:t>
            </a:r>
          </a:p>
          <a:p>
            <a:pPr>
              <a:buFont typeface="Wingdings" pitchFamily="2" charset="2"/>
              <a:buChar char="Ø"/>
            </a:pPr>
            <a:r>
              <a:rPr lang="en-IN" b="1" dirty="0"/>
              <a:t>The most common clinical manifestation of SCD is </a:t>
            </a:r>
            <a:r>
              <a:rPr lang="en-IN" b="1" dirty="0" err="1"/>
              <a:t>vaso</a:t>
            </a:r>
            <a:r>
              <a:rPr lang="en-IN" b="1" dirty="0"/>
              <a:t>-occlusive crisis. </a:t>
            </a:r>
          </a:p>
          <a:p>
            <a:pPr>
              <a:buFont typeface="Wingdings" pitchFamily="2" charset="2"/>
              <a:buChar char="Ø"/>
            </a:pPr>
            <a:r>
              <a:rPr lang="en-IN" dirty="0"/>
              <a:t>Approximately half of individuals with homozygous </a:t>
            </a:r>
            <a:r>
              <a:rPr lang="en-IN" dirty="0" err="1"/>
              <a:t>HbSS</a:t>
            </a:r>
            <a:r>
              <a:rPr lang="en-IN" dirty="0"/>
              <a:t> disease </a:t>
            </a:r>
          </a:p>
          <a:p>
            <a:pPr marL="0" indent="0">
              <a:buNone/>
            </a:pPr>
            <a:r>
              <a:rPr lang="en-IN" dirty="0"/>
              <a:t>experience </a:t>
            </a:r>
            <a:r>
              <a:rPr lang="en-IN" dirty="0" err="1"/>
              <a:t>vaso</a:t>
            </a:r>
            <a:r>
              <a:rPr lang="en-IN" dirty="0"/>
              <a:t>-occlusive crisis (VOC).</a:t>
            </a:r>
          </a:p>
          <a:p>
            <a:pPr>
              <a:buFont typeface="Wingdings" pitchFamily="2" charset="2"/>
              <a:buChar char="Ø"/>
            </a:pPr>
            <a:r>
              <a:rPr lang="en-IN" dirty="0"/>
              <a:t>The frequency of crisis is extremely variable-</a:t>
            </a:r>
          </a:p>
          <a:p>
            <a:pPr lvl="1">
              <a:buFont typeface="Arial" panose="020B0604020202020204" pitchFamily="34" charset="0"/>
              <a:buChar char="•"/>
            </a:pPr>
            <a:r>
              <a:rPr lang="en-IN" dirty="0"/>
              <a:t>Some have as many as 6 or more episodes annually, </a:t>
            </a:r>
          </a:p>
          <a:p>
            <a:pPr lvl="1">
              <a:buFont typeface="Arial" panose="020B0604020202020204" pitchFamily="34" charset="0"/>
              <a:buChar char="•"/>
            </a:pPr>
            <a:r>
              <a:rPr lang="en-IN" dirty="0"/>
              <a:t>whereas others may have episodes only at great intervals or none at all. </a:t>
            </a:r>
          </a:p>
          <a:p>
            <a:pPr lvl="1">
              <a:buFont typeface="Arial" panose="020B0604020202020204" pitchFamily="34" charset="0"/>
              <a:buChar char="•"/>
            </a:pPr>
            <a:r>
              <a:rPr lang="en-IN" dirty="0"/>
              <a:t>Each individual typically has a consistent pattern for crisis frequency. </a:t>
            </a:r>
          </a:p>
          <a:p>
            <a:r>
              <a:rPr lang="en-IN" dirty="0"/>
              <a:t>A </a:t>
            </a:r>
            <a:r>
              <a:rPr lang="en-IN" dirty="0" err="1"/>
              <a:t>vaso</a:t>
            </a:r>
            <a:r>
              <a:rPr lang="en-IN" dirty="0"/>
              <a:t>-occlusive crisis occurs when the micro-circulation is obstructed by sickled RBCs, causing ischemic injury to the organ supplied and resultant pain. </a:t>
            </a:r>
          </a:p>
          <a:p>
            <a:r>
              <a:rPr lang="en-IN" dirty="0"/>
              <a:t>Pain crises constitute the most distinguishing clinical feature of sickle cell disease and are the leading cause of emergency department visits and hospitalizations for affected patients </a:t>
            </a:r>
            <a:endParaRPr lang="en-US" dirty="0"/>
          </a:p>
          <a:p>
            <a:r>
              <a:rPr lang="en-US" dirty="0"/>
              <a:t>History – visits crying, pain </a:t>
            </a:r>
          </a:p>
          <a:p>
            <a:endParaRPr lang="en-IN" dirty="0"/>
          </a:p>
          <a:p>
            <a:pPr>
              <a:buFont typeface="Wingdings" pitchFamily="2" charset="2"/>
              <a:buChar char="Ø"/>
            </a:pPr>
            <a:endParaRPr lang="en-IN" dirty="0"/>
          </a:p>
          <a:p>
            <a:pPr>
              <a:buFont typeface="Wingdings" pitchFamily="2" charset="2"/>
              <a:buChar char="Ø"/>
            </a:pPr>
            <a:endParaRPr lang="en-US" dirty="0"/>
          </a:p>
          <a:p>
            <a:endParaRPr lang="en-US" dirty="0"/>
          </a:p>
        </p:txBody>
      </p:sp>
      <p:pic>
        <p:nvPicPr>
          <p:cNvPr id="4" name="Picture 3">
            <a:extLst>
              <a:ext uri="{FF2B5EF4-FFF2-40B4-BE49-F238E27FC236}">
                <a16:creationId xmlns:a16="http://schemas.microsoft.com/office/drawing/2014/main" id="{BE145826-206A-2E45-BE82-46440719CAB5}"/>
              </a:ext>
            </a:extLst>
          </p:cNvPr>
          <p:cNvPicPr>
            <a:picLocks noChangeAspect="1"/>
          </p:cNvPicPr>
          <p:nvPr/>
        </p:nvPicPr>
        <p:blipFill>
          <a:blip r:embed="rId2"/>
          <a:stretch>
            <a:fillRect/>
          </a:stretch>
        </p:blipFill>
        <p:spPr>
          <a:xfrm>
            <a:off x="9457031" y="2132856"/>
            <a:ext cx="2240289" cy="2090936"/>
          </a:xfrm>
          <a:prstGeom prst="rect">
            <a:avLst/>
          </a:prstGeom>
        </p:spPr>
      </p:pic>
    </p:spTree>
    <p:extLst>
      <p:ext uri="{BB962C8B-B14F-4D97-AF65-F5344CB8AC3E}">
        <p14:creationId xmlns:p14="http://schemas.microsoft.com/office/powerpoint/2010/main" val="4000734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90A8C56-E187-B64C-BB89-358373DAF755}"/>
              </a:ext>
            </a:extLst>
          </p:cNvPr>
          <p:cNvPicPr>
            <a:picLocks noChangeAspect="1" noChangeArrowheads="1"/>
          </p:cNvPicPr>
          <p:nvPr/>
        </p:nvPicPr>
        <p:blipFill rotWithShape="1">
          <a:blip r:embed="rId2">
            <a:extLst>
              <a:ext uri="{BEBA8EAE-BF5A-486C-A8C5-ECC9F3942E4B}">
                <a14:imgProps xmlns:a14="http://schemas.microsoft.com/office/drawing/2010/main">
                  <a14:imgLayer>
                    <a14:imgEffect>
                      <a14:sharpenSoften amount="50000"/>
                    </a14:imgEffect>
                    <a14:imgEffect>
                      <a14:saturation sat="200000"/>
                    </a14:imgEffect>
                    <a14:imgEffect>
                      <a14:brightnessContrast contrast="-20000"/>
                    </a14:imgEffect>
                  </a14:imgLayer>
                </a14:imgProps>
              </a:ext>
            </a:extLst>
          </a:blip>
          <a:srcRect l="43365" r="39880"/>
          <a:stretch/>
        </p:blipFill>
        <p:spPr bwMode="auto">
          <a:xfrm>
            <a:off x="3792509" y="2111623"/>
            <a:ext cx="1019332" cy="4417250"/>
          </a:xfrm>
          <a:prstGeom prst="rect">
            <a:avLst/>
          </a:prstGeom>
          <a:noFill/>
          <a:ln w="9525">
            <a:noFill/>
            <a:miter lim="800000"/>
            <a:headEnd/>
            <a:tailEnd/>
          </a:ln>
          <a:effectLst/>
        </p:spPr>
      </p:pic>
      <p:sp>
        <p:nvSpPr>
          <p:cNvPr id="11" name="Rectangle 10">
            <a:extLst>
              <a:ext uri="{FF2B5EF4-FFF2-40B4-BE49-F238E27FC236}">
                <a16:creationId xmlns:a16="http://schemas.microsoft.com/office/drawing/2014/main" id="{8ED2E4E3-A4E2-E349-B97D-D38C97EFE49A}"/>
              </a:ext>
            </a:extLst>
          </p:cNvPr>
          <p:cNvSpPr/>
          <p:nvPr/>
        </p:nvSpPr>
        <p:spPr>
          <a:xfrm>
            <a:off x="7974767" y="2278505"/>
            <a:ext cx="419725" cy="659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815AEE-3FAA-FA44-8A3D-70967742739E}"/>
              </a:ext>
            </a:extLst>
          </p:cNvPr>
          <p:cNvSpPr/>
          <p:nvPr/>
        </p:nvSpPr>
        <p:spPr>
          <a:xfrm>
            <a:off x="9054059" y="2428407"/>
            <a:ext cx="359764" cy="50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04DE52A-989F-754C-9CBE-4E1690522BA4}"/>
              </a:ext>
            </a:extLst>
          </p:cNvPr>
          <p:cNvSpPr txBox="1"/>
          <p:nvPr/>
        </p:nvSpPr>
        <p:spPr>
          <a:xfrm>
            <a:off x="1263601" y="1234460"/>
            <a:ext cx="2701294" cy="1754326"/>
          </a:xfrm>
          <a:prstGeom prst="rect">
            <a:avLst/>
          </a:prstGeom>
          <a:solidFill>
            <a:schemeClr val="accent5">
              <a:lumMod val="20000"/>
              <a:lumOff val="80000"/>
            </a:schemeClr>
          </a:solidFill>
        </p:spPr>
        <p:txBody>
          <a:bodyPr wrap="square" rtlCol="0">
            <a:spAutoFit/>
          </a:bodyPr>
          <a:lstStyle/>
          <a:p>
            <a:r>
              <a:rPr lang="en-US" u="sng" dirty="0" err="1"/>
              <a:t>Neurohemorrhagic</a:t>
            </a:r>
            <a:r>
              <a:rPr lang="en-US" u="sng" dirty="0"/>
              <a:t> stroke</a:t>
            </a:r>
          </a:p>
          <a:p>
            <a:endParaRPr lang="en-US" dirty="0"/>
          </a:p>
          <a:p>
            <a:r>
              <a:rPr lang="en-US" dirty="0"/>
              <a:t>VCAM1, </a:t>
            </a:r>
            <a:r>
              <a:rPr lang="en-US" dirty="0" err="1"/>
              <a:t>TNF</a:t>
            </a:r>
            <a:r>
              <a:rPr lang="en-US" dirty="0" err="1">
                <a:latin typeface="Symbol" pitchFamily="2" charset="2"/>
              </a:rPr>
              <a:t>a</a:t>
            </a:r>
            <a:r>
              <a:rPr lang="en-US" dirty="0"/>
              <a:t>, 1L4R, </a:t>
            </a:r>
          </a:p>
          <a:p>
            <a:r>
              <a:rPr lang="en-US" dirty="0"/>
              <a:t>LDLR, </a:t>
            </a:r>
            <a:r>
              <a:rPr lang="en-US" dirty="0" err="1"/>
              <a:t>TGF</a:t>
            </a:r>
            <a:r>
              <a:rPr lang="en-US" dirty="0" err="1">
                <a:latin typeface="Symbol" pitchFamily="2" charset="2"/>
              </a:rPr>
              <a:t>b</a:t>
            </a:r>
            <a:r>
              <a:rPr lang="en-US" dirty="0"/>
              <a:t>, ANAX2, ADRB2 , SELP</a:t>
            </a:r>
          </a:p>
          <a:p>
            <a:endParaRPr lang="en-US" dirty="0"/>
          </a:p>
        </p:txBody>
      </p:sp>
      <p:sp>
        <p:nvSpPr>
          <p:cNvPr id="18" name="TextBox 17">
            <a:extLst>
              <a:ext uri="{FF2B5EF4-FFF2-40B4-BE49-F238E27FC236}">
                <a16:creationId xmlns:a16="http://schemas.microsoft.com/office/drawing/2014/main" id="{40E28080-B968-8A4A-9A0A-BBFF7180764B}"/>
              </a:ext>
            </a:extLst>
          </p:cNvPr>
          <p:cNvSpPr txBox="1"/>
          <p:nvPr/>
        </p:nvSpPr>
        <p:spPr>
          <a:xfrm>
            <a:off x="4606947" y="2456950"/>
            <a:ext cx="2716287" cy="1200329"/>
          </a:xfrm>
          <a:prstGeom prst="rect">
            <a:avLst/>
          </a:prstGeom>
          <a:solidFill>
            <a:schemeClr val="accent5">
              <a:lumMod val="20000"/>
              <a:lumOff val="80000"/>
            </a:schemeClr>
          </a:solidFill>
        </p:spPr>
        <p:txBody>
          <a:bodyPr wrap="square" rtlCol="0">
            <a:spAutoFit/>
          </a:bodyPr>
          <a:lstStyle/>
          <a:p>
            <a:r>
              <a:rPr lang="en-US" u="sng" dirty="0"/>
              <a:t>Pulmonary artery hypertension </a:t>
            </a:r>
          </a:p>
          <a:p>
            <a:r>
              <a:rPr lang="en-US" dirty="0" err="1"/>
              <a:t>TGF</a:t>
            </a:r>
            <a:r>
              <a:rPr lang="en-US" dirty="0" err="1">
                <a:latin typeface="Symbol" pitchFamily="2" charset="2"/>
              </a:rPr>
              <a:t>b</a:t>
            </a:r>
            <a:r>
              <a:rPr lang="en-US" dirty="0"/>
              <a:t>,</a:t>
            </a:r>
          </a:p>
          <a:p>
            <a:r>
              <a:rPr lang="en-US" dirty="0"/>
              <a:t>BMP</a:t>
            </a:r>
          </a:p>
        </p:txBody>
      </p:sp>
      <p:sp>
        <p:nvSpPr>
          <p:cNvPr id="19" name="TextBox 18">
            <a:extLst>
              <a:ext uri="{FF2B5EF4-FFF2-40B4-BE49-F238E27FC236}">
                <a16:creationId xmlns:a16="http://schemas.microsoft.com/office/drawing/2014/main" id="{DA24C679-2701-B44E-92CA-ED80F39E6883}"/>
              </a:ext>
            </a:extLst>
          </p:cNvPr>
          <p:cNvSpPr txBox="1"/>
          <p:nvPr/>
        </p:nvSpPr>
        <p:spPr>
          <a:xfrm>
            <a:off x="1708875" y="3455904"/>
            <a:ext cx="2038663" cy="646331"/>
          </a:xfrm>
          <a:prstGeom prst="rect">
            <a:avLst/>
          </a:prstGeom>
          <a:solidFill>
            <a:schemeClr val="accent5">
              <a:lumMod val="20000"/>
              <a:lumOff val="80000"/>
            </a:schemeClr>
          </a:solidFill>
        </p:spPr>
        <p:txBody>
          <a:bodyPr wrap="square" rtlCol="0">
            <a:spAutoFit/>
          </a:bodyPr>
          <a:lstStyle/>
          <a:p>
            <a:r>
              <a:rPr lang="en-US" u="sng" dirty="0"/>
              <a:t>Cholelithiasis</a:t>
            </a:r>
          </a:p>
          <a:p>
            <a:r>
              <a:rPr lang="en-US" dirty="0"/>
              <a:t>UGT1A</a:t>
            </a:r>
          </a:p>
        </p:txBody>
      </p:sp>
      <p:sp>
        <p:nvSpPr>
          <p:cNvPr id="20" name="TextBox 19">
            <a:extLst>
              <a:ext uri="{FF2B5EF4-FFF2-40B4-BE49-F238E27FC236}">
                <a16:creationId xmlns:a16="http://schemas.microsoft.com/office/drawing/2014/main" id="{B065B37C-DFA9-F343-8A41-DFFE9D12B99D}"/>
              </a:ext>
            </a:extLst>
          </p:cNvPr>
          <p:cNvSpPr txBox="1"/>
          <p:nvPr/>
        </p:nvSpPr>
        <p:spPr>
          <a:xfrm>
            <a:off x="1851283" y="4702974"/>
            <a:ext cx="1948722" cy="646331"/>
          </a:xfrm>
          <a:prstGeom prst="rect">
            <a:avLst/>
          </a:prstGeom>
          <a:solidFill>
            <a:schemeClr val="accent5">
              <a:lumMod val="20000"/>
              <a:lumOff val="80000"/>
            </a:schemeClr>
          </a:solidFill>
        </p:spPr>
        <p:txBody>
          <a:bodyPr wrap="square" rtlCol="0">
            <a:spAutoFit/>
          </a:bodyPr>
          <a:lstStyle/>
          <a:p>
            <a:r>
              <a:rPr lang="en-US" u="sng" dirty="0"/>
              <a:t>Priapism</a:t>
            </a:r>
          </a:p>
          <a:p>
            <a:r>
              <a:rPr lang="en-US" dirty="0" err="1"/>
              <a:t>TGF</a:t>
            </a:r>
            <a:r>
              <a:rPr lang="en-US" dirty="0" err="1">
                <a:latin typeface="Symbol" pitchFamily="2" charset="2"/>
              </a:rPr>
              <a:t>b</a:t>
            </a:r>
            <a:r>
              <a:rPr lang="en-US" dirty="0">
                <a:latin typeface="Symbol" pitchFamily="2" charset="2"/>
              </a:rPr>
              <a:t>, </a:t>
            </a:r>
            <a:r>
              <a:rPr lang="en-US" dirty="0"/>
              <a:t>BMP, KL</a:t>
            </a:r>
            <a:endParaRPr lang="en-US" u="sng" dirty="0"/>
          </a:p>
        </p:txBody>
      </p:sp>
      <p:sp>
        <p:nvSpPr>
          <p:cNvPr id="21" name="TextBox 20">
            <a:extLst>
              <a:ext uri="{FF2B5EF4-FFF2-40B4-BE49-F238E27FC236}">
                <a16:creationId xmlns:a16="http://schemas.microsoft.com/office/drawing/2014/main" id="{1F975FB6-DAF6-F044-969A-C831A16A184F}"/>
              </a:ext>
            </a:extLst>
          </p:cNvPr>
          <p:cNvSpPr txBox="1"/>
          <p:nvPr/>
        </p:nvSpPr>
        <p:spPr>
          <a:xfrm>
            <a:off x="1858778" y="5664528"/>
            <a:ext cx="1933731" cy="646331"/>
          </a:xfrm>
          <a:prstGeom prst="rect">
            <a:avLst/>
          </a:prstGeom>
          <a:solidFill>
            <a:schemeClr val="accent5">
              <a:lumMod val="20000"/>
              <a:lumOff val="80000"/>
            </a:schemeClr>
          </a:solidFill>
        </p:spPr>
        <p:txBody>
          <a:bodyPr wrap="square" rtlCol="0">
            <a:spAutoFit/>
          </a:bodyPr>
          <a:lstStyle/>
          <a:p>
            <a:r>
              <a:rPr lang="en-US" u="sng" dirty="0"/>
              <a:t>Bacteremia</a:t>
            </a:r>
          </a:p>
          <a:p>
            <a:r>
              <a:rPr lang="en-US" dirty="0" err="1"/>
              <a:t>TGF</a:t>
            </a:r>
            <a:r>
              <a:rPr lang="en-US" dirty="0" err="1">
                <a:latin typeface="Symbol" pitchFamily="2" charset="2"/>
              </a:rPr>
              <a:t>b</a:t>
            </a:r>
            <a:r>
              <a:rPr lang="en-US" dirty="0"/>
              <a:t>, BMP</a:t>
            </a:r>
            <a:endParaRPr lang="en-US" u="sng" dirty="0"/>
          </a:p>
        </p:txBody>
      </p:sp>
      <p:sp>
        <p:nvSpPr>
          <p:cNvPr id="22" name="TextBox 21">
            <a:extLst>
              <a:ext uri="{FF2B5EF4-FFF2-40B4-BE49-F238E27FC236}">
                <a16:creationId xmlns:a16="http://schemas.microsoft.com/office/drawing/2014/main" id="{FFFA2738-93E5-9444-81E3-847F27E5788C}"/>
              </a:ext>
            </a:extLst>
          </p:cNvPr>
          <p:cNvSpPr txBox="1"/>
          <p:nvPr/>
        </p:nvSpPr>
        <p:spPr>
          <a:xfrm>
            <a:off x="4811841" y="3842068"/>
            <a:ext cx="1543986" cy="646331"/>
          </a:xfrm>
          <a:prstGeom prst="rect">
            <a:avLst/>
          </a:prstGeom>
          <a:solidFill>
            <a:schemeClr val="accent5">
              <a:lumMod val="20000"/>
              <a:lumOff val="80000"/>
            </a:schemeClr>
          </a:solidFill>
        </p:spPr>
        <p:txBody>
          <a:bodyPr wrap="square" rtlCol="0">
            <a:spAutoFit/>
          </a:bodyPr>
          <a:lstStyle/>
          <a:p>
            <a:r>
              <a:rPr lang="en-US" u="sng" dirty="0"/>
              <a:t>Renal failure</a:t>
            </a:r>
          </a:p>
          <a:p>
            <a:r>
              <a:rPr lang="en-US" dirty="0"/>
              <a:t>BMPR1B</a:t>
            </a:r>
          </a:p>
        </p:txBody>
      </p:sp>
      <p:sp>
        <p:nvSpPr>
          <p:cNvPr id="23" name="TextBox 22">
            <a:extLst>
              <a:ext uri="{FF2B5EF4-FFF2-40B4-BE49-F238E27FC236}">
                <a16:creationId xmlns:a16="http://schemas.microsoft.com/office/drawing/2014/main" id="{DCACF0A4-0B85-3746-B5A7-DEC13046817C}"/>
              </a:ext>
            </a:extLst>
          </p:cNvPr>
          <p:cNvSpPr txBox="1"/>
          <p:nvPr/>
        </p:nvSpPr>
        <p:spPr>
          <a:xfrm>
            <a:off x="4811841" y="4840230"/>
            <a:ext cx="2023674" cy="646331"/>
          </a:xfrm>
          <a:prstGeom prst="rect">
            <a:avLst/>
          </a:prstGeom>
          <a:solidFill>
            <a:schemeClr val="accent5">
              <a:lumMod val="20000"/>
              <a:lumOff val="80000"/>
            </a:schemeClr>
          </a:solidFill>
        </p:spPr>
        <p:txBody>
          <a:bodyPr wrap="square" rtlCol="0">
            <a:spAutoFit/>
          </a:bodyPr>
          <a:lstStyle/>
          <a:p>
            <a:r>
              <a:rPr lang="en-US" u="sng" dirty="0"/>
              <a:t>Osteonecrosis</a:t>
            </a:r>
          </a:p>
          <a:p>
            <a:r>
              <a:rPr lang="en-US" dirty="0"/>
              <a:t>BMP6, ANXA2, KL</a:t>
            </a:r>
          </a:p>
        </p:txBody>
      </p:sp>
      <p:sp>
        <p:nvSpPr>
          <p:cNvPr id="24" name="TextBox 23">
            <a:extLst>
              <a:ext uri="{FF2B5EF4-FFF2-40B4-BE49-F238E27FC236}">
                <a16:creationId xmlns:a16="http://schemas.microsoft.com/office/drawing/2014/main" id="{708EB2B1-813D-E446-88DC-0EB0B417F580}"/>
              </a:ext>
            </a:extLst>
          </p:cNvPr>
          <p:cNvSpPr txBox="1"/>
          <p:nvPr/>
        </p:nvSpPr>
        <p:spPr>
          <a:xfrm>
            <a:off x="4741624" y="5742363"/>
            <a:ext cx="1394084" cy="646331"/>
          </a:xfrm>
          <a:prstGeom prst="rect">
            <a:avLst/>
          </a:prstGeom>
          <a:solidFill>
            <a:schemeClr val="accent5">
              <a:lumMod val="20000"/>
              <a:lumOff val="80000"/>
            </a:schemeClr>
          </a:solidFill>
        </p:spPr>
        <p:txBody>
          <a:bodyPr wrap="square" rtlCol="0">
            <a:spAutoFit/>
          </a:bodyPr>
          <a:lstStyle/>
          <a:p>
            <a:r>
              <a:rPr lang="en-US" u="sng" dirty="0"/>
              <a:t>Leg ulcers</a:t>
            </a:r>
          </a:p>
          <a:p>
            <a:r>
              <a:rPr lang="en-US" dirty="0" err="1"/>
              <a:t>TGF</a:t>
            </a:r>
            <a:r>
              <a:rPr lang="en-US" dirty="0" err="1">
                <a:latin typeface="Symbol" pitchFamily="2" charset="2"/>
              </a:rPr>
              <a:t>b</a:t>
            </a:r>
            <a:r>
              <a:rPr lang="en-US" dirty="0"/>
              <a:t>, BMP</a:t>
            </a:r>
          </a:p>
        </p:txBody>
      </p:sp>
      <p:sp>
        <p:nvSpPr>
          <p:cNvPr id="5" name="TextBox 4">
            <a:extLst>
              <a:ext uri="{FF2B5EF4-FFF2-40B4-BE49-F238E27FC236}">
                <a16:creationId xmlns:a16="http://schemas.microsoft.com/office/drawing/2014/main" id="{DA20CEFB-7690-9C4D-B464-D3B0E4D1F466}"/>
              </a:ext>
            </a:extLst>
          </p:cNvPr>
          <p:cNvSpPr txBox="1"/>
          <p:nvPr/>
        </p:nvSpPr>
        <p:spPr>
          <a:xfrm>
            <a:off x="4208482" y="1511458"/>
            <a:ext cx="1435311" cy="923330"/>
          </a:xfrm>
          <a:prstGeom prst="rect">
            <a:avLst/>
          </a:prstGeom>
          <a:solidFill>
            <a:schemeClr val="accent3">
              <a:lumMod val="20000"/>
              <a:lumOff val="80000"/>
            </a:schemeClr>
          </a:solidFill>
        </p:spPr>
        <p:txBody>
          <a:bodyPr wrap="square" rtlCol="0">
            <a:spAutoFit/>
          </a:bodyPr>
          <a:lstStyle/>
          <a:p>
            <a:r>
              <a:rPr lang="en-US" dirty="0"/>
              <a:t>VOC ?</a:t>
            </a:r>
          </a:p>
          <a:p>
            <a:r>
              <a:rPr lang="en-US" dirty="0"/>
              <a:t>Stroke? retinopathy?</a:t>
            </a:r>
          </a:p>
        </p:txBody>
      </p:sp>
      <p:cxnSp>
        <p:nvCxnSpPr>
          <p:cNvPr id="8" name="Straight Connector 7">
            <a:extLst>
              <a:ext uri="{FF2B5EF4-FFF2-40B4-BE49-F238E27FC236}">
                <a16:creationId xmlns:a16="http://schemas.microsoft.com/office/drawing/2014/main" id="{D270888B-D309-3A46-9189-B25128749916}"/>
              </a:ext>
            </a:extLst>
          </p:cNvPr>
          <p:cNvCxnSpPr/>
          <p:nvPr/>
        </p:nvCxnSpPr>
        <p:spPr>
          <a:xfrm flipH="1">
            <a:off x="4426527" y="2434788"/>
            <a:ext cx="124691" cy="2356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1CC934-E4C0-EC4B-9331-0ECF4EF2462A}"/>
              </a:ext>
            </a:extLst>
          </p:cNvPr>
          <p:cNvSpPr txBox="1"/>
          <p:nvPr/>
        </p:nvSpPr>
        <p:spPr>
          <a:xfrm>
            <a:off x="8151890" y="2563659"/>
            <a:ext cx="3488726" cy="2862322"/>
          </a:xfrm>
          <a:prstGeom prst="rect">
            <a:avLst/>
          </a:prstGeom>
          <a:solidFill>
            <a:srgbClr val="FFFF00">
              <a:alpha val="60784"/>
            </a:srgbClr>
          </a:solidFill>
        </p:spPr>
        <p:txBody>
          <a:bodyPr wrap="square" rtlCol="0">
            <a:spAutoFit/>
          </a:bodyPr>
          <a:lstStyle/>
          <a:p>
            <a:r>
              <a:rPr lang="en-US" b="1" dirty="0"/>
              <a:t>Variability of phenotype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Genotype- type of mutation- Arab –Indian, Bantu etc.</a:t>
            </a:r>
          </a:p>
          <a:p>
            <a:pPr marL="285750" indent="-285750">
              <a:buFont typeface="Arial" panose="020B0604020202020204" pitchFamily="34" charset="0"/>
              <a:buChar char="•"/>
            </a:pPr>
            <a:r>
              <a:rPr lang="en-US" dirty="0" err="1"/>
              <a:t>HbF</a:t>
            </a:r>
            <a:r>
              <a:rPr lang="en-US" dirty="0"/>
              <a:t> levels</a:t>
            </a:r>
          </a:p>
          <a:p>
            <a:pPr marL="285750" indent="-285750">
              <a:buFont typeface="Arial" panose="020B0604020202020204" pitchFamily="34" charset="0"/>
              <a:buChar char="•"/>
            </a:pPr>
            <a:r>
              <a:rPr lang="en-US" dirty="0"/>
              <a:t>Genetic Modifiers- other genes</a:t>
            </a:r>
          </a:p>
          <a:p>
            <a:pPr marL="285750" indent="-285750">
              <a:buFont typeface="Arial" panose="020B0604020202020204" pitchFamily="34" charset="0"/>
              <a:buChar char="•"/>
            </a:pPr>
            <a:r>
              <a:rPr lang="en-US" dirty="0"/>
              <a:t>Other factors- diet, environment etc.</a:t>
            </a:r>
          </a:p>
          <a:p>
            <a:pPr marL="285750" indent="-285750">
              <a:buFont typeface="Arial" panose="020B0604020202020204" pitchFamily="34" charset="0"/>
              <a:buChar char="•"/>
            </a:pPr>
            <a:endParaRPr lang="en-US" dirty="0"/>
          </a:p>
          <a:p>
            <a:r>
              <a:rPr lang="en-US" dirty="0"/>
              <a:t>Monitor and tailor therapy</a:t>
            </a:r>
          </a:p>
        </p:txBody>
      </p:sp>
      <p:sp>
        <p:nvSpPr>
          <p:cNvPr id="3" name="TextBox 2">
            <a:extLst>
              <a:ext uri="{FF2B5EF4-FFF2-40B4-BE49-F238E27FC236}">
                <a16:creationId xmlns:a16="http://schemas.microsoft.com/office/drawing/2014/main" id="{EF6FA485-3ACD-8B48-8F2E-53E8E05E06F6}"/>
              </a:ext>
            </a:extLst>
          </p:cNvPr>
          <p:cNvSpPr txBox="1"/>
          <p:nvPr/>
        </p:nvSpPr>
        <p:spPr>
          <a:xfrm>
            <a:off x="812800" y="203200"/>
            <a:ext cx="10260907" cy="523220"/>
          </a:xfrm>
          <a:prstGeom prst="rect">
            <a:avLst/>
          </a:prstGeom>
          <a:noFill/>
        </p:spPr>
        <p:txBody>
          <a:bodyPr wrap="square" rtlCol="0">
            <a:spAutoFit/>
          </a:bodyPr>
          <a:lstStyle/>
          <a:p>
            <a:pPr algn="ctr"/>
            <a:r>
              <a:rPr lang="en-US" sz="2800" dirty="0">
                <a:latin typeface="Arial Rounded MT Bold" panose="020F0704030504030204" pitchFamily="34" charset="77"/>
              </a:rPr>
              <a:t>Some known genetic  Modifiers of sickle cell disease- </a:t>
            </a:r>
          </a:p>
        </p:txBody>
      </p:sp>
    </p:spTree>
    <p:extLst>
      <p:ext uri="{BB962C8B-B14F-4D97-AF65-F5344CB8AC3E}">
        <p14:creationId xmlns:p14="http://schemas.microsoft.com/office/powerpoint/2010/main" val="1958849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CCA6-FD21-334C-B36E-84F69E2EA9F4}"/>
              </a:ext>
            </a:extLst>
          </p:cNvPr>
          <p:cNvSpPr>
            <a:spLocks noGrp="1"/>
          </p:cNvSpPr>
          <p:nvPr>
            <p:ph type="title"/>
          </p:nvPr>
        </p:nvSpPr>
        <p:spPr>
          <a:xfrm>
            <a:off x="479376" y="188640"/>
            <a:ext cx="11521280" cy="1499616"/>
          </a:xfrm>
          <a:solidFill>
            <a:schemeClr val="bg1"/>
          </a:solidFill>
        </p:spPr>
        <p:txBody>
          <a:bodyPr>
            <a:normAutofit/>
          </a:bodyPr>
          <a:lstStyle/>
          <a:p>
            <a:pPr algn="ctr"/>
            <a:r>
              <a:rPr lang="en-US" sz="3600" cap="none" dirty="0">
                <a:latin typeface="Arial Rounded MT Bold" panose="020F0704030504030204" pitchFamily="34" charset="77"/>
              </a:rPr>
              <a:t>Age related variable presentation </a:t>
            </a:r>
            <a:br>
              <a:rPr lang="en-US" sz="3600" cap="none" dirty="0">
                <a:latin typeface="Arial Rounded MT Bold" panose="020F0704030504030204" pitchFamily="34" charset="77"/>
              </a:rPr>
            </a:br>
            <a:r>
              <a:rPr lang="en-US" sz="3600" cap="none" dirty="0">
                <a:latin typeface="Arial Rounded MT Bold" panose="020F0704030504030204" pitchFamily="34" charset="77"/>
              </a:rPr>
              <a:t>&amp; complications</a:t>
            </a:r>
          </a:p>
        </p:txBody>
      </p:sp>
      <p:sp>
        <p:nvSpPr>
          <p:cNvPr id="3" name="Content Placeholder 2">
            <a:extLst>
              <a:ext uri="{FF2B5EF4-FFF2-40B4-BE49-F238E27FC236}">
                <a16:creationId xmlns:a16="http://schemas.microsoft.com/office/drawing/2014/main" id="{4C4EEC64-8C16-8D48-8FCA-006A70FE2B6B}"/>
              </a:ext>
            </a:extLst>
          </p:cNvPr>
          <p:cNvSpPr>
            <a:spLocks noGrp="1"/>
          </p:cNvSpPr>
          <p:nvPr>
            <p:ph sz="half" idx="1"/>
          </p:nvPr>
        </p:nvSpPr>
        <p:spPr>
          <a:xfrm>
            <a:off x="502152" y="1708676"/>
            <a:ext cx="8186136" cy="4888676"/>
          </a:xfrm>
        </p:spPr>
        <p:txBody>
          <a:bodyPr>
            <a:normAutofit/>
          </a:bodyPr>
          <a:lstStyle/>
          <a:p>
            <a:pPr>
              <a:buFont typeface="Wingdings" pitchFamily="2" charset="2"/>
              <a:buChar char="Ø"/>
            </a:pPr>
            <a:r>
              <a:rPr lang="en-US" b="1" u="sng" dirty="0">
                <a:solidFill>
                  <a:srgbClr val="0432FF"/>
                </a:solidFill>
              </a:rPr>
              <a:t>Infancy</a:t>
            </a:r>
            <a:r>
              <a:rPr lang="en-US" dirty="0">
                <a:solidFill>
                  <a:srgbClr val="0432FF"/>
                </a:solidFill>
              </a:rPr>
              <a:t> increased susceptibility to infections-fever, pneumonia, dactylitis, crises- crying </a:t>
            </a:r>
            <a:r>
              <a:rPr lang="en-US" sz="1900" dirty="0">
                <a:solidFill>
                  <a:srgbClr val="0432FF"/>
                </a:solidFill>
              </a:rPr>
              <a:t>( immunizations, parental guidance)</a:t>
            </a:r>
          </a:p>
          <a:p>
            <a:pPr>
              <a:buFont typeface="Wingdings" pitchFamily="2" charset="2"/>
              <a:buChar char="Ø"/>
            </a:pPr>
            <a:r>
              <a:rPr lang="en-US" b="1" u="sng" dirty="0">
                <a:solidFill>
                  <a:srgbClr val="0432FF"/>
                </a:solidFill>
              </a:rPr>
              <a:t>Older children</a:t>
            </a:r>
            <a:r>
              <a:rPr lang="en-US" u="sng" dirty="0">
                <a:solidFill>
                  <a:srgbClr val="0432FF"/>
                </a:solidFill>
              </a:rPr>
              <a:t> </a:t>
            </a:r>
            <a:r>
              <a:rPr lang="en-US" dirty="0">
                <a:solidFill>
                  <a:srgbClr val="0432FF"/>
                </a:solidFill>
              </a:rPr>
              <a:t>- medical treatment for </a:t>
            </a:r>
          </a:p>
          <a:p>
            <a:pPr lvl="1">
              <a:buFont typeface="Wingdings" pitchFamily="2" charset="2"/>
              <a:buChar char="Ø"/>
            </a:pPr>
            <a:r>
              <a:rPr lang="en-US" dirty="0">
                <a:solidFill>
                  <a:srgbClr val="0432FF"/>
                </a:solidFill>
              </a:rPr>
              <a:t>anemia, </a:t>
            </a:r>
          </a:p>
          <a:p>
            <a:pPr lvl="1">
              <a:buFont typeface="Wingdings" pitchFamily="2" charset="2"/>
              <a:buChar char="Ø"/>
            </a:pPr>
            <a:r>
              <a:rPr lang="en-US" dirty="0">
                <a:solidFill>
                  <a:srgbClr val="0432FF"/>
                </a:solidFill>
              </a:rPr>
              <a:t>splenic sequestration, </a:t>
            </a:r>
          </a:p>
          <a:p>
            <a:pPr lvl="1">
              <a:buFont typeface="Wingdings" pitchFamily="2" charset="2"/>
              <a:buChar char="Ø"/>
            </a:pPr>
            <a:r>
              <a:rPr lang="en-US" dirty="0">
                <a:solidFill>
                  <a:srgbClr val="0432FF"/>
                </a:solidFill>
              </a:rPr>
              <a:t>stroke</a:t>
            </a:r>
          </a:p>
          <a:p>
            <a:pPr lvl="1">
              <a:buFont typeface="Wingdings" pitchFamily="2" charset="2"/>
              <a:buChar char="Ø"/>
            </a:pPr>
            <a:r>
              <a:rPr lang="en-US" dirty="0">
                <a:solidFill>
                  <a:srgbClr val="0432FF"/>
                </a:solidFill>
              </a:rPr>
              <a:t>Recurrent infections</a:t>
            </a:r>
          </a:p>
          <a:p>
            <a:pPr lvl="1">
              <a:buFont typeface="Wingdings" pitchFamily="2" charset="2"/>
              <a:buChar char="Ø"/>
            </a:pPr>
            <a:r>
              <a:rPr lang="en-US" dirty="0">
                <a:solidFill>
                  <a:srgbClr val="0432FF"/>
                </a:solidFill>
              </a:rPr>
              <a:t>Pain- acute VOC, acute chest syndrome and chronic pain</a:t>
            </a:r>
          </a:p>
          <a:p>
            <a:pPr lvl="1">
              <a:buFont typeface="Wingdings" pitchFamily="2" charset="2"/>
              <a:buChar char="Ø"/>
            </a:pPr>
            <a:r>
              <a:rPr lang="en-US" dirty="0">
                <a:solidFill>
                  <a:srgbClr val="0432FF"/>
                </a:solidFill>
              </a:rPr>
              <a:t>Renal problems</a:t>
            </a:r>
          </a:p>
          <a:p>
            <a:pPr>
              <a:buFont typeface="Wingdings" pitchFamily="2" charset="2"/>
              <a:buChar char="Ø"/>
            </a:pPr>
            <a:r>
              <a:rPr lang="en-US" b="1" u="sng" dirty="0">
                <a:solidFill>
                  <a:srgbClr val="0432FF"/>
                </a:solidFill>
              </a:rPr>
              <a:t>Adult patients- </a:t>
            </a:r>
          </a:p>
          <a:p>
            <a:pPr lvl="1">
              <a:buFont typeface="Wingdings" pitchFamily="2" charset="2"/>
              <a:buChar char="Ø"/>
            </a:pPr>
            <a:r>
              <a:rPr lang="en-US" dirty="0">
                <a:solidFill>
                  <a:srgbClr val="0432FF"/>
                </a:solidFill>
              </a:rPr>
              <a:t>AVN head of femur, cardiac, eye, CNS, difficulty getting pregnant or obstetric problems., </a:t>
            </a:r>
          </a:p>
          <a:p>
            <a:pPr lvl="1">
              <a:buFont typeface="Wingdings" pitchFamily="2" charset="2"/>
              <a:buChar char="Ø"/>
            </a:pPr>
            <a:r>
              <a:rPr lang="en-US" dirty="0">
                <a:solidFill>
                  <a:srgbClr val="0432FF"/>
                </a:solidFill>
              </a:rPr>
              <a:t>Pulmonary artery hypertension, </a:t>
            </a:r>
          </a:p>
          <a:p>
            <a:pPr lvl="1">
              <a:buFont typeface="Wingdings" pitchFamily="2" charset="2"/>
              <a:buChar char="Ø"/>
            </a:pPr>
            <a:r>
              <a:rPr lang="en-US" dirty="0">
                <a:solidFill>
                  <a:srgbClr val="0432FF"/>
                </a:solidFill>
              </a:rPr>
              <a:t>end organ damage, shortened life expectancy</a:t>
            </a:r>
          </a:p>
          <a:p>
            <a:endParaRPr lang="en-IN" dirty="0"/>
          </a:p>
        </p:txBody>
      </p:sp>
      <p:pic>
        <p:nvPicPr>
          <p:cNvPr id="5" name="Content Placeholder 4">
            <a:extLst>
              <a:ext uri="{FF2B5EF4-FFF2-40B4-BE49-F238E27FC236}">
                <a16:creationId xmlns:a16="http://schemas.microsoft.com/office/drawing/2014/main" id="{1CCC5A55-78C4-EC47-8648-17FA7705F126}"/>
              </a:ext>
            </a:extLst>
          </p:cNvPr>
          <p:cNvPicPr>
            <a:picLocks noGrp="1" noChangeAspect="1"/>
          </p:cNvPicPr>
          <p:nvPr>
            <p:ph sz="half" idx="2"/>
          </p:nvPr>
        </p:nvPicPr>
        <p:blipFill rotWithShape="1">
          <a:blip r:embed="rId2">
            <a:extLst>
              <a:ext uri="{BEBA8EAE-BF5A-486C-A8C5-ECC9F3942E4B}">
                <a14:imgProps xmlns:a14="http://schemas.microsoft.com/office/drawing/2010/main">
                  <a14:imgLayer>
                    <a14:imgEffect>
                      <a14:colorTemperature colorTemp="5900"/>
                    </a14:imgEffect>
                    <a14:imgEffect>
                      <a14:brightnessContrast contrast="-20000"/>
                    </a14:imgEffect>
                  </a14:imgLayer>
                </a14:imgProps>
              </a:ext>
            </a:extLst>
          </a:blip>
          <a:srcRect r="4667"/>
          <a:stretch/>
        </p:blipFill>
        <p:spPr>
          <a:xfrm>
            <a:off x="7320136" y="1708894"/>
            <a:ext cx="4310161" cy="3175000"/>
          </a:xfrm>
          <a:prstGeom prst="rect">
            <a:avLst/>
          </a:prstGeom>
        </p:spPr>
      </p:pic>
    </p:spTree>
    <p:extLst>
      <p:ext uri="{BB962C8B-B14F-4D97-AF65-F5344CB8AC3E}">
        <p14:creationId xmlns:p14="http://schemas.microsoft.com/office/powerpoint/2010/main" val="1339636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6AAA-9C9F-E040-BB65-E26F7778EFAE}"/>
              </a:ext>
            </a:extLst>
          </p:cNvPr>
          <p:cNvSpPr>
            <a:spLocks noGrp="1"/>
          </p:cNvSpPr>
          <p:nvPr>
            <p:ph type="title"/>
          </p:nvPr>
        </p:nvSpPr>
        <p:spPr>
          <a:xfrm>
            <a:off x="2999656" y="332656"/>
            <a:ext cx="9720072" cy="1499616"/>
          </a:xfrm>
        </p:spPr>
        <p:txBody>
          <a:bodyPr/>
          <a:lstStyle/>
          <a:p>
            <a:r>
              <a:rPr lang="en-US" cap="none" dirty="0">
                <a:solidFill>
                  <a:schemeClr val="accent1">
                    <a:lumMod val="75000"/>
                  </a:schemeClr>
                </a:solidFill>
                <a:latin typeface="Arial Rounded MT Bold" panose="020F0704030504030204" pitchFamily="34" charset="77"/>
              </a:rPr>
              <a:t>Dactylitis  </a:t>
            </a:r>
          </a:p>
        </p:txBody>
      </p:sp>
      <p:sp>
        <p:nvSpPr>
          <p:cNvPr id="3" name="Content Placeholder 2">
            <a:extLst>
              <a:ext uri="{FF2B5EF4-FFF2-40B4-BE49-F238E27FC236}">
                <a16:creationId xmlns:a16="http://schemas.microsoft.com/office/drawing/2014/main" id="{74E5A4EC-3A09-BB4B-A7D3-A59CEC192AC0}"/>
              </a:ext>
            </a:extLst>
          </p:cNvPr>
          <p:cNvSpPr>
            <a:spLocks noGrp="1"/>
          </p:cNvSpPr>
          <p:nvPr>
            <p:ph sz="half" idx="1"/>
          </p:nvPr>
        </p:nvSpPr>
        <p:spPr>
          <a:xfrm>
            <a:off x="335360" y="1832272"/>
            <a:ext cx="6840760" cy="4621064"/>
          </a:xfrm>
        </p:spPr>
        <p:txBody>
          <a:bodyPr>
            <a:normAutofit fontScale="77500" lnSpcReduction="20000"/>
          </a:bodyPr>
          <a:lstStyle/>
          <a:p>
            <a:pPr>
              <a:buFont typeface="Wingdings" pitchFamily="2" charset="2"/>
              <a:buChar char="§"/>
            </a:pPr>
            <a:r>
              <a:rPr lang="en-IN" sz="2300" b="1" dirty="0">
                <a:latin typeface="Calibri" panose="020F0502020204030204" pitchFamily="34" charset="0"/>
                <a:cs typeface="Calibri" panose="020F0502020204030204" pitchFamily="34" charset="0"/>
              </a:rPr>
              <a:t>Bone pain is often due to bone marrow infarction. </a:t>
            </a:r>
          </a:p>
          <a:p>
            <a:pPr>
              <a:buFont typeface="Wingdings" pitchFamily="2" charset="2"/>
              <a:buChar char="§"/>
            </a:pPr>
            <a:r>
              <a:rPr lang="en-IN" sz="2300" b="1" dirty="0">
                <a:latin typeface="Calibri" panose="020F0502020204030204" pitchFamily="34" charset="0"/>
                <a:cs typeface="Calibri" panose="020F0502020204030204" pitchFamily="34" charset="0"/>
              </a:rPr>
              <a:t>Certain patterns are predictable, since pain tends to involve bones with the most </a:t>
            </a:r>
            <a:r>
              <a:rPr lang="en-IN" sz="2300" b="1" u="sng" dirty="0">
                <a:latin typeface="Calibri" panose="020F0502020204030204" pitchFamily="34" charset="0"/>
                <a:cs typeface="Calibri" panose="020F0502020204030204" pitchFamily="34" charset="0"/>
              </a:rPr>
              <a:t>bone marrow </a:t>
            </a:r>
            <a:r>
              <a:rPr lang="en-IN" sz="2300" b="1" dirty="0">
                <a:latin typeface="Calibri" panose="020F0502020204030204" pitchFamily="34" charset="0"/>
                <a:cs typeface="Calibri" panose="020F0502020204030204" pitchFamily="34" charset="0"/>
              </a:rPr>
              <a:t>activity and because marrow activity changes with age. </a:t>
            </a:r>
          </a:p>
          <a:p>
            <a:pPr>
              <a:buFont typeface="Wingdings" pitchFamily="2" charset="2"/>
              <a:buChar char="§"/>
            </a:pPr>
            <a:r>
              <a:rPr lang="en-IN" sz="2300" b="1" dirty="0">
                <a:latin typeface="Calibri" panose="020F0502020204030204" pitchFamily="34" charset="0"/>
                <a:cs typeface="Calibri" panose="020F0502020204030204" pitchFamily="34" charset="0"/>
              </a:rPr>
              <a:t>Infants with SCD may develop hand-foot syndrome/ dactylitis </a:t>
            </a:r>
          </a:p>
          <a:p>
            <a:pPr>
              <a:buFont typeface="Wingdings" pitchFamily="2" charset="2"/>
              <a:buChar char="§"/>
            </a:pPr>
            <a:r>
              <a:rPr lang="en-IN" sz="2300" b="1" dirty="0">
                <a:latin typeface="Calibri" panose="020F0502020204030204" pitchFamily="34" charset="0"/>
                <a:cs typeface="Calibri" panose="020F0502020204030204" pitchFamily="34" charset="0"/>
              </a:rPr>
              <a:t>Present with  severe pain and soft tissue swelling of the dorsum of the hands and feet. </a:t>
            </a:r>
          </a:p>
          <a:p>
            <a:pPr>
              <a:buFont typeface="Wingdings" pitchFamily="2" charset="2"/>
              <a:buChar char="§"/>
            </a:pPr>
            <a:r>
              <a:rPr lang="en-IN" sz="2300" b="1" dirty="0">
                <a:latin typeface="Calibri" panose="020F0502020204030204" pitchFamily="34" charset="0"/>
                <a:cs typeface="Calibri" panose="020F0502020204030204" pitchFamily="34" charset="0"/>
              </a:rPr>
              <a:t>The syndrome develops suddenly and lasts 1-2 weeks the metatarsals and metacarpals can be involved, presenting as dactylitis or hand-foot syndrome.</a:t>
            </a:r>
          </a:p>
          <a:p>
            <a:pPr>
              <a:buFont typeface="Wingdings" pitchFamily="2" charset="2"/>
              <a:buChar char="§"/>
            </a:pPr>
            <a:r>
              <a:rPr lang="en-IN" sz="2300" b="1" dirty="0">
                <a:latin typeface="Calibri" panose="020F0502020204030204" pitchFamily="34" charset="0"/>
                <a:cs typeface="Calibri" panose="020F0502020204030204" pitchFamily="34" charset="0"/>
              </a:rPr>
              <a:t>Hand-foot syndrome occurs between age 6 months and 3 years; </a:t>
            </a:r>
          </a:p>
          <a:p>
            <a:pPr>
              <a:buFont typeface="Wingdings" pitchFamily="2" charset="2"/>
              <a:buChar char="§"/>
            </a:pPr>
            <a:r>
              <a:rPr lang="en-IN" sz="2300" b="1" dirty="0">
                <a:latin typeface="Calibri" panose="020F0502020204030204" pitchFamily="34" charset="0"/>
                <a:cs typeface="Calibri" panose="020F0502020204030204" pitchFamily="34" charset="0"/>
              </a:rPr>
              <a:t>it is not seen after age 5 years because </a:t>
            </a:r>
            <a:r>
              <a:rPr lang="en-IN" sz="2300" b="1" dirty="0" err="1">
                <a:latin typeface="Calibri" panose="020F0502020204030204" pitchFamily="34" charset="0"/>
                <a:cs typeface="Calibri" panose="020F0502020204030204" pitchFamily="34" charset="0"/>
              </a:rPr>
              <a:t>hematopoiesis</a:t>
            </a:r>
            <a:r>
              <a:rPr lang="en-IN" sz="2300" b="1" dirty="0">
                <a:latin typeface="Calibri" panose="020F0502020204030204" pitchFamily="34" charset="0"/>
                <a:cs typeface="Calibri" panose="020F0502020204030204" pitchFamily="34" charset="0"/>
              </a:rPr>
              <a:t> in the small bones of the hands and feet ceases at this age.</a:t>
            </a:r>
          </a:p>
          <a:p>
            <a:pPr>
              <a:buFont typeface="Wingdings" pitchFamily="2" charset="2"/>
              <a:buChar char="§"/>
            </a:pPr>
            <a:r>
              <a:rPr lang="en-IN" sz="2300" b="1" dirty="0">
                <a:latin typeface="Calibri" panose="020F0502020204030204" pitchFamily="34" charset="0"/>
                <a:cs typeface="Calibri" panose="020F0502020204030204" pitchFamily="34" charset="0"/>
              </a:rPr>
              <a:t>Cortical thinning and destruction of the metacarpal and metatarsal bones appear on radiographs 3-5 weeks after the swelling begins. </a:t>
            </a:r>
          </a:p>
          <a:p>
            <a:pPr>
              <a:buFont typeface="Wingdings" pitchFamily="2" charset="2"/>
              <a:buChar char="§"/>
            </a:pPr>
            <a:r>
              <a:rPr lang="en-IN" sz="2300" b="1" dirty="0" err="1">
                <a:latin typeface="Calibri" panose="020F0502020204030204" pitchFamily="34" charset="0"/>
                <a:cs typeface="Calibri" panose="020F0502020204030204" pitchFamily="34" charset="0"/>
              </a:rPr>
              <a:t>Leukocytosis</a:t>
            </a:r>
            <a:r>
              <a:rPr lang="en-IN" sz="2300" b="1" dirty="0">
                <a:latin typeface="Calibri" panose="020F0502020204030204" pitchFamily="34" charset="0"/>
                <a:cs typeface="Calibri" panose="020F0502020204030204" pitchFamily="34" charset="0"/>
              </a:rPr>
              <a:t> or erythema does not accompany the swelling.</a:t>
            </a:r>
          </a:p>
          <a:p>
            <a:endParaRPr lang="en-US" dirty="0"/>
          </a:p>
        </p:txBody>
      </p:sp>
      <p:pic>
        <p:nvPicPr>
          <p:cNvPr id="5" name="Picture 14">
            <a:extLst>
              <a:ext uri="{FF2B5EF4-FFF2-40B4-BE49-F238E27FC236}">
                <a16:creationId xmlns:a16="http://schemas.microsoft.com/office/drawing/2014/main" id="{DFD1BDAC-D445-7C41-8712-5BDC876F0232}"/>
              </a:ext>
            </a:extLst>
          </p:cNvPr>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a14:imgEffect>
                      <a14:colorTemperature colorTemp="7200"/>
                    </a14:imgEffect>
                    <a14:imgEffect>
                      <a14:brightnessContrast contrast="-20000"/>
                    </a14:imgEffect>
                  </a14:imgLayer>
                </a14:imgProps>
              </a:ext>
            </a:extLst>
          </a:blip>
          <a:srcRect l="32525" t="43246" r="23217" b="38632"/>
          <a:stretch/>
        </p:blipFill>
        <p:spPr bwMode="auto">
          <a:xfrm flipH="1">
            <a:off x="7430384" y="1832272"/>
            <a:ext cx="4210231" cy="3036888"/>
          </a:xfrm>
          <a:prstGeom prst="rect">
            <a:avLst/>
          </a:prstGeom>
          <a:noFill/>
          <a:ln w="9525">
            <a:solidFill>
              <a:srgbClr val="000099"/>
            </a:solidFill>
            <a:miter lim="800000"/>
            <a:headEnd/>
            <a:tailEnd/>
          </a:ln>
          <a:effectLst/>
        </p:spPr>
      </p:pic>
      <p:sp>
        <p:nvSpPr>
          <p:cNvPr id="6" name="Rectangle 5">
            <a:extLst>
              <a:ext uri="{FF2B5EF4-FFF2-40B4-BE49-F238E27FC236}">
                <a16:creationId xmlns:a16="http://schemas.microsoft.com/office/drawing/2014/main" id="{D25F75F2-72EF-8049-9D3D-9EE8D2F37AA1}"/>
              </a:ext>
            </a:extLst>
          </p:cNvPr>
          <p:cNvSpPr/>
          <p:nvPr/>
        </p:nvSpPr>
        <p:spPr>
          <a:xfrm>
            <a:off x="8366919" y="5805264"/>
            <a:ext cx="1279196" cy="369332"/>
          </a:xfrm>
          <a:prstGeom prst="rect">
            <a:avLst/>
          </a:prstGeom>
        </p:spPr>
        <p:txBody>
          <a:bodyPr wrap="none">
            <a:spAutoFit/>
          </a:bodyPr>
          <a:lstStyle/>
          <a:p>
            <a:pPr algn="ctr"/>
            <a:r>
              <a:rPr lang="en-IN" b="1" dirty="0"/>
              <a:t>DACTYLITIS</a:t>
            </a:r>
          </a:p>
        </p:txBody>
      </p:sp>
    </p:spTree>
    <p:extLst>
      <p:ext uri="{BB962C8B-B14F-4D97-AF65-F5344CB8AC3E}">
        <p14:creationId xmlns:p14="http://schemas.microsoft.com/office/powerpoint/2010/main" val="3028070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C25B6F-0600-684C-A977-630A319AF16C}"/>
              </a:ext>
            </a:extLst>
          </p:cNvPr>
          <p:cNvSpPr>
            <a:spLocks noGrp="1"/>
          </p:cNvSpPr>
          <p:nvPr>
            <p:ph type="title"/>
          </p:nvPr>
        </p:nvSpPr>
        <p:spPr>
          <a:xfrm>
            <a:off x="911424" y="44624"/>
            <a:ext cx="9720072" cy="1499616"/>
          </a:xfrm>
        </p:spPr>
        <p:txBody>
          <a:bodyPr>
            <a:normAutofit/>
          </a:bodyPr>
          <a:lstStyle/>
          <a:p>
            <a:pPr algn="ctr"/>
            <a:r>
              <a:rPr lang="en-US" sz="4000" cap="none" dirty="0">
                <a:solidFill>
                  <a:schemeClr val="tx1">
                    <a:lumMod val="50000"/>
                    <a:lumOff val="50000"/>
                  </a:schemeClr>
                </a:solidFill>
                <a:latin typeface="Arial Rounded MT Bold" panose="020F0704030504030204" pitchFamily="34" charset="77"/>
              </a:rPr>
              <a:t>Others skeletal problems at </a:t>
            </a:r>
            <a:br>
              <a:rPr lang="en-US" sz="4000" cap="none" dirty="0">
                <a:solidFill>
                  <a:schemeClr val="tx1">
                    <a:lumMod val="50000"/>
                    <a:lumOff val="50000"/>
                  </a:schemeClr>
                </a:solidFill>
                <a:latin typeface="Arial Rounded MT Bold" panose="020F0704030504030204" pitchFamily="34" charset="77"/>
              </a:rPr>
            </a:br>
            <a:r>
              <a:rPr lang="en-US" sz="4000" cap="none" dirty="0">
                <a:solidFill>
                  <a:schemeClr val="tx1">
                    <a:lumMod val="50000"/>
                    <a:lumOff val="50000"/>
                  </a:schemeClr>
                </a:solidFill>
                <a:latin typeface="Arial Rounded MT Bold" panose="020F0704030504030204" pitchFamily="34" charset="77"/>
              </a:rPr>
              <a:t>different ages </a:t>
            </a:r>
          </a:p>
        </p:txBody>
      </p:sp>
      <p:sp>
        <p:nvSpPr>
          <p:cNvPr id="3" name="Content Placeholder 2">
            <a:extLst>
              <a:ext uri="{FF2B5EF4-FFF2-40B4-BE49-F238E27FC236}">
                <a16:creationId xmlns:a16="http://schemas.microsoft.com/office/drawing/2014/main" id="{D99DBE42-7F17-264E-AF24-E995FC39D3C7}"/>
              </a:ext>
            </a:extLst>
          </p:cNvPr>
          <p:cNvSpPr>
            <a:spLocks noGrp="1"/>
          </p:cNvSpPr>
          <p:nvPr>
            <p:ph idx="1"/>
          </p:nvPr>
        </p:nvSpPr>
        <p:spPr>
          <a:xfrm>
            <a:off x="407368" y="2286000"/>
            <a:ext cx="11521280" cy="4023360"/>
          </a:xfrm>
        </p:spPr>
        <p:txBody>
          <a:bodyPr>
            <a:normAutofit fontScale="85000" lnSpcReduction="20000"/>
          </a:bodyPr>
          <a:lstStyle/>
          <a:p>
            <a:r>
              <a:rPr lang="en-IN" b="1" u="sng" dirty="0"/>
              <a:t>As the child grows older</a:t>
            </a:r>
          </a:p>
          <a:p>
            <a:pPr>
              <a:buFont typeface="Arial" panose="020B0604020202020204" pitchFamily="34" charset="0"/>
              <a:buChar char="•"/>
            </a:pPr>
            <a:r>
              <a:rPr lang="en-IN" dirty="0"/>
              <a:t>Pain often involves the long bones of the extremities, sites that retain marrow activity during childhood. </a:t>
            </a:r>
          </a:p>
          <a:p>
            <a:pPr>
              <a:buFont typeface="Arial" panose="020B0604020202020204" pitchFamily="34" charset="0"/>
              <a:buChar char="•"/>
            </a:pPr>
            <a:r>
              <a:rPr lang="en-IN" dirty="0"/>
              <a:t>Proximity to the joints and occasional sympathetic effusions lead to the belief that the pain involves the joints. </a:t>
            </a:r>
          </a:p>
          <a:p>
            <a:r>
              <a:rPr lang="en-IN" b="1" u="sng" dirty="0"/>
              <a:t>Adolescent and older</a:t>
            </a:r>
          </a:p>
          <a:p>
            <a:pPr>
              <a:buFont typeface="Arial" panose="020B0604020202020204" pitchFamily="34" charset="0"/>
              <a:buChar char="•"/>
            </a:pPr>
            <a:r>
              <a:rPr lang="en-IN" dirty="0"/>
              <a:t>As marrow activity recedes further during adolescence, pain involves the vertebral bodies, especially in the lumbar region. Vertebral infarcts – acute or chronic back pain</a:t>
            </a:r>
          </a:p>
          <a:p>
            <a:pPr>
              <a:buFont typeface="Arial" panose="020B0604020202020204" pitchFamily="34" charset="0"/>
              <a:buChar char="•"/>
            </a:pPr>
            <a:r>
              <a:rPr lang="en-IN" dirty="0"/>
              <a:t>Although the above patterns describe commonly encountered presentations, any area with blood supply and sensory nerves can be affected </a:t>
            </a:r>
          </a:p>
          <a:p>
            <a:pPr>
              <a:buFont typeface="Arial" panose="020B0604020202020204" pitchFamily="34" charset="0"/>
              <a:buChar char="•"/>
            </a:pPr>
            <a:r>
              <a:rPr lang="en-IN" dirty="0"/>
              <a:t>Bone infarcts – any bone affected ribs </a:t>
            </a:r>
          </a:p>
          <a:p>
            <a:pPr>
              <a:buFont typeface="Arial" panose="020B0604020202020204" pitchFamily="34" charset="0"/>
              <a:buChar char="•"/>
            </a:pPr>
            <a:r>
              <a:rPr lang="en-IN" dirty="0"/>
              <a:t>Avascular necrosis of femur and shoulder </a:t>
            </a:r>
          </a:p>
          <a:p>
            <a:pPr>
              <a:buFont typeface="Arial" panose="020B0604020202020204" pitchFamily="34" charset="0"/>
              <a:buChar char="•"/>
            </a:pPr>
            <a:r>
              <a:rPr lang="en-IN" dirty="0"/>
              <a:t>Osteomyelitis</a:t>
            </a:r>
          </a:p>
          <a:p>
            <a:endParaRPr lang="en-IN" dirty="0"/>
          </a:p>
          <a:p>
            <a:endParaRPr lang="en-US" dirty="0"/>
          </a:p>
        </p:txBody>
      </p:sp>
      <p:pic>
        <p:nvPicPr>
          <p:cNvPr id="4" name="Content Placeholder 4">
            <a:extLst>
              <a:ext uri="{FF2B5EF4-FFF2-40B4-BE49-F238E27FC236}">
                <a16:creationId xmlns:a16="http://schemas.microsoft.com/office/drawing/2014/main" id="{CE2C49C3-098C-274D-B2FE-26B95EAEFA11}"/>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78000"/>
                    </a14:imgEffect>
                    <a14:imgEffect>
                      <a14:colorTemperature colorTemp="5900"/>
                    </a14:imgEffect>
                    <a14:imgEffect>
                      <a14:saturation sat="0"/>
                    </a14:imgEffect>
                    <a14:imgEffect>
                      <a14:brightnessContrast contrast="-20000"/>
                    </a14:imgEffect>
                  </a14:imgLayer>
                </a14:imgProps>
              </a:ext>
            </a:extLst>
          </a:blip>
          <a:srcRect r="4667"/>
          <a:stretch/>
        </p:blipFill>
        <p:spPr>
          <a:xfrm>
            <a:off x="7176120" y="5085184"/>
            <a:ext cx="3014017" cy="1772816"/>
          </a:xfrm>
          <a:prstGeom prst="rect">
            <a:avLst/>
          </a:prstGeom>
        </p:spPr>
      </p:pic>
    </p:spTree>
    <p:extLst>
      <p:ext uri="{BB962C8B-B14F-4D97-AF65-F5344CB8AC3E}">
        <p14:creationId xmlns:p14="http://schemas.microsoft.com/office/powerpoint/2010/main" val="3763939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9E33-AD97-9C45-BE6B-AC60585FABB8}"/>
              </a:ext>
            </a:extLst>
          </p:cNvPr>
          <p:cNvSpPr>
            <a:spLocks noGrp="1"/>
          </p:cNvSpPr>
          <p:nvPr>
            <p:ph type="title"/>
          </p:nvPr>
        </p:nvSpPr>
        <p:spPr>
          <a:xfrm>
            <a:off x="911424" y="188640"/>
            <a:ext cx="9720072" cy="1499616"/>
          </a:xfrm>
        </p:spPr>
        <p:txBody>
          <a:bodyPr>
            <a:normAutofit/>
          </a:bodyPr>
          <a:lstStyle/>
          <a:p>
            <a:r>
              <a:rPr lang="en-US" sz="4000" cap="none" dirty="0" err="1">
                <a:latin typeface="Arial Rounded MT Bold" panose="020F0704030504030204" pitchFamily="34" charset="77"/>
              </a:rPr>
              <a:t>Musculo</a:t>
            </a:r>
            <a:r>
              <a:rPr lang="en-US" sz="4000" cap="none" dirty="0">
                <a:latin typeface="Arial Rounded MT Bold" panose="020F0704030504030204" pitchFamily="34" charset="77"/>
              </a:rPr>
              <a:t>-skeletal complications</a:t>
            </a:r>
          </a:p>
        </p:txBody>
      </p:sp>
      <p:pic>
        <p:nvPicPr>
          <p:cNvPr id="4" name="Content Placeholder 3">
            <a:extLst>
              <a:ext uri="{FF2B5EF4-FFF2-40B4-BE49-F238E27FC236}">
                <a16:creationId xmlns:a16="http://schemas.microsoft.com/office/drawing/2014/main" id="{9372678D-45D9-7848-89B1-F7C1CB06BBD2}"/>
              </a:ext>
            </a:extLst>
          </p:cNvPr>
          <p:cNvPicPr>
            <a:picLocks noGrp="1" noChangeAspect="1"/>
          </p:cNvPicPr>
          <p:nvPr>
            <p:ph idx="1"/>
          </p:nvPr>
        </p:nvPicPr>
        <p:blipFill>
          <a:blip r:embed="rId2"/>
          <a:stretch>
            <a:fillRect/>
          </a:stretch>
        </p:blipFill>
        <p:spPr>
          <a:xfrm>
            <a:off x="837616" y="2852936"/>
            <a:ext cx="1135264" cy="1142405"/>
          </a:xfrm>
          <a:prstGeom prst="rect">
            <a:avLst/>
          </a:prstGeom>
        </p:spPr>
      </p:pic>
      <p:graphicFrame>
        <p:nvGraphicFramePr>
          <p:cNvPr id="3" name="Table 2">
            <a:extLst>
              <a:ext uri="{FF2B5EF4-FFF2-40B4-BE49-F238E27FC236}">
                <a16:creationId xmlns:a16="http://schemas.microsoft.com/office/drawing/2014/main" id="{16286AB0-AB51-BA4F-B3F5-BE58F2C5D64D}"/>
              </a:ext>
            </a:extLst>
          </p:cNvPr>
          <p:cNvGraphicFramePr>
            <a:graphicFrameLocks noGrp="1"/>
          </p:cNvGraphicFramePr>
          <p:nvPr/>
        </p:nvGraphicFramePr>
        <p:xfrm>
          <a:off x="2495600" y="1688256"/>
          <a:ext cx="8280920" cy="4539329"/>
        </p:xfrm>
        <a:graphic>
          <a:graphicData uri="http://schemas.openxmlformats.org/drawingml/2006/table">
            <a:tbl>
              <a:tblPr firstRow="1" bandRow="1">
                <a:tableStyleId>{5C22544A-7EE6-4342-B048-85BDC9FD1C3A}</a:tableStyleId>
              </a:tblPr>
              <a:tblGrid>
                <a:gridCol w="3108548">
                  <a:extLst>
                    <a:ext uri="{9D8B030D-6E8A-4147-A177-3AD203B41FA5}">
                      <a16:colId xmlns:a16="http://schemas.microsoft.com/office/drawing/2014/main" val="3101246943"/>
                    </a:ext>
                  </a:extLst>
                </a:gridCol>
                <a:gridCol w="5172372">
                  <a:extLst>
                    <a:ext uri="{9D8B030D-6E8A-4147-A177-3AD203B41FA5}">
                      <a16:colId xmlns:a16="http://schemas.microsoft.com/office/drawing/2014/main" val="2643417461"/>
                    </a:ext>
                  </a:extLst>
                </a:gridCol>
              </a:tblGrid>
              <a:tr h="459599">
                <a:tc>
                  <a:txBody>
                    <a:bodyPr/>
                    <a:lstStyle/>
                    <a:p>
                      <a:r>
                        <a:rPr lang="en-US" dirty="0"/>
                        <a:t>System </a:t>
                      </a:r>
                    </a:p>
                  </a:txBody>
                  <a:tcPr/>
                </a:tc>
                <a:tc>
                  <a:txBody>
                    <a:bodyPr/>
                    <a:lstStyle/>
                    <a:p>
                      <a:r>
                        <a:rPr lang="en-US" dirty="0"/>
                        <a:t>Complication</a:t>
                      </a:r>
                    </a:p>
                  </a:txBody>
                  <a:tcPr/>
                </a:tc>
                <a:extLst>
                  <a:ext uri="{0D108BD9-81ED-4DB2-BD59-A6C34878D82A}">
                    <a16:rowId xmlns:a16="http://schemas.microsoft.com/office/drawing/2014/main" val="1130672013"/>
                  </a:ext>
                </a:extLst>
              </a:tr>
              <a:tr h="2493168">
                <a:tc>
                  <a:txBody>
                    <a:bodyPr/>
                    <a:lstStyle/>
                    <a:p>
                      <a:r>
                        <a:rPr lang="en-US" dirty="0"/>
                        <a:t>Skeletal </a:t>
                      </a:r>
                    </a:p>
                  </a:txBody>
                  <a:tcPr/>
                </a:tc>
                <a:tc>
                  <a:txBody>
                    <a:bodyPr/>
                    <a:lstStyle/>
                    <a:p>
                      <a:r>
                        <a:rPr lang="en-IN" sz="1800" b="1" i="0" u="none" strike="noStrike" kern="1200" dirty="0" err="1">
                          <a:solidFill>
                            <a:schemeClr val="dk1"/>
                          </a:solidFill>
                          <a:effectLst/>
                          <a:latin typeface="+mn-lt"/>
                          <a:ea typeface="+mn-ea"/>
                          <a:cs typeface="+mn-cs"/>
                        </a:rPr>
                        <a:t>Dactylits</a:t>
                      </a:r>
                      <a:r>
                        <a:rPr lang="en-IN" sz="1800" b="1" i="0" u="none" strike="noStrike" kern="1200" dirty="0">
                          <a:solidFill>
                            <a:schemeClr val="dk1"/>
                          </a:solidFill>
                          <a:effectLst/>
                          <a:latin typeface="+mn-lt"/>
                          <a:ea typeface="+mn-ea"/>
                          <a:cs typeface="+mn-cs"/>
                        </a:rPr>
                        <a:t>, </a:t>
                      </a:r>
                    </a:p>
                    <a:p>
                      <a:r>
                        <a:rPr lang="en-IN" sz="1800" b="1" i="0" u="none" strike="noStrike" kern="1200" dirty="0">
                          <a:solidFill>
                            <a:schemeClr val="dk1"/>
                          </a:solidFill>
                          <a:effectLst/>
                          <a:latin typeface="+mn-lt"/>
                          <a:ea typeface="+mn-ea"/>
                          <a:cs typeface="+mn-cs"/>
                        </a:rPr>
                        <a:t>Bone Infarcts</a:t>
                      </a:r>
                    </a:p>
                    <a:p>
                      <a:r>
                        <a:rPr lang="en-IN" sz="1800" b="1" i="0" u="none" strike="noStrike" kern="1200" dirty="0">
                          <a:solidFill>
                            <a:schemeClr val="dk1"/>
                          </a:solidFill>
                          <a:effectLst/>
                          <a:latin typeface="+mn-lt"/>
                          <a:ea typeface="+mn-ea"/>
                          <a:cs typeface="+mn-cs"/>
                        </a:rPr>
                        <a:t>Avascular Necrosis, </a:t>
                      </a:r>
                    </a:p>
                    <a:p>
                      <a:r>
                        <a:rPr lang="en-IN" sz="1800" b="1" i="0" u="none" strike="noStrike" kern="1200" dirty="0">
                          <a:solidFill>
                            <a:schemeClr val="dk1"/>
                          </a:solidFill>
                          <a:effectLst/>
                          <a:latin typeface="+mn-lt"/>
                          <a:ea typeface="+mn-ea"/>
                          <a:cs typeface="+mn-cs"/>
                        </a:rPr>
                        <a:t>Osteomyelitis, </a:t>
                      </a:r>
                    </a:p>
                    <a:p>
                      <a:r>
                        <a:rPr lang="en-IN" sz="1800" b="1" i="0" u="none" strike="noStrike" kern="1200" dirty="0">
                          <a:solidFill>
                            <a:schemeClr val="dk1"/>
                          </a:solidFill>
                          <a:effectLst/>
                          <a:latin typeface="+mn-lt"/>
                          <a:ea typeface="+mn-ea"/>
                          <a:cs typeface="+mn-cs"/>
                        </a:rPr>
                        <a:t>Septic Arthritis</a:t>
                      </a:r>
                      <a:r>
                        <a:rPr lang="en-IN" sz="1800" b="0" i="0" u="none" strike="noStrike" kern="1200" dirty="0">
                          <a:solidFill>
                            <a:schemeClr val="dk1"/>
                          </a:solidFill>
                          <a:effectLst/>
                          <a:latin typeface="+mn-lt"/>
                          <a:ea typeface="+mn-ea"/>
                          <a:cs typeface="+mn-cs"/>
                        </a:rPr>
                        <a:t>, </a:t>
                      </a:r>
                    </a:p>
                    <a:p>
                      <a:r>
                        <a:rPr lang="en-IN" sz="1800" b="1" i="0" u="none" strike="noStrike" kern="1200" dirty="0">
                          <a:solidFill>
                            <a:schemeClr val="dk1"/>
                          </a:solidFill>
                          <a:effectLst/>
                          <a:latin typeface="+mn-lt"/>
                          <a:ea typeface="+mn-ea"/>
                          <a:cs typeface="+mn-cs"/>
                        </a:rPr>
                        <a:t>Growth Defects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kern="1200" dirty="0">
                          <a:solidFill>
                            <a:schemeClr val="dk1"/>
                          </a:solidFill>
                          <a:effectLst/>
                          <a:latin typeface="+mn-lt"/>
                          <a:ea typeface="+mn-ea"/>
                          <a:cs typeface="+mn-cs"/>
                        </a:rPr>
                        <a:t>Pathological Fractures </a:t>
                      </a:r>
                    </a:p>
                    <a:p>
                      <a:endParaRPr lang="en-US" b="1" dirty="0"/>
                    </a:p>
                  </a:txBody>
                  <a:tcPr/>
                </a:tc>
                <a:extLst>
                  <a:ext uri="{0D108BD9-81ED-4DB2-BD59-A6C34878D82A}">
                    <a16:rowId xmlns:a16="http://schemas.microsoft.com/office/drawing/2014/main" val="2462438838"/>
                  </a:ext>
                </a:extLst>
              </a:tr>
              <a:tr h="793281">
                <a:tc>
                  <a:txBody>
                    <a:bodyPr/>
                    <a:lstStyle/>
                    <a:p>
                      <a:r>
                        <a:rPr lang="en-US" dirty="0"/>
                        <a:t>skin</a:t>
                      </a:r>
                    </a:p>
                  </a:txBody>
                  <a:tcPr/>
                </a:tc>
                <a:tc>
                  <a:txBody>
                    <a:bodyPr/>
                    <a:lstStyle/>
                    <a:p>
                      <a:r>
                        <a:rPr lang="en-US" dirty="0"/>
                        <a:t>Leg Ulcers</a:t>
                      </a:r>
                    </a:p>
                    <a:p>
                      <a:endParaRPr lang="en-US" dirty="0"/>
                    </a:p>
                  </a:txBody>
                  <a:tcPr/>
                </a:tc>
                <a:extLst>
                  <a:ext uri="{0D108BD9-81ED-4DB2-BD59-A6C34878D82A}">
                    <a16:rowId xmlns:a16="http://schemas.microsoft.com/office/drawing/2014/main" val="3196580564"/>
                  </a:ext>
                </a:extLst>
              </a:tr>
              <a:tr h="793281">
                <a:tc>
                  <a:txBody>
                    <a:bodyPr/>
                    <a:lstStyle/>
                    <a:p>
                      <a:r>
                        <a:rPr lang="en-US" dirty="0"/>
                        <a:t>Muscle </a:t>
                      </a:r>
                    </a:p>
                  </a:txBody>
                  <a:tcPr/>
                </a:tc>
                <a:tc>
                  <a:txBody>
                    <a:bodyPr/>
                    <a:lstStyle/>
                    <a:p>
                      <a:r>
                        <a:rPr lang="en-IN" sz="1800" b="0" i="0" u="none" strike="noStrike" kern="1200" dirty="0">
                          <a:solidFill>
                            <a:schemeClr val="dk1"/>
                          </a:solidFill>
                          <a:effectLst/>
                          <a:latin typeface="+mn-lt"/>
                          <a:ea typeface="+mn-ea"/>
                          <a:cs typeface="+mn-cs"/>
                        </a:rPr>
                        <a:t>Myonecrosis, </a:t>
                      </a:r>
                    </a:p>
                    <a:p>
                      <a:r>
                        <a:rPr lang="en-IN" sz="1800" b="0" i="0" u="none" strike="noStrike" kern="1200" dirty="0" err="1">
                          <a:solidFill>
                            <a:schemeClr val="dk1"/>
                          </a:solidFill>
                          <a:effectLst/>
                          <a:latin typeface="+mn-lt"/>
                          <a:ea typeface="+mn-ea"/>
                          <a:cs typeface="+mn-cs"/>
                        </a:rPr>
                        <a:t>pyomyositis</a:t>
                      </a:r>
                      <a:endParaRPr lang="en-US" dirty="0"/>
                    </a:p>
                  </a:txBody>
                  <a:tcPr/>
                </a:tc>
                <a:extLst>
                  <a:ext uri="{0D108BD9-81ED-4DB2-BD59-A6C34878D82A}">
                    <a16:rowId xmlns:a16="http://schemas.microsoft.com/office/drawing/2014/main" val="1206455813"/>
                  </a:ext>
                </a:extLst>
              </a:tr>
            </a:tbl>
          </a:graphicData>
        </a:graphic>
      </p:graphicFrame>
    </p:spTree>
    <p:extLst>
      <p:ext uri="{BB962C8B-B14F-4D97-AF65-F5344CB8AC3E}">
        <p14:creationId xmlns:p14="http://schemas.microsoft.com/office/powerpoint/2010/main" val="2756401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94CCE5-7EC4-E84D-A9E6-1C5732065953}"/>
              </a:ext>
            </a:extLst>
          </p:cNvPr>
          <p:cNvSpPr>
            <a:spLocks noGrp="1"/>
          </p:cNvSpPr>
          <p:nvPr>
            <p:ph type="title"/>
          </p:nvPr>
        </p:nvSpPr>
        <p:spPr>
          <a:xfrm>
            <a:off x="983432" y="188640"/>
            <a:ext cx="9720072" cy="1499616"/>
          </a:xfrm>
        </p:spPr>
        <p:txBody>
          <a:bodyPr/>
          <a:lstStyle/>
          <a:p>
            <a:pPr algn="ctr"/>
            <a:r>
              <a:rPr lang="en-IN" cap="none" dirty="0">
                <a:solidFill>
                  <a:schemeClr val="accent1">
                    <a:lumMod val="75000"/>
                  </a:schemeClr>
                </a:solidFill>
                <a:latin typeface="Arial Rounded MT Bold" panose="020F0704030504030204" pitchFamily="34" charset="77"/>
              </a:rPr>
              <a:t>Splenic sequestration</a:t>
            </a:r>
            <a:endParaRPr lang="en-US" cap="none" dirty="0">
              <a:solidFill>
                <a:schemeClr val="accent1">
                  <a:lumMod val="75000"/>
                </a:schemeClr>
              </a:solidFill>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D6111283-866E-E64D-86AD-565983F5CB1C}"/>
              </a:ext>
            </a:extLst>
          </p:cNvPr>
          <p:cNvSpPr>
            <a:spLocks noGrp="1"/>
          </p:cNvSpPr>
          <p:nvPr>
            <p:ph sz="half" idx="1"/>
          </p:nvPr>
        </p:nvSpPr>
        <p:spPr>
          <a:xfrm>
            <a:off x="551384" y="2084832"/>
            <a:ext cx="6624736" cy="4311352"/>
          </a:xfrm>
        </p:spPr>
        <p:txBody>
          <a:bodyPr>
            <a:normAutofit fontScale="85000" lnSpcReduction="20000"/>
          </a:bodyPr>
          <a:lstStyle/>
          <a:p>
            <a:r>
              <a:rPr lang="en-IN" dirty="0"/>
              <a:t>Occurs with highest frequency during the first 5 years of life in children with </a:t>
            </a:r>
            <a:r>
              <a:rPr lang="en-IN" dirty="0" err="1"/>
              <a:t>HbSS</a:t>
            </a:r>
            <a:r>
              <a:rPr lang="en-IN" dirty="0"/>
              <a:t> / SCD.</a:t>
            </a:r>
          </a:p>
          <a:p>
            <a:r>
              <a:rPr lang="en-IN" dirty="0"/>
              <a:t>Splenic sequestration can occur at any age in individuals with other sickle syndromes. </a:t>
            </a:r>
          </a:p>
          <a:p>
            <a:r>
              <a:rPr lang="en-IN" dirty="0"/>
              <a:t>Characterized by rapid enlargement of the spleen and sudden life-threatening </a:t>
            </a:r>
            <a:r>
              <a:rPr lang="en-IN" dirty="0" err="1"/>
              <a:t>anemia</a:t>
            </a:r>
            <a:r>
              <a:rPr lang="en-IN" dirty="0"/>
              <a:t> with high reticulocyte count</a:t>
            </a:r>
          </a:p>
          <a:p>
            <a:r>
              <a:rPr lang="en-IN" dirty="0"/>
              <a:t>Splenic sequestration is a medical emergency that demands prompt and appropriate treatment. </a:t>
            </a:r>
          </a:p>
          <a:p>
            <a:r>
              <a:rPr lang="en-IN" dirty="0"/>
              <a:t>Parents should be familiar with the signs and symptoms of splenic sequestration crises. </a:t>
            </a:r>
          </a:p>
          <a:p>
            <a:r>
              <a:rPr lang="en-IN" dirty="0"/>
              <a:t>Children should be seen as rapidly as possible in the emergency room. </a:t>
            </a:r>
          </a:p>
          <a:p>
            <a:r>
              <a:rPr lang="en-IN" dirty="0"/>
              <a:t>Because these episodes tend to recur, many advocate long-term transfusion in young children and splenectomy in older children</a:t>
            </a:r>
          </a:p>
          <a:p>
            <a:endParaRPr lang="en-US" dirty="0"/>
          </a:p>
        </p:txBody>
      </p:sp>
      <p:pic>
        <p:nvPicPr>
          <p:cNvPr id="6" name="Picture 4" descr="14122007344">
            <a:extLst>
              <a:ext uri="{FF2B5EF4-FFF2-40B4-BE49-F238E27FC236}">
                <a16:creationId xmlns:a16="http://schemas.microsoft.com/office/drawing/2014/main" id="{B32341DB-EB78-8A41-9B09-986D3BFF1CEC}"/>
              </a:ext>
            </a:extLst>
          </p:cNvPr>
          <p:cNvPicPr>
            <a:picLocks noGrp="1" noChangeAspect="1" noChangeArrowheads="1"/>
          </p:cNvPicPr>
          <p:nvPr>
            <p:ph sz="half" idx="2"/>
          </p:nvPr>
        </p:nvPicPr>
        <p:blipFill>
          <a:blip r:embed="rId2" cstate="print">
            <a:extLst>
              <a:ext uri="{BEBA8EAE-BF5A-486C-A8C5-ECC9F3942E4B}">
                <a14:imgProps xmlns:a14="http://schemas.microsoft.com/office/drawing/2010/main">
                  <a14:imgLayer>
                    <a14:imgEffect>
                      <a14:brightnessContrast bright="20000"/>
                    </a14:imgEffect>
                  </a14:imgLayer>
                </a14:imgProps>
              </a:ext>
            </a:extLst>
          </a:blip>
          <a:srcRect/>
          <a:stretch>
            <a:fillRect/>
          </a:stretch>
        </p:blipFill>
        <p:spPr bwMode="auto">
          <a:xfrm>
            <a:off x="7320136" y="2348880"/>
            <a:ext cx="4431622" cy="2640508"/>
          </a:xfrm>
          <a:prstGeom prst="rect">
            <a:avLst/>
          </a:prstGeom>
          <a:noFill/>
        </p:spPr>
      </p:pic>
    </p:spTree>
    <p:extLst>
      <p:ext uri="{BB962C8B-B14F-4D97-AF65-F5344CB8AC3E}">
        <p14:creationId xmlns:p14="http://schemas.microsoft.com/office/powerpoint/2010/main" val="351884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B2EBB-244A-4242-B109-BE6A51D4D4F4}"/>
              </a:ext>
            </a:extLst>
          </p:cNvPr>
          <p:cNvSpPr>
            <a:spLocks noGrp="1"/>
          </p:cNvSpPr>
          <p:nvPr>
            <p:ph type="title"/>
          </p:nvPr>
        </p:nvSpPr>
        <p:spPr>
          <a:xfrm>
            <a:off x="407368" y="116632"/>
            <a:ext cx="11449272" cy="1800200"/>
          </a:xfrm>
          <a:solidFill>
            <a:schemeClr val="accent1">
              <a:lumMod val="20000"/>
              <a:lumOff val="80000"/>
            </a:schemeClr>
          </a:solidFill>
        </p:spPr>
        <p:txBody>
          <a:bodyPr>
            <a:normAutofit/>
          </a:bodyPr>
          <a:lstStyle/>
          <a:p>
            <a:pPr algn="ctr"/>
            <a:r>
              <a:rPr lang="en-US" sz="3600" cap="none" dirty="0">
                <a:latin typeface="Arial Rounded MT Bold" panose="020F0704030504030204" pitchFamily="34" charset="77"/>
              </a:rPr>
              <a:t>Single gene mutation- </a:t>
            </a:r>
            <a:br>
              <a:rPr lang="en-US" sz="4400" cap="none" dirty="0">
                <a:latin typeface="Arial Rounded MT Bold" panose="020F0704030504030204" pitchFamily="34" charset="77"/>
              </a:rPr>
            </a:br>
            <a:br>
              <a:rPr lang="en-US" sz="4400" cap="none" dirty="0">
                <a:latin typeface="Arial Rounded MT Bold" panose="020F0704030504030204" pitchFamily="34" charset="77"/>
              </a:rPr>
            </a:br>
            <a:r>
              <a:rPr lang="en-US" sz="3600" cap="none" dirty="0" err="1">
                <a:latin typeface="Calibri" panose="020F0502020204030204" pitchFamily="34" charset="0"/>
                <a:cs typeface="Calibri" panose="020F0502020204030204" pitchFamily="34" charset="0"/>
              </a:rPr>
              <a:t>HbS</a:t>
            </a:r>
            <a:r>
              <a:rPr lang="en-US" sz="4400" cap="none" dirty="0">
                <a:latin typeface="Arial Rounded MT Bold" panose="020F0704030504030204" pitchFamily="34" charset="77"/>
              </a:rPr>
              <a:t> </a:t>
            </a:r>
            <a:r>
              <a:rPr lang="en-US" sz="2800" dirty="0"/>
              <a:t>(</a:t>
            </a:r>
            <a:r>
              <a:rPr lang="en-US" sz="2800" cap="none" dirty="0">
                <a:latin typeface="Symbol" pitchFamily="2" charset="2"/>
              </a:rPr>
              <a:t>a</a:t>
            </a:r>
            <a:r>
              <a:rPr lang="en-US" sz="2800" dirty="0">
                <a:latin typeface="Symbol" pitchFamily="2" charset="2"/>
              </a:rPr>
              <a:t>2</a:t>
            </a:r>
            <a:r>
              <a:rPr lang="en-US" sz="2800" cap="none" dirty="0">
                <a:latin typeface="Symbol" pitchFamily="2" charset="2"/>
              </a:rPr>
              <a:t>b</a:t>
            </a:r>
            <a:r>
              <a:rPr lang="en-US" sz="2800" dirty="0">
                <a:latin typeface="Symbol" pitchFamily="2" charset="2"/>
              </a:rPr>
              <a:t>2</a:t>
            </a:r>
            <a:r>
              <a:rPr lang="en-US" sz="2800" baseline="30000" dirty="0">
                <a:latin typeface="Arial Rounded MT Bold" panose="020F0704030504030204" pitchFamily="34" charset="77"/>
              </a:rPr>
              <a:t>6 </a:t>
            </a:r>
            <a:r>
              <a:rPr lang="en-US" sz="2800" baseline="30000" dirty="0" err="1">
                <a:latin typeface="Arial Rounded MT Bold" panose="020F0704030504030204" pitchFamily="34" charset="77"/>
              </a:rPr>
              <a:t>glu-val</a:t>
            </a:r>
            <a:r>
              <a:rPr lang="en-US" sz="2800" dirty="0"/>
              <a:t>) </a:t>
            </a:r>
          </a:p>
        </p:txBody>
      </p:sp>
      <p:sp>
        <p:nvSpPr>
          <p:cNvPr id="5" name="Content Placeholder 4">
            <a:extLst>
              <a:ext uri="{FF2B5EF4-FFF2-40B4-BE49-F238E27FC236}">
                <a16:creationId xmlns:a16="http://schemas.microsoft.com/office/drawing/2014/main" id="{BD027C7C-A6C1-034D-A325-973AE195B9CA}"/>
              </a:ext>
            </a:extLst>
          </p:cNvPr>
          <p:cNvSpPr>
            <a:spLocks noGrp="1"/>
          </p:cNvSpPr>
          <p:nvPr>
            <p:ph sz="half" idx="1"/>
          </p:nvPr>
        </p:nvSpPr>
        <p:spPr>
          <a:xfrm>
            <a:off x="407368" y="1988840"/>
            <a:ext cx="5832648" cy="4392488"/>
          </a:xfrm>
        </p:spPr>
        <p:txBody>
          <a:bodyPr>
            <a:normAutofit lnSpcReduction="10000"/>
          </a:bodyPr>
          <a:lstStyle/>
          <a:p>
            <a:pPr lvl="0"/>
            <a:r>
              <a:rPr lang="en-IN" b="1" dirty="0">
                <a:latin typeface="Calibri" panose="020F0502020204030204" pitchFamily="34" charset="0"/>
                <a:cs typeface="Calibri" panose="020F0502020204030204" pitchFamily="34" charset="0"/>
              </a:rPr>
              <a:t>One point mutation in the gene coding globin causes a substitution of thymidine for adenine at position 6 of glutamic acid DNA codon- </a:t>
            </a:r>
          </a:p>
          <a:p>
            <a:pPr lvl="0"/>
            <a:r>
              <a:rPr lang="en-IN" b="1" dirty="0">
                <a:latin typeface="Calibri" panose="020F0502020204030204" pitchFamily="34" charset="0"/>
                <a:cs typeface="Calibri" panose="020F0502020204030204" pitchFamily="34" charset="0"/>
              </a:rPr>
              <a:t>results in valine instead of glutamic acid</a:t>
            </a:r>
            <a:r>
              <a:rPr lang="en-US" b="1" dirty="0">
                <a:latin typeface="Calibri" panose="020F0502020204030204" pitchFamily="34" charset="0"/>
                <a:cs typeface="Calibri" panose="020F0502020204030204" pitchFamily="34" charset="0"/>
              </a:rPr>
              <a:t>.</a:t>
            </a:r>
          </a:p>
          <a:p>
            <a:pPr lvl="0"/>
            <a:r>
              <a:rPr lang="en-IN" dirty="0">
                <a:latin typeface="Calibri" panose="020F0502020204030204" pitchFamily="34" charset="0"/>
                <a:cs typeface="Calibri" panose="020F0502020204030204" pitchFamily="34" charset="0"/>
              </a:rPr>
              <a:t>The resulting </a:t>
            </a:r>
            <a:r>
              <a:rPr lang="en-IN" dirty="0" err="1">
                <a:latin typeface="Calibri" panose="020F0502020204030204" pitchFamily="34" charset="0"/>
                <a:cs typeface="Calibri" panose="020F0502020204030204" pitchFamily="34" charset="0"/>
              </a:rPr>
              <a:t>hemoglobin</a:t>
            </a:r>
            <a:r>
              <a:rPr lang="en-IN" dirty="0">
                <a:latin typeface="Calibri" panose="020F0502020204030204" pitchFamily="34" charset="0"/>
                <a:cs typeface="Calibri" panose="020F0502020204030204" pitchFamily="34" charset="0"/>
              </a:rPr>
              <a:t> tetramer </a:t>
            </a:r>
            <a:r>
              <a:rPr lang="en-IN" b="1" dirty="0">
                <a:latin typeface="Calibri" panose="020F0502020204030204" pitchFamily="34" charset="0"/>
                <a:cs typeface="Calibri" panose="020F0502020204030204" pitchFamily="34" charset="0"/>
              </a:rPr>
              <a:t>(alpha2/betaS2) </a:t>
            </a:r>
            <a:r>
              <a:rPr lang="en-IN" dirty="0">
                <a:latin typeface="Calibri" panose="020F0502020204030204" pitchFamily="34" charset="0"/>
                <a:cs typeface="Calibri" panose="020F0502020204030204" pitchFamily="34" charset="0"/>
              </a:rPr>
              <a:t>is poorly soluble when deoxygenated</a:t>
            </a:r>
            <a:r>
              <a:rPr lang="en-US" dirty="0">
                <a:latin typeface="Calibri" panose="020F0502020204030204" pitchFamily="34" charset="0"/>
                <a:cs typeface="Calibri" panose="020F0502020204030204" pitchFamily="34" charset="0"/>
              </a:rPr>
              <a:t> </a:t>
            </a:r>
            <a:endParaRPr lang="en-IN" dirty="0">
              <a:latin typeface="Calibri" panose="020F0502020204030204" pitchFamily="34" charset="0"/>
              <a:cs typeface="Calibri" panose="020F0502020204030204" pitchFamily="34" charset="0"/>
            </a:endParaRPr>
          </a:p>
          <a:p>
            <a:pPr>
              <a:buFont typeface="Wingdings" pitchFamily="2" charset="2"/>
              <a:buChar char="Ø"/>
            </a:pPr>
            <a:r>
              <a:rPr lang="en-IN" b="1" dirty="0">
                <a:solidFill>
                  <a:srgbClr val="C00000"/>
                </a:solidFill>
                <a:latin typeface="Calibri" panose="020F0502020204030204" pitchFamily="34" charset="0"/>
                <a:cs typeface="Calibri" panose="020F0502020204030204" pitchFamily="34" charset="0"/>
              </a:rPr>
              <a:t>The sickle shaped cells are more rigid and sticky. They can block small blood vessels. </a:t>
            </a:r>
          </a:p>
          <a:p>
            <a:pPr>
              <a:buFont typeface="Wingdings" pitchFamily="2" charset="2"/>
              <a:buChar char="Ø"/>
            </a:pPr>
            <a:r>
              <a:rPr lang="en-IN" b="1" dirty="0">
                <a:solidFill>
                  <a:srgbClr val="C00000"/>
                </a:solidFill>
                <a:latin typeface="Calibri" panose="020F0502020204030204" pitchFamily="34" charset="0"/>
                <a:cs typeface="Calibri" panose="020F0502020204030204" pitchFamily="34" charset="0"/>
              </a:rPr>
              <a:t>These RBC are not very deformable and break leading to a shorter life span, this </a:t>
            </a:r>
            <a:r>
              <a:rPr lang="en-IN" b="1" dirty="0" err="1">
                <a:solidFill>
                  <a:srgbClr val="C00000"/>
                </a:solidFill>
                <a:latin typeface="Calibri" panose="020F0502020204030204" pitchFamily="34" charset="0"/>
                <a:cs typeface="Calibri" panose="020F0502020204030204" pitchFamily="34" charset="0"/>
              </a:rPr>
              <a:t>hemolysis</a:t>
            </a:r>
            <a:r>
              <a:rPr lang="en-IN" b="1" dirty="0">
                <a:solidFill>
                  <a:srgbClr val="C00000"/>
                </a:solidFill>
                <a:latin typeface="Calibri" panose="020F0502020204030204" pitchFamily="34" charset="0"/>
                <a:cs typeface="Calibri" panose="020F0502020204030204" pitchFamily="34" charset="0"/>
              </a:rPr>
              <a:t> causes </a:t>
            </a:r>
            <a:r>
              <a:rPr lang="en-IN" b="1" dirty="0" err="1">
                <a:solidFill>
                  <a:srgbClr val="C00000"/>
                </a:solidFill>
                <a:latin typeface="Calibri" panose="020F0502020204030204" pitchFamily="34" charset="0"/>
                <a:cs typeface="Calibri" panose="020F0502020204030204" pitchFamily="34" charset="0"/>
              </a:rPr>
              <a:t>anemia</a:t>
            </a:r>
            <a:r>
              <a:rPr lang="en-IN" b="1" dirty="0">
                <a:solidFill>
                  <a:srgbClr val="C00000"/>
                </a:solidFill>
                <a:latin typeface="Calibri" panose="020F0502020204030204" pitchFamily="34" charset="0"/>
                <a:cs typeface="Calibri" panose="020F0502020204030204" pitchFamily="34" charset="0"/>
              </a:rPr>
              <a:t>. </a:t>
            </a:r>
            <a:endParaRPr lang="en-US" b="1" dirty="0">
              <a:solidFill>
                <a:srgbClr val="C00000"/>
              </a:solidFill>
              <a:latin typeface="Calibri" panose="020F0502020204030204" pitchFamily="34" charset="0"/>
              <a:cs typeface="Calibri" panose="020F0502020204030204" pitchFamily="34" charset="0"/>
            </a:endParaRPr>
          </a:p>
        </p:txBody>
      </p:sp>
      <p:pic>
        <p:nvPicPr>
          <p:cNvPr id="7" name="Content Placeholder 6">
            <a:extLst>
              <a:ext uri="{FF2B5EF4-FFF2-40B4-BE49-F238E27FC236}">
                <a16:creationId xmlns:a16="http://schemas.microsoft.com/office/drawing/2014/main" id="{8AD94FAD-3DF3-7D43-A154-85703E75050A}"/>
              </a:ext>
            </a:extLst>
          </p:cNvPr>
          <p:cNvPicPr>
            <a:picLocks noGrp="1"/>
          </p:cNvPicPr>
          <p:nvPr>
            <p:ph sz="half" idx="2"/>
          </p:nvPr>
        </p:nvPicPr>
        <p:blipFill>
          <a:blip r:embed="rId3"/>
          <a:stretch>
            <a:fillRect/>
          </a:stretch>
        </p:blipFill>
        <p:spPr bwMode="auto">
          <a:xfrm>
            <a:off x="6960096" y="2716530"/>
            <a:ext cx="4343400" cy="3162300"/>
          </a:xfrm>
          <a:prstGeom prst="rect">
            <a:avLst/>
          </a:prstGeom>
          <a:noFill/>
          <a:ln w="9525">
            <a:noFill/>
            <a:miter lim="800000"/>
            <a:headEnd/>
            <a:tailEnd/>
          </a:ln>
          <a:effectLst/>
        </p:spPr>
      </p:pic>
    </p:spTree>
    <p:extLst>
      <p:ext uri="{BB962C8B-B14F-4D97-AF65-F5344CB8AC3E}">
        <p14:creationId xmlns:p14="http://schemas.microsoft.com/office/powerpoint/2010/main" val="479475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BD98-92AE-B14E-B294-A1DF5C79F873}"/>
              </a:ext>
            </a:extLst>
          </p:cNvPr>
          <p:cNvSpPr>
            <a:spLocks noGrp="1"/>
          </p:cNvSpPr>
          <p:nvPr>
            <p:ph type="title"/>
          </p:nvPr>
        </p:nvSpPr>
        <p:spPr>
          <a:xfrm>
            <a:off x="-1" y="-243408"/>
            <a:ext cx="12165823" cy="1224136"/>
          </a:xfrm>
          <a:solidFill>
            <a:schemeClr val="accent6">
              <a:lumMod val="75000"/>
            </a:schemeClr>
          </a:solidFill>
        </p:spPr>
        <p:txBody>
          <a:bodyPr/>
          <a:lstStyle/>
          <a:p>
            <a:pPr algn="ctr"/>
            <a:r>
              <a:rPr lang="en-US" cap="none" dirty="0">
                <a:solidFill>
                  <a:schemeClr val="bg1"/>
                </a:solidFill>
                <a:latin typeface="Arial Rounded MT Bold" panose="020F0704030504030204" pitchFamily="34" charset="77"/>
              </a:rPr>
              <a:t>Growth</a:t>
            </a:r>
          </a:p>
        </p:txBody>
      </p:sp>
      <p:sp>
        <p:nvSpPr>
          <p:cNvPr id="3" name="Content Placeholder 2">
            <a:extLst>
              <a:ext uri="{FF2B5EF4-FFF2-40B4-BE49-F238E27FC236}">
                <a16:creationId xmlns:a16="http://schemas.microsoft.com/office/drawing/2014/main" id="{6EF1F4C2-0977-0645-8AAC-D47221F874F5}"/>
              </a:ext>
            </a:extLst>
          </p:cNvPr>
          <p:cNvSpPr>
            <a:spLocks noGrp="1"/>
          </p:cNvSpPr>
          <p:nvPr>
            <p:ph idx="1"/>
          </p:nvPr>
        </p:nvSpPr>
        <p:spPr>
          <a:xfrm>
            <a:off x="408829" y="1256208"/>
            <a:ext cx="11231787" cy="4539968"/>
          </a:xfrm>
          <a:solidFill>
            <a:schemeClr val="bg1"/>
          </a:solidFill>
        </p:spPr>
        <p:txBody>
          <a:bodyPr>
            <a:normAutofit lnSpcReduction="10000"/>
          </a:bodyPr>
          <a:lstStyle/>
          <a:p>
            <a:r>
              <a:rPr lang="en-IN" b="1" dirty="0"/>
              <a:t>Stunting has been confirmed and this reduction in body habitus is reportedly more pronounced in males than females. </a:t>
            </a:r>
            <a:r>
              <a:rPr lang="en-IN" dirty="0"/>
              <a:t>Data from many countries including India exists indicating lower than normal anthropometric measurements in adults and adolescents who are </a:t>
            </a:r>
            <a:r>
              <a:rPr lang="en-IN" dirty="0" err="1"/>
              <a:t>HbSS</a:t>
            </a:r>
            <a:r>
              <a:rPr lang="en-IN" dirty="0"/>
              <a:t> patients</a:t>
            </a:r>
            <a:endParaRPr lang="en-IN" b="1" dirty="0"/>
          </a:p>
          <a:p>
            <a:r>
              <a:rPr lang="en-IN" dirty="0"/>
              <a:t>Rhodes </a:t>
            </a:r>
            <a:r>
              <a:rPr lang="en-IN" i="1" dirty="0"/>
              <a:t>et al </a:t>
            </a:r>
            <a:r>
              <a:rPr lang="en-IN" dirty="0"/>
              <a:t>found that children with SCD progressed more slowly through puberty than healthy control children. </a:t>
            </a:r>
          </a:p>
          <a:p>
            <a:r>
              <a:rPr lang="en-IN" dirty="0"/>
              <a:t>Affected pubertal males were shorter and had significantly slower height growth than their unaffected counterparts, with a decline in height over time; </a:t>
            </a:r>
          </a:p>
          <a:p>
            <a:pPr marL="0" indent="0">
              <a:buNone/>
            </a:pPr>
            <a:r>
              <a:rPr lang="en-IN" sz="2400" dirty="0"/>
              <a:t>Why?</a:t>
            </a:r>
          </a:p>
          <a:p>
            <a:pPr marL="457200" indent="-457200">
              <a:buFont typeface="Arial" panose="020B0604020202020204" pitchFamily="34" charset="0"/>
              <a:buChar char="•"/>
            </a:pPr>
            <a:r>
              <a:rPr lang="en-IN" sz="2400" dirty="0"/>
              <a:t>The resting metabolic rates (RMR) in SCD children is higher than normal children.</a:t>
            </a:r>
          </a:p>
          <a:p>
            <a:pPr marL="457200" indent="-457200">
              <a:buFont typeface="Arial" panose="020B0604020202020204" pitchFamily="34" charset="0"/>
              <a:buChar char="•"/>
            </a:pPr>
            <a:r>
              <a:rPr lang="en-IN" sz="2400" dirty="0"/>
              <a:t>Protein metabolism consumes approximately 30% of energy at rest, and recent data indicate that the high resting energy expenditure (REE) in </a:t>
            </a:r>
            <a:r>
              <a:rPr lang="en-IN" sz="2400" dirty="0" err="1"/>
              <a:t>HbSS</a:t>
            </a:r>
            <a:r>
              <a:rPr lang="en-IN" sz="2400" dirty="0"/>
              <a:t> is determined primarily by energy needs for cardiac compensation and increased protein metabolism </a:t>
            </a:r>
          </a:p>
          <a:p>
            <a:endParaRPr lang="en-IN" dirty="0"/>
          </a:p>
          <a:p>
            <a:endParaRPr lang="en-IN" dirty="0"/>
          </a:p>
          <a:p>
            <a:endParaRPr lang="en-US" dirty="0"/>
          </a:p>
        </p:txBody>
      </p:sp>
      <p:sp>
        <p:nvSpPr>
          <p:cNvPr id="4" name="Rectangle 3">
            <a:extLst>
              <a:ext uri="{FF2B5EF4-FFF2-40B4-BE49-F238E27FC236}">
                <a16:creationId xmlns:a16="http://schemas.microsoft.com/office/drawing/2014/main" id="{D0FD0EED-03D3-BD47-87E4-CA972655495A}"/>
              </a:ext>
            </a:extLst>
          </p:cNvPr>
          <p:cNvSpPr/>
          <p:nvPr/>
        </p:nvSpPr>
        <p:spPr>
          <a:xfrm>
            <a:off x="408829" y="5796177"/>
            <a:ext cx="11756994" cy="984885"/>
          </a:xfrm>
          <a:prstGeom prst="rect">
            <a:avLst/>
          </a:prstGeom>
        </p:spPr>
        <p:txBody>
          <a:bodyPr wrap="square">
            <a:spAutoFit/>
          </a:bodyPr>
          <a:lstStyle/>
          <a:p>
            <a:pPr marL="171450" indent="-171450">
              <a:buFont typeface="Arial" panose="020B0604020202020204" pitchFamily="34" charset="0"/>
              <a:buChar char="•"/>
            </a:pPr>
            <a:r>
              <a:rPr lang="en-IN" sz="1000" dirty="0">
                <a:solidFill>
                  <a:srgbClr val="212121"/>
                </a:solidFill>
                <a:latin typeface="Calibri" panose="020F0502020204030204" pitchFamily="34" charset="0"/>
                <a:cs typeface="Calibri" panose="020F0502020204030204" pitchFamily="34" charset="0"/>
              </a:rPr>
              <a:t>Hyacinth HI, Gee BE, Hibbert JM. The Role of Nutrition in Sickle Cell Disease. </a:t>
            </a:r>
            <a:r>
              <a:rPr lang="en-IN" sz="1000" dirty="0" err="1">
                <a:solidFill>
                  <a:srgbClr val="212121"/>
                </a:solidFill>
                <a:latin typeface="Calibri" panose="020F0502020204030204" pitchFamily="34" charset="0"/>
                <a:cs typeface="Calibri" panose="020F0502020204030204" pitchFamily="34" charset="0"/>
              </a:rPr>
              <a:t>Nutr</a:t>
            </a:r>
            <a:r>
              <a:rPr lang="en-IN" sz="1000" dirty="0">
                <a:solidFill>
                  <a:srgbClr val="212121"/>
                </a:solidFill>
                <a:latin typeface="Calibri" panose="020F0502020204030204" pitchFamily="34" charset="0"/>
                <a:cs typeface="Calibri" panose="020F0502020204030204" pitchFamily="34" charset="0"/>
              </a:rPr>
              <a:t> </a:t>
            </a:r>
            <a:r>
              <a:rPr lang="en-IN" sz="1000" dirty="0" err="1">
                <a:solidFill>
                  <a:srgbClr val="212121"/>
                </a:solidFill>
                <a:latin typeface="Calibri" panose="020F0502020204030204" pitchFamily="34" charset="0"/>
                <a:cs typeface="Calibri" panose="020F0502020204030204" pitchFamily="34" charset="0"/>
              </a:rPr>
              <a:t>Metab</a:t>
            </a:r>
            <a:r>
              <a:rPr lang="en-IN" sz="1000" dirty="0">
                <a:solidFill>
                  <a:srgbClr val="212121"/>
                </a:solidFill>
                <a:latin typeface="Calibri" panose="020F0502020204030204" pitchFamily="34" charset="0"/>
                <a:cs typeface="Calibri" panose="020F0502020204030204" pitchFamily="34" charset="0"/>
              </a:rPr>
              <a:t> Insights. 2010 Jan 1;3:57-67</a:t>
            </a:r>
          </a:p>
          <a:p>
            <a:pPr marL="171450" indent="-171450">
              <a:buFont typeface="Arial" panose="020B0604020202020204" pitchFamily="34" charset="0"/>
              <a:buChar char="•"/>
            </a:pPr>
            <a:r>
              <a:rPr lang="en-IN" sz="1000" dirty="0">
                <a:latin typeface="Calibri" panose="020F0502020204030204" pitchFamily="34" charset="0"/>
                <a:cs typeface="Calibri" panose="020F0502020204030204" pitchFamily="34" charset="0"/>
              </a:rPr>
              <a:t>Rhodes M, </a:t>
            </a:r>
            <a:r>
              <a:rPr lang="en-IN" sz="1000" dirty="0" err="1">
                <a:latin typeface="Calibri" panose="020F0502020204030204" pitchFamily="34" charset="0"/>
                <a:cs typeface="Calibri" panose="020F0502020204030204" pitchFamily="34" charset="0"/>
              </a:rPr>
              <a:t>Akohoue</a:t>
            </a:r>
            <a:r>
              <a:rPr lang="en-IN" sz="1000" dirty="0">
                <a:latin typeface="Calibri" panose="020F0502020204030204" pitchFamily="34" charset="0"/>
                <a:cs typeface="Calibri" panose="020F0502020204030204" pitchFamily="34" charset="0"/>
              </a:rPr>
              <a:t> SA, Shankar SM, Fleming I, Qi An A, Yu C, </a:t>
            </a:r>
            <a:r>
              <a:rPr lang="en-IN" sz="1000" dirty="0" err="1">
                <a:latin typeface="Calibri" panose="020F0502020204030204" pitchFamily="34" charset="0"/>
                <a:cs typeface="Calibri" panose="020F0502020204030204" pitchFamily="34" charset="0"/>
              </a:rPr>
              <a:t>Acra</a:t>
            </a:r>
            <a:r>
              <a:rPr lang="en-IN" sz="1000" dirty="0">
                <a:latin typeface="Calibri" panose="020F0502020204030204" pitchFamily="34" charset="0"/>
                <a:cs typeface="Calibri" panose="020F0502020204030204" pitchFamily="34" charset="0"/>
              </a:rPr>
              <a:t> S, </a:t>
            </a:r>
            <a:r>
              <a:rPr lang="en-IN" sz="1000" dirty="0" err="1">
                <a:latin typeface="Calibri" panose="020F0502020204030204" pitchFamily="34" charset="0"/>
                <a:cs typeface="Calibri" panose="020F0502020204030204" pitchFamily="34" charset="0"/>
              </a:rPr>
              <a:t>Buchowski</a:t>
            </a:r>
            <a:r>
              <a:rPr lang="en-IN" sz="1000" dirty="0">
                <a:latin typeface="Calibri" panose="020F0502020204030204" pitchFamily="34" charset="0"/>
                <a:cs typeface="Calibri" panose="020F0502020204030204" pitchFamily="34" charset="0"/>
              </a:rPr>
              <a:t> MS. Growth patterns in children with sickle cell </a:t>
            </a:r>
            <a:r>
              <a:rPr lang="en-IN" sz="1000" dirty="0" err="1">
                <a:latin typeface="Calibri" panose="020F0502020204030204" pitchFamily="34" charset="0"/>
                <a:cs typeface="Calibri" panose="020F0502020204030204" pitchFamily="34" charset="0"/>
              </a:rPr>
              <a:t>anemia</a:t>
            </a:r>
            <a:r>
              <a:rPr lang="en-IN" sz="1000" dirty="0">
                <a:latin typeface="Calibri" panose="020F0502020204030204" pitchFamily="34" charset="0"/>
                <a:cs typeface="Calibri" panose="020F0502020204030204" pitchFamily="34" charset="0"/>
              </a:rPr>
              <a:t> during puberty. </a:t>
            </a:r>
            <a:r>
              <a:rPr lang="en-IN" sz="1000" dirty="0" err="1">
                <a:latin typeface="Calibri" panose="020F0502020204030204" pitchFamily="34" charset="0"/>
                <a:cs typeface="Calibri" panose="020F0502020204030204" pitchFamily="34" charset="0"/>
              </a:rPr>
              <a:t>Pediatr</a:t>
            </a:r>
            <a:r>
              <a:rPr lang="en-IN" sz="1000" dirty="0">
                <a:latin typeface="Calibri" panose="020F0502020204030204" pitchFamily="34" charset="0"/>
                <a:cs typeface="Calibri" panose="020F0502020204030204" pitchFamily="34" charset="0"/>
              </a:rPr>
              <a:t> Blood Cancer. 2009 Oct;53(4):635-41</a:t>
            </a:r>
            <a:endParaRPr lang="en-IN" sz="1000" dirty="0">
              <a:solidFill>
                <a:srgbClr val="21212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IN" sz="1000" dirty="0" err="1">
                <a:latin typeface="Calibri" panose="020F0502020204030204" pitchFamily="34" charset="0"/>
                <a:cs typeface="Calibri" panose="020F0502020204030204" pitchFamily="34" charset="0"/>
              </a:rPr>
              <a:t>Badaloo</a:t>
            </a:r>
            <a:r>
              <a:rPr lang="en-IN" sz="1000" dirty="0">
                <a:latin typeface="Calibri" panose="020F0502020204030204" pitchFamily="34" charset="0"/>
                <a:cs typeface="Calibri" panose="020F0502020204030204" pitchFamily="34" charset="0"/>
              </a:rPr>
              <a:t> A, Jackson AA, </a:t>
            </a:r>
            <a:r>
              <a:rPr lang="en-IN" sz="1000" dirty="0" err="1">
                <a:latin typeface="Calibri" panose="020F0502020204030204" pitchFamily="34" charset="0"/>
                <a:cs typeface="Calibri" panose="020F0502020204030204" pitchFamily="34" charset="0"/>
              </a:rPr>
              <a:t>Jahoor</a:t>
            </a:r>
            <a:r>
              <a:rPr lang="en-IN" sz="1000" dirty="0">
                <a:latin typeface="Calibri" panose="020F0502020204030204" pitchFamily="34" charset="0"/>
                <a:cs typeface="Calibri" panose="020F0502020204030204" pitchFamily="34" charset="0"/>
              </a:rPr>
              <a:t> F. Whole body protein turnover and resting metabolic rate in homozygous sickle cell disease. </a:t>
            </a:r>
            <a:r>
              <a:rPr lang="en-IN" sz="1000" i="1" dirty="0" err="1">
                <a:latin typeface="Calibri" panose="020F0502020204030204" pitchFamily="34" charset="0"/>
                <a:cs typeface="Calibri" panose="020F0502020204030204" pitchFamily="34" charset="0"/>
              </a:rPr>
              <a:t>Clin</a:t>
            </a:r>
            <a:r>
              <a:rPr lang="en-IN" sz="1000" i="1" dirty="0">
                <a:latin typeface="Calibri" panose="020F0502020204030204" pitchFamily="34" charset="0"/>
                <a:cs typeface="Calibri" panose="020F0502020204030204" pitchFamily="34" charset="0"/>
              </a:rPr>
              <a:t> Sci</a:t>
            </a:r>
            <a:r>
              <a:rPr lang="en-IN" sz="1000" dirty="0">
                <a:latin typeface="Calibri" panose="020F0502020204030204" pitchFamily="34" charset="0"/>
                <a:cs typeface="Calibri" panose="020F0502020204030204" pitchFamily="34" charset="0"/>
              </a:rPr>
              <a:t>. 1989;77(1): 93–7. </a:t>
            </a:r>
          </a:p>
          <a:p>
            <a:pPr marL="171450" indent="-171450">
              <a:buFont typeface="Arial" panose="020B0604020202020204" pitchFamily="34" charset="0"/>
              <a:buChar char="•"/>
            </a:pPr>
            <a:r>
              <a:rPr lang="en-IN" sz="1000" dirty="0">
                <a:latin typeface="Calibri" panose="020F0502020204030204" pitchFamily="34" charset="0"/>
                <a:cs typeface="Calibri" panose="020F0502020204030204" pitchFamily="34" charset="0"/>
              </a:rPr>
              <a:t>Hibbert JM, </a:t>
            </a:r>
            <a:r>
              <a:rPr lang="en-IN" sz="1000" dirty="0" err="1">
                <a:latin typeface="Calibri" panose="020F0502020204030204" pitchFamily="34" charset="0"/>
                <a:cs typeface="Calibri" panose="020F0502020204030204" pitchFamily="34" charset="0"/>
              </a:rPr>
              <a:t>Creary</a:t>
            </a:r>
            <a:r>
              <a:rPr lang="en-IN" sz="1000" dirty="0">
                <a:latin typeface="Calibri" panose="020F0502020204030204" pitchFamily="34" charset="0"/>
                <a:cs typeface="Calibri" panose="020F0502020204030204" pitchFamily="34" charset="0"/>
              </a:rPr>
              <a:t> MS, Gee BE, </a:t>
            </a:r>
            <a:r>
              <a:rPr lang="en-IN" sz="1000" i="1" dirty="0">
                <a:latin typeface="Calibri" panose="020F0502020204030204" pitchFamily="34" charset="0"/>
                <a:cs typeface="Calibri" panose="020F0502020204030204" pitchFamily="34" charset="0"/>
              </a:rPr>
              <a:t>et al. </a:t>
            </a:r>
            <a:r>
              <a:rPr lang="en-IN" sz="1000" dirty="0">
                <a:latin typeface="Calibri" panose="020F0502020204030204" pitchFamily="34" charset="0"/>
                <a:cs typeface="Calibri" panose="020F0502020204030204" pitchFamily="34" charset="0"/>
              </a:rPr>
              <a:t>Erythropoiesis and myocardial energy requirements contribute to the hypermetabolism of childhood sickle cell </a:t>
            </a:r>
            <a:r>
              <a:rPr lang="en-IN" sz="1000" dirty="0" err="1">
                <a:latin typeface="Calibri" panose="020F0502020204030204" pitchFamily="34" charset="0"/>
                <a:cs typeface="Calibri" panose="020F0502020204030204" pitchFamily="34" charset="0"/>
              </a:rPr>
              <a:t>anemia</a:t>
            </a:r>
            <a:r>
              <a:rPr lang="en-IN" sz="1000" dirty="0">
                <a:latin typeface="Calibri" panose="020F0502020204030204" pitchFamily="34" charset="0"/>
                <a:cs typeface="Calibri" panose="020F0502020204030204" pitchFamily="34" charset="0"/>
              </a:rPr>
              <a:t>. </a:t>
            </a:r>
            <a:r>
              <a:rPr lang="en-IN" sz="1000" i="1" dirty="0">
                <a:latin typeface="Calibri" panose="020F0502020204030204" pitchFamily="34" charset="0"/>
                <a:cs typeface="Calibri" panose="020F0502020204030204" pitchFamily="34" charset="0"/>
              </a:rPr>
              <a:t>J </a:t>
            </a:r>
            <a:r>
              <a:rPr lang="en-IN" sz="1000" i="1" dirty="0" err="1">
                <a:latin typeface="Calibri" panose="020F0502020204030204" pitchFamily="34" charset="0"/>
                <a:cs typeface="Calibri" panose="020F0502020204030204" pitchFamily="34" charset="0"/>
              </a:rPr>
              <a:t>Pediatr</a:t>
            </a:r>
            <a:r>
              <a:rPr lang="en-IN" sz="1000" i="1" dirty="0">
                <a:latin typeface="Calibri" panose="020F0502020204030204" pitchFamily="34" charset="0"/>
                <a:cs typeface="Calibri" panose="020F0502020204030204" pitchFamily="34" charset="0"/>
              </a:rPr>
              <a:t> Gastroenterol and </a:t>
            </a:r>
            <a:r>
              <a:rPr lang="en-IN" sz="1000" i="1" dirty="0" err="1">
                <a:latin typeface="Calibri" panose="020F0502020204030204" pitchFamily="34" charset="0"/>
                <a:cs typeface="Calibri" panose="020F0502020204030204" pitchFamily="34" charset="0"/>
              </a:rPr>
              <a:t>Nutr</a:t>
            </a:r>
            <a:r>
              <a:rPr lang="en-IN" sz="1000" dirty="0">
                <a:latin typeface="Calibri" panose="020F0502020204030204" pitchFamily="34" charset="0"/>
                <a:cs typeface="Calibri" panose="020F0502020204030204" pitchFamily="34" charset="0"/>
              </a:rPr>
              <a:t>. 2006;43(5):680–7.</a:t>
            </a:r>
            <a:endParaRPr lang="en-US" sz="10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61924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91A5A4F-307B-334E-81F4-E4DF5811A5EE}"/>
              </a:ext>
            </a:extLst>
          </p:cNvPr>
          <p:cNvGraphicFramePr>
            <a:graphicFrameLocks noGrp="1"/>
          </p:cNvGraphicFramePr>
          <p:nvPr>
            <p:ph idx="1"/>
            <p:extLst>
              <p:ext uri="{D42A27DB-BD31-4B8C-83A1-F6EECF244321}">
                <p14:modId xmlns:p14="http://schemas.microsoft.com/office/powerpoint/2010/main" val="2726103087"/>
              </p:ext>
            </p:extLst>
          </p:nvPr>
        </p:nvGraphicFramePr>
        <p:xfrm>
          <a:off x="391886" y="200184"/>
          <a:ext cx="11308702" cy="6518421"/>
        </p:xfrm>
        <a:graphic>
          <a:graphicData uri="http://schemas.openxmlformats.org/drawingml/2006/table">
            <a:tbl>
              <a:tblPr firstRow="1" bandRow="1">
                <a:tableStyleId>{7DF18680-E054-41AD-8BC1-D1AEF772440D}</a:tableStyleId>
              </a:tblPr>
              <a:tblGrid>
                <a:gridCol w="4335962">
                  <a:extLst>
                    <a:ext uri="{9D8B030D-6E8A-4147-A177-3AD203B41FA5}">
                      <a16:colId xmlns:a16="http://schemas.microsoft.com/office/drawing/2014/main" val="2122362510"/>
                    </a:ext>
                  </a:extLst>
                </a:gridCol>
                <a:gridCol w="6972740">
                  <a:extLst>
                    <a:ext uri="{9D8B030D-6E8A-4147-A177-3AD203B41FA5}">
                      <a16:colId xmlns:a16="http://schemas.microsoft.com/office/drawing/2014/main" val="4088338026"/>
                    </a:ext>
                  </a:extLst>
                </a:gridCol>
              </a:tblGrid>
              <a:tr h="1334169">
                <a:tc>
                  <a:txBody>
                    <a:bodyPr/>
                    <a:lstStyle/>
                    <a:p>
                      <a:pPr algn="ctr"/>
                      <a:endParaRPr lang="en-US" sz="2400" dirty="0"/>
                    </a:p>
                    <a:p>
                      <a:pPr algn="ctr"/>
                      <a:r>
                        <a:rPr lang="en-US" sz="2400" dirty="0"/>
                        <a:t>Pathogen </a:t>
                      </a:r>
                      <a:endParaRPr lang="en-US" sz="2400" dirty="0">
                        <a:solidFill>
                          <a:schemeClr val="tx1"/>
                        </a:solidFill>
                        <a:latin typeface="Arial Rounded MT Bold" panose="020F0704030504030204" pitchFamily="34" charset="77"/>
                      </a:endParaRPr>
                    </a:p>
                  </a:txBody>
                  <a:tcPr>
                    <a:lnB w="12700" cap="flat" cmpd="sng" algn="ctr">
                      <a:solidFill>
                        <a:schemeClr val="tx1"/>
                      </a:solidFill>
                      <a:prstDash val="solid"/>
                      <a:round/>
                      <a:headEnd type="none" w="med" len="med"/>
                      <a:tailEnd type="none" w="med" len="med"/>
                    </a:lnB>
                    <a:solidFill>
                      <a:srgbClr val="9437FF"/>
                    </a:solidFill>
                  </a:tcPr>
                </a:tc>
                <a:tc>
                  <a:txBody>
                    <a:bodyPr/>
                    <a:lstStyle/>
                    <a:p>
                      <a:pPr algn="ctr"/>
                      <a:endParaRPr lang="en-US" sz="2400" dirty="0"/>
                    </a:p>
                    <a:p>
                      <a:pPr algn="ctr"/>
                      <a:r>
                        <a:rPr lang="en-US" sz="2400" dirty="0"/>
                        <a:t>Predisposing factor to infection in </a:t>
                      </a:r>
                      <a:r>
                        <a:rPr lang="en-US" sz="2400" dirty="0" err="1"/>
                        <a:t>PwSCD</a:t>
                      </a:r>
                      <a:endParaRPr lang="en-US" sz="2400" dirty="0"/>
                    </a:p>
                    <a:p>
                      <a:pPr algn="ctr"/>
                      <a:r>
                        <a:rPr lang="en-US" sz="2400" dirty="0"/>
                        <a:t>– (but not only factor)</a:t>
                      </a:r>
                    </a:p>
                    <a:p>
                      <a:pPr algn="ctr"/>
                      <a:endParaRPr lang="en-US" sz="2400" dirty="0">
                        <a:solidFill>
                          <a:schemeClr val="tx1"/>
                        </a:solidFill>
                        <a:latin typeface="Arial Rounded MT Bold" panose="020F0704030504030204" pitchFamily="34" charset="77"/>
                      </a:endParaRPr>
                    </a:p>
                  </a:txBody>
                  <a:tcPr>
                    <a:lnB w="12700" cap="flat" cmpd="sng" algn="ctr">
                      <a:solidFill>
                        <a:schemeClr val="tx1"/>
                      </a:solidFill>
                      <a:prstDash val="solid"/>
                      <a:round/>
                      <a:headEnd type="none" w="med" len="med"/>
                      <a:tailEnd type="none" w="med" len="med"/>
                    </a:lnB>
                    <a:solidFill>
                      <a:srgbClr val="9437FF"/>
                    </a:solidFill>
                  </a:tcPr>
                </a:tc>
                <a:extLst>
                  <a:ext uri="{0D108BD9-81ED-4DB2-BD59-A6C34878D82A}">
                    <a16:rowId xmlns:a16="http://schemas.microsoft.com/office/drawing/2014/main" val="4144431671"/>
                  </a:ext>
                </a:extLst>
              </a:tr>
              <a:tr h="1098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effectLst/>
                        </a:rPr>
                        <a:t>Encapsulated bacteria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400" i="1" kern="1200" dirty="0">
                          <a:effectLst/>
                        </a:rPr>
                        <a:t>(e.g., Streptococcus pneumoniae, Haemophilus influenzae, Neisseria meningitidis, Salmonella </a:t>
                      </a:r>
                      <a:r>
                        <a:rPr lang="en-IN" sz="1400" i="1" kern="1200" dirty="0" err="1">
                          <a:effectLst/>
                        </a:rPr>
                        <a:t>spp</a:t>
                      </a:r>
                      <a:r>
                        <a:rPr lang="en-IN" sz="1400" i="1" kern="1200" dirty="0">
                          <a:effectLst/>
                        </a:rPr>
                        <a:t>) </a:t>
                      </a:r>
                      <a:endParaRPr lang="en-IN" sz="1400" i="1"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alpha val="52941"/>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Impaired splenic function </a:t>
                      </a: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alpha val="52941"/>
                      </a:srgbClr>
                    </a:solidFill>
                  </a:tcPr>
                </a:tc>
                <a:extLst>
                  <a:ext uri="{0D108BD9-81ED-4DB2-BD59-A6C34878D82A}">
                    <a16:rowId xmlns:a16="http://schemas.microsoft.com/office/drawing/2014/main" val="2224276526"/>
                  </a:ext>
                </a:extLst>
              </a:tr>
              <a:tr h="1197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effectLst/>
                        </a:rPr>
                        <a:t>Salmonellae </a:t>
                      </a:r>
                      <a:endParaRPr lang="en-IN" sz="1800" b="1" dirty="0">
                        <a:effectLst/>
                      </a:endParaRP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Impaired opsonization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Recurrent </a:t>
                      </a:r>
                      <a:r>
                        <a:rPr lang="en-IN" sz="1800" dirty="0" err="1"/>
                        <a:t>vaso</a:t>
                      </a:r>
                      <a:r>
                        <a:rPr lang="en-IN" sz="1800" dirty="0"/>
                        <a:t>-occlusion with intestinal infarct, necrosis</a:t>
                      </a:r>
                      <a:br>
                        <a:rPr lang="en-IN" sz="1800" dirty="0"/>
                      </a:br>
                      <a:r>
                        <a:rPr lang="en-IN" sz="1800" dirty="0"/>
                        <a:t>and increased gut permeability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Decreased neutrophil killing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solidFill>
                  </a:tcPr>
                </a:tc>
                <a:extLst>
                  <a:ext uri="{0D108BD9-81ED-4DB2-BD59-A6C34878D82A}">
                    <a16:rowId xmlns:a16="http://schemas.microsoft.com/office/drawing/2014/main" val="888033141"/>
                  </a:ext>
                </a:extLst>
              </a:tr>
              <a:tr h="649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effectLst/>
                        </a:rPr>
                        <a:t>Malaria </a:t>
                      </a: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alpha val="56471"/>
                      </a:srgbClr>
                    </a:solidFill>
                  </a:tcPr>
                </a:tc>
                <a:tc>
                  <a:txBody>
                    <a:bodyPr/>
                    <a:lstStyle/>
                    <a:p>
                      <a:r>
                        <a:rPr lang="en-IN" sz="1800" dirty="0"/>
                        <a:t>Decreased </a:t>
                      </a:r>
                      <a:r>
                        <a:rPr lang="en-IN" sz="1800" dirty="0" err="1"/>
                        <a:t>deoxyhemoglobin</a:t>
                      </a:r>
                      <a:r>
                        <a:rPr lang="en-IN" sz="1800" dirty="0"/>
                        <a:t> solubility</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alpha val="56471"/>
                      </a:srgbClr>
                    </a:solidFill>
                  </a:tcPr>
                </a:tc>
                <a:extLst>
                  <a:ext uri="{0D108BD9-81ED-4DB2-BD59-A6C34878D82A}">
                    <a16:rowId xmlns:a16="http://schemas.microsoft.com/office/drawing/2014/main" val="2417334209"/>
                  </a:ext>
                </a:extLst>
              </a:tr>
              <a:tr h="2018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effectLst/>
                        </a:rPr>
                        <a:t>Parvovirus</a:t>
                      </a:r>
                      <a:br>
                        <a:rPr lang="en-IN" sz="1800" b="1" kern="1200" dirty="0">
                          <a:effectLst/>
                        </a:rPr>
                      </a:br>
                      <a:r>
                        <a:rPr lang="en-IN" sz="1800" b="1" kern="1200" dirty="0">
                          <a:effectLst/>
                        </a:rPr>
                        <a:t>Hepatitis B, C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effectLst/>
                        </a:rPr>
                        <a:t>Yersinia enterocolitica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err="1">
                          <a:effectLst/>
                        </a:rPr>
                        <a:t>Edwardsiella</a:t>
                      </a:r>
                      <a:r>
                        <a:rPr lang="en-IN" sz="1800" b="1" kern="1200" dirty="0">
                          <a:effectLst/>
                        </a:rPr>
                        <a:t> </a:t>
                      </a:r>
                      <a:r>
                        <a:rPr lang="en-IN" sz="1800" b="1" kern="1200" dirty="0" err="1">
                          <a:effectLst/>
                        </a:rPr>
                        <a:t>tarda</a:t>
                      </a:r>
                      <a:r>
                        <a:rPr lang="en-IN" sz="1800" b="1" kern="1200" dirty="0">
                          <a:effectLst/>
                        </a:rPr>
                        <a:t> </a:t>
                      </a:r>
                      <a:endParaRPr lang="en-IN" sz="18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effectLst/>
                        </a:rPr>
                        <a:t>Mycoplasma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kern="1200" dirty="0">
                          <a:effectLst/>
                        </a:rPr>
                        <a:t>Chlamydophila</a:t>
                      </a: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Increased red cell turnover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Multiple blood transfusion</a:t>
                      </a:r>
                      <a:br>
                        <a:rPr lang="en-IN" sz="1800" dirty="0"/>
                      </a:br>
                      <a:r>
                        <a:rPr lang="en-IN" sz="1800" dirty="0"/>
                        <a:t>Iron overload</a:t>
                      </a:r>
                      <a:br>
                        <a:rPr lang="en-IN" sz="1800" dirty="0"/>
                      </a:br>
                      <a:r>
                        <a:rPr lang="en-IN" sz="1800" dirty="0"/>
                        <a:t>Increased intestinal permeability and biliary sludging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Unknown</a:t>
                      </a:r>
                      <a:br>
                        <a:rPr lang="en-IN" sz="1800" dirty="0"/>
                      </a:br>
                      <a:r>
                        <a:rPr lang="en-IN" sz="1800" dirty="0"/>
                        <a:t>Unknown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83FF"/>
                    </a:solidFill>
                  </a:tcPr>
                </a:tc>
                <a:extLst>
                  <a:ext uri="{0D108BD9-81ED-4DB2-BD59-A6C34878D82A}">
                    <a16:rowId xmlns:a16="http://schemas.microsoft.com/office/drawing/2014/main" val="323196578"/>
                  </a:ext>
                </a:extLst>
              </a:tr>
            </a:tbl>
          </a:graphicData>
        </a:graphic>
      </p:graphicFrame>
    </p:spTree>
    <p:extLst>
      <p:ext uri="{BB962C8B-B14F-4D97-AF65-F5344CB8AC3E}">
        <p14:creationId xmlns:p14="http://schemas.microsoft.com/office/powerpoint/2010/main" val="291292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30E19607-9AA8-4E97-FBF6-D0D6513BD5C1}"/>
              </a:ext>
            </a:extLst>
          </p:cNvPr>
          <p:cNvSpPr txBox="1"/>
          <p:nvPr/>
        </p:nvSpPr>
        <p:spPr>
          <a:xfrm>
            <a:off x="1637261" y="362922"/>
            <a:ext cx="8310288" cy="510781"/>
          </a:xfrm>
          <a:prstGeom prst="rect">
            <a:avLst/>
          </a:prstGeom>
          <a:noFill/>
        </p:spPr>
        <p:txBody>
          <a:bodyPr wrap="none" rtlCol="0">
            <a:spAutoFit/>
          </a:bodyPr>
          <a:lstStyle/>
          <a:p>
            <a:pPr algn="ctr">
              <a:lnSpc>
                <a:spcPct val="85000"/>
              </a:lnSpc>
            </a:pPr>
            <a:r>
              <a:rPr lang="en-US" sz="3199" b="1" dirty="0">
                <a:solidFill>
                  <a:srgbClr val="7030A0"/>
                </a:solidFill>
                <a:latin typeface="+mj-lt"/>
                <a:sym typeface="Gotham-Bold"/>
              </a:rPr>
              <a:t>Relationship Between SCD and Infections</a:t>
            </a:r>
            <a:endParaRPr lang="en-IN" sz="3199" b="1" dirty="0">
              <a:solidFill>
                <a:srgbClr val="7030A0"/>
              </a:solidFill>
              <a:latin typeface="+mj-lt"/>
              <a:sym typeface="Gotham-Bold"/>
            </a:endParaRPr>
          </a:p>
        </p:txBody>
      </p:sp>
      <p:sp>
        <p:nvSpPr>
          <p:cNvPr id="5" name="TextBox 4">
            <a:extLst>
              <a:ext uri="{FF2B5EF4-FFF2-40B4-BE49-F238E27FC236}">
                <a16:creationId xmlns:a16="http://schemas.microsoft.com/office/drawing/2014/main" id="{209D4E56-5F9C-518B-CF5C-F37E685A231E}"/>
              </a:ext>
            </a:extLst>
          </p:cNvPr>
          <p:cNvSpPr txBox="1"/>
          <p:nvPr/>
        </p:nvSpPr>
        <p:spPr>
          <a:xfrm>
            <a:off x="1637261" y="6600878"/>
            <a:ext cx="9003792" cy="2571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800" dirty="0">
                <a:effectLst/>
                <a:latin typeface="Arial" panose="020B0604020202020204" pitchFamily="34" charset="0"/>
                <a:cs typeface="Arial" panose="020B0604020202020204" pitchFamily="34" charset="0"/>
              </a:rPr>
              <a:t>Cannas G, </a:t>
            </a:r>
            <a:r>
              <a:rPr lang="en-US" sz="800" i="1" dirty="0">
                <a:effectLst/>
                <a:latin typeface="Arial" panose="020B0604020202020204" pitchFamily="34" charset="0"/>
                <a:cs typeface="Arial" panose="020B0604020202020204" pitchFamily="34" charset="0"/>
              </a:rPr>
              <a:t>et al. Mediterr J Hematol Infect Dis. </a:t>
            </a:r>
            <a:r>
              <a:rPr lang="en-US" sz="800" dirty="0">
                <a:effectLst/>
                <a:latin typeface="Arial" panose="020B0604020202020204" pitchFamily="34" charset="0"/>
                <a:cs typeface="Arial" panose="020B0604020202020204" pitchFamily="34" charset="0"/>
              </a:rPr>
              <a:t>2019;11(1):e2019042. </a:t>
            </a:r>
            <a:endParaRPr lang="en-IN" sz="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A027BE7-3AC5-CC16-0578-A87A1C5B2587}"/>
              </a:ext>
            </a:extLst>
          </p:cNvPr>
          <p:cNvSpPr txBox="1"/>
          <p:nvPr/>
        </p:nvSpPr>
        <p:spPr>
          <a:xfrm>
            <a:off x="8100837" y="6653714"/>
            <a:ext cx="5603896"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HCV: Hepatitis C virus; HIV: Human immunodeficiency virus; SCD: Sickle cell disease.</a:t>
            </a:r>
            <a:endParaRPr lang="en-IN" sz="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B4F920B-8469-61CA-70CD-2E95EC9D8170}"/>
              </a:ext>
            </a:extLst>
          </p:cNvPr>
          <p:cNvSpPr txBox="1"/>
          <p:nvPr/>
        </p:nvSpPr>
        <p:spPr>
          <a:xfrm>
            <a:off x="318841" y="1292970"/>
            <a:ext cx="6097656" cy="646331"/>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Association between SCD and infections under the potential influence of environmental determinants</a:t>
            </a:r>
            <a:endParaRPr lang="en-IN" b="1" dirty="0">
              <a:latin typeface="Arial" panose="020B0604020202020204" pitchFamily="34" charset="0"/>
              <a:cs typeface="Arial" panose="020B0604020202020204" pitchFamily="34" charset="0"/>
            </a:endParaRPr>
          </a:p>
        </p:txBody>
      </p:sp>
      <p:sp>
        <p:nvSpPr>
          <p:cNvPr id="8" name="Google Shape;13942;p182">
            <a:extLst>
              <a:ext uri="{FF2B5EF4-FFF2-40B4-BE49-F238E27FC236}">
                <a16:creationId xmlns:a16="http://schemas.microsoft.com/office/drawing/2014/main" id="{2EDF5B4E-ADFE-D426-99E8-FED16DBF6C59}"/>
              </a:ext>
            </a:extLst>
          </p:cNvPr>
          <p:cNvSpPr/>
          <p:nvPr/>
        </p:nvSpPr>
        <p:spPr>
          <a:xfrm>
            <a:off x="6422680" y="2199364"/>
            <a:ext cx="5442486" cy="1229636"/>
          </a:xfrm>
          <a:prstGeom prst="rect">
            <a:avLst/>
          </a:prstGeom>
          <a:solidFill>
            <a:schemeClr val="bg1"/>
          </a:solidFill>
          <a:ln w="28575">
            <a:solidFill>
              <a:srgbClr val="0000C9"/>
            </a:solidFill>
          </a:ln>
        </p:spPr>
        <p:txBody>
          <a:bodyPr spcFirstLastPara="1" wrap="square" lIns="91425" tIns="91425" rIns="91425" bIns="91425" anchor="ctr" anchorCtr="0">
            <a:noAutofit/>
          </a:bodyPr>
          <a:lstStyle/>
          <a:p>
            <a:pPr marL="0" marR="0" lvl="0" indent="0" rtl="0">
              <a:lnSpc>
                <a:spcPct val="150000"/>
              </a:lnSpc>
              <a:spcBef>
                <a:spcPts val="0"/>
              </a:spcBef>
              <a:spcAft>
                <a:spcPts val="0"/>
              </a:spcAft>
              <a:buClr>
                <a:srgbClr val="000000"/>
              </a:buClr>
              <a:buSzPts val="1400"/>
              <a:buFont typeface="Arial"/>
              <a:buNone/>
            </a:pPr>
            <a:r>
              <a:rPr lang="en-US" sz="1600" b="1" dirty="0">
                <a:latin typeface="Arial" panose="020B0604020202020204" pitchFamily="34" charset="0"/>
                <a:cs typeface="Arial" panose="020B0604020202020204" pitchFamily="34" charset="0"/>
              </a:rPr>
              <a:t>SCD increases susceptibility to infections, while infections lead to SCD-specific pathophysiological changes.</a:t>
            </a:r>
            <a:endParaRPr sz="1600" b="1" i="0" u="none" strike="noStrike" cap="none" dirty="0">
              <a:latin typeface="Arial" panose="020B0604020202020204" pitchFamily="34" charset="0"/>
              <a:ea typeface="Arial"/>
              <a:cs typeface="Arial" panose="020B0604020202020204" pitchFamily="34" charset="0"/>
              <a:sym typeface="Arial"/>
            </a:endParaRPr>
          </a:p>
        </p:txBody>
      </p:sp>
      <p:sp>
        <p:nvSpPr>
          <p:cNvPr id="9" name="Google Shape;13942;p182">
            <a:extLst>
              <a:ext uri="{FF2B5EF4-FFF2-40B4-BE49-F238E27FC236}">
                <a16:creationId xmlns:a16="http://schemas.microsoft.com/office/drawing/2014/main" id="{6093AA1C-1ED5-B777-6331-3F5B30DC6ECB}"/>
              </a:ext>
            </a:extLst>
          </p:cNvPr>
          <p:cNvSpPr/>
          <p:nvPr/>
        </p:nvSpPr>
        <p:spPr>
          <a:xfrm>
            <a:off x="6443134" y="3756753"/>
            <a:ext cx="5433050" cy="1531344"/>
          </a:xfrm>
          <a:prstGeom prst="rect">
            <a:avLst/>
          </a:prstGeom>
          <a:solidFill>
            <a:schemeClr val="bg1"/>
          </a:solidFill>
          <a:ln w="28575">
            <a:solidFill>
              <a:srgbClr val="0000C9"/>
            </a:solidFill>
          </a:ln>
        </p:spPr>
        <p:txBody>
          <a:bodyPr spcFirstLastPara="1" wrap="square" lIns="91425" tIns="91425" rIns="91425" bIns="91425" anchor="ctr" anchorCtr="0">
            <a:noAutofit/>
          </a:bodyPr>
          <a:lstStyle/>
          <a:p>
            <a:pPr>
              <a:lnSpc>
                <a:spcPct val="150000"/>
              </a:lnSpc>
            </a:pPr>
            <a:r>
              <a:rPr lang="en-US" sz="1600" b="1" dirty="0">
                <a:latin typeface="Arial" panose="020B0604020202020204" pitchFamily="34" charset="0"/>
                <a:cs typeface="Arial" panose="020B0604020202020204" pitchFamily="34" charset="0"/>
              </a:rPr>
              <a:t>Infections increase the risk of sickling by nonspecific effects through fever, anorexia, nausea, vomiting, and diarrhea, all of which contribute to dehydration.</a:t>
            </a:r>
            <a:endParaRPr lang="en-IN" sz="16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6559CA7-39FE-652A-C124-653313F7B7F9}"/>
              </a:ext>
            </a:extLst>
          </p:cNvPr>
          <p:cNvPicPr>
            <a:picLocks noChangeAspect="1"/>
          </p:cNvPicPr>
          <p:nvPr/>
        </p:nvPicPr>
        <p:blipFill>
          <a:blip r:embed="rId3"/>
          <a:stretch>
            <a:fillRect/>
          </a:stretch>
        </p:blipFill>
        <p:spPr>
          <a:xfrm>
            <a:off x="337197" y="2204727"/>
            <a:ext cx="5864903" cy="3788449"/>
          </a:xfrm>
          <a:prstGeom prst="rect">
            <a:avLst/>
          </a:prstGeom>
        </p:spPr>
      </p:pic>
      <p:sp>
        <p:nvSpPr>
          <p:cNvPr id="16" name="Rectangle 15">
            <a:extLst>
              <a:ext uri="{FF2B5EF4-FFF2-40B4-BE49-F238E27FC236}">
                <a16:creationId xmlns:a16="http://schemas.microsoft.com/office/drawing/2014/main" id="{3DE7E110-BA51-93D6-568C-0CE601921799}"/>
              </a:ext>
            </a:extLst>
          </p:cNvPr>
          <p:cNvSpPr/>
          <p:nvPr/>
        </p:nvSpPr>
        <p:spPr>
          <a:xfrm>
            <a:off x="467418" y="6189133"/>
            <a:ext cx="11462036" cy="283779"/>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29" tIns="0" rIns="0" bIns="0" numCol="1" spcCol="0" rtlCol="0" fromWordArt="0" anchor="ctr" anchorCtr="0" forceAA="0" compatLnSpc="1">
            <a:prstTxWarp prst="textNoShape">
              <a:avLst/>
            </a:prstTxWarp>
            <a:noAutofit/>
          </a:bodyPr>
          <a:lstStyle/>
          <a:p>
            <a:pPr algn="ctr"/>
            <a:r>
              <a:rPr lang="en-US" sz="1400" b="1" dirty="0">
                <a:solidFill>
                  <a:srgbClr val="FFFFFF"/>
                </a:solidFill>
                <a:sym typeface="Arial"/>
              </a:rPr>
              <a:t>Prophylactic therapy could lead to substantial improvement in both low- and high-income countries</a:t>
            </a:r>
          </a:p>
        </p:txBody>
      </p:sp>
    </p:spTree>
    <p:extLst>
      <p:ext uri="{BB962C8B-B14F-4D97-AF65-F5344CB8AC3E}">
        <p14:creationId xmlns:p14="http://schemas.microsoft.com/office/powerpoint/2010/main" val="220366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F2F4243-9B61-4940-AC35-E25102B78668}"/>
              </a:ext>
            </a:extLst>
          </p:cNvPr>
          <p:cNvGraphicFramePr>
            <a:graphicFrameLocks noGrp="1"/>
          </p:cNvGraphicFramePr>
          <p:nvPr>
            <p:extLst>
              <p:ext uri="{D42A27DB-BD31-4B8C-83A1-F6EECF244321}">
                <p14:modId xmlns:p14="http://schemas.microsoft.com/office/powerpoint/2010/main" val="613068822"/>
              </p:ext>
            </p:extLst>
          </p:nvPr>
        </p:nvGraphicFramePr>
        <p:xfrm>
          <a:off x="479376" y="959061"/>
          <a:ext cx="11089232" cy="5306290"/>
        </p:xfrm>
        <a:graphic>
          <a:graphicData uri="http://schemas.openxmlformats.org/drawingml/2006/table">
            <a:tbl>
              <a:tblPr firstRow="1" firstCol="1" bandRow="1">
                <a:tableStyleId>{5C22544A-7EE6-4342-B048-85BDC9FD1C3A}</a:tableStyleId>
              </a:tblPr>
              <a:tblGrid>
                <a:gridCol w="2448272">
                  <a:extLst>
                    <a:ext uri="{9D8B030D-6E8A-4147-A177-3AD203B41FA5}">
                      <a16:colId xmlns:a16="http://schemas.microsoft.com/office/drawing/2014/main" val="3532490627"/>
                    </a:ext>
                  </a:extLst>
                </a:gridCol>
                <a:gridCol w="3168352">
                  <a:extLst>
                    <a:ext uri="{9D8B030D-6E8A-4147-A177-3AD203B41FA5}">
                      <a16:colId xmlns:a16="http://schemas.microsoft.com/office/drawing/2014/main" val="4290641397"/>
                    </a:ext>
                  </a:extLst>
                </a:gridCol>
                <a:gridCol w="5472608">
                  <a:extLst>
                    <a:ext uri="{9D8B030D-6E8A-4147-A177-3AD203B41FA5}">
                      <a16:colId xmlns:a16="http://schemas.microsoft.com/office/drawing/2014/main" val="3224179579"/>
                    </a:ext>
                  </a:extLst>
                </a:gridCol>
              </a:tblGrid>
              <a:tr h="603451">
                <a:tc>
                  <a:txBody>
                    <a:bodyPr/>
                    <a:lstStyle/>
                    <a:p>
                      <a:pPr algn="ctr">
                        <a:spcAft>
                          <a:spcPts val="0"/>
                        </a:spcAft>
                      </a:pPr>
                      <a:r>
                        <a:rPr lang="en-IN" sz="1200" dirty="0">
                          <a:solidFill>
                            <a:schemeClr val="tx1"/>
                          </a:solidFill>
                          <a:effectLst/>
                        </a:rPr>
                        <a:t>GREEN</a:t>
                      </a:r>
                    </a:p>
                    <a:p>
                      <a:pPr algn="ctr">
                        <a:spcAft>
                          <a:spcPts val="0"/>
                        </a:spcAft>
                      </a:pPr>
                      <a:r>
                        <a:rPr lang="en-IN" sz="1200" dirty="0">
                          <a:solidFill>
                            <a:schemeClr val="tx1"/>
                          </a:solidFill>
                          <a:effectLst/>
                        </a:rPr>
                        <a:t>MANAGE AT HOME</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73FB79"/>
                    </a:solidFill>
                  </a:tcPr>
                </a:tc>
                <a:tc>
                  <a:txBody>
                    <a:bodyPr/>
                    <a:lstStyle/>
                    <a:p>
                      <a:pPr algn="ctr">
                        <a:spcAft>
                          <a:spcPts val="0"/>
                        </a:spcAft>
                      </a:pPr>
                      <a:r>
                        <a:rPr lang="en-IN" sz="1200">
                          <a:solidFill>
                            <a:schemeClr val="tx1"/>
                          </a:solidFill>
                          <a:effectLst/>
                        </a:rPr>
                        <a:t>YELLOW</a:t>
                      </a:r>
                    </a:p>
                    <a:p>
                      <a:pPr algn="ctr">
                        <a:spcAft>
                          <a:spcPts val="0"/>
                        </a:spcAft>
                      </a:pPr>
                      <a:r>
                        <a:rPr lang="en-IN" sz="1200">
                          <a:solidFill>
                            <a:schemeClr val="tx1"/>
                          </a:solidFill>
                          <a:effectLst/>
                        </a:rPr>
                        <a:t>CALL DOCTOR/ VISIT CLINIC</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FD78">
                        <a:alpha val="81176"/>
                      </a:srgbClr>
                    </a:solidFill>
                  </a:tcPr>
                </a:tc>
                <a:tc>
                  <a:txBody>
                    <a:bodyPr/>
                    <a:lstStyle/>
                    <a:p>
                      <a:pPr algn="ctr">
                        <a:spcAft>
                          <a:spcPts val="0"/>
                        </a:spcAft>
                      </a:pPr>
                      <a:r>
                        <a:rPr lang="en-IN" sz="1200">
                          <a:solidFill>
                            <a:schemeClr val="tx1"/>
                          </a:solidFill>
                          <a:effectLst/>
                        </a:rPr>
                        <a:t>RED</a:t>
                      </a:r>
                    </a:p>
                    <a:p>
                      <a:pPr algn="ctr">
                        <a:spcAft>
                          <a:spcPts val="0"/>
                        </a:spcAft>
                      </a:pPr>
                      <a:r>
                        <a:rPr lang="en-IN" sz="1200">
                          <a:solidFill>
                            <a:schemeClr val="tx1"/>
                          </a:solidFill>
                          <a:effectLst/>
                        </a:rPr>
                        <a:t>NEEDS ADMISSION</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2600">
                        <a:alpha val="73725"/>
                      </a:srgbClr>
                    </a:solidFill>
                  </a:tcPr>
                </a:tc>
                <a:extLst>
                  <a:ext uri="{0D108BD9-81ED-4DB2-BD59-A6C34878D82A}">
                    <a16:rowId xmlns:a16="http://schemas.microsoft.com/office/drawing/2014/main" val="3905759060"/>
                  </a:ext>
                </a:extLst>
              </a:tr>
              <a:tr h="2983058">
                <a:tc>
                  <a:txBody>
                    <a:bodyPr/>
                    <a:lstStyle/>
                    <a:p>
                      <a:pPr>
                        <a:spcAft>
                          <a:spcPts val="0"/>
                        </a:spcAft>
                      </a:pPr>
                      <a:r>
                        <a:rPr lang="en-IN" sz="1100" dirty="0">
                          <a:solidFill>
                            <a:schemeClr val="tx1"/>
                          </a:solidFill>
                          <a:effectLst/>
                        </a:rPr>
                        <a:t>Mild pain</a:t>
                      </a:r>
                    </a:p>
                    <a:p>
                      <a:pPr>
                        <a:spcAft>
                          <a:spcPts val="0"/>
                        </a:spcAft>
                      </a:pPr>
                      <a:r>
                        <a:rPr lang="en-IN" sz="1100" dirty="0">
                          <a:solidFill>
                            <a:schemeClr val="tx1"/>
                          </a:solidFill>
                          <a:effectLst/>
                        </a:rPr>
                        <a:t>No breathing problems</a:t>
                      </a:r>
                    </a:p>
                    <a:p>
                      <a:pPr>
                        <a:spcAft>
                          <a:spcPts val="0"/>
                        </a:spcAft>
                      </a:pPr>
                      <a:r>
                        <a:rPr lang="en-IN" sz="1100" dirty="0">
                          <a:solidFill>
                            <a:schemeClr val="tx1"/>
                          </a:solidFill>
                          <a:effectLst/>
                        </a:rPr>
                        <a:t>No fever</a:t>
                      </a:r>
                    </a:p>
                    <a:p>
                      <a:pPr>
                        <a:spcAft>
                          <a:spcPts val="0"/>
                        </a:spcAft>
                      </a:pPr>
                      <a:r>
                        <a:rPr lang="en-IN" sz="1100" dirty="0">
                          <a:solidFill>
                            <a:schemeClr val="tx1"/>
                          </a:solidFill>
                          <a:effectLst/>
                        </a:rPr>
                        <a:t>Child eating and drinking</a:t>
                      </a:r>
                    </a:p>
                    <a:p>
                      <a:pPr>
                        <a:spcAft>
                          <a:spcPts val="0"/>
                        </a:spcAft>
                      </a:pPr>
                      <a:r>
                        <a:rPr lang="en-IN" sz="1100" dirty="0">
                          <a:solidFill>
                            <a:schemeClr val="tx1"/>
                          </a:solidFill>
                          <a:effectLst/>
                        </a:rPr>
                        <a:t>Up to date on immunizations on oral penicillin</a:t>
                      </a:r>
                    </a:p>
                    <a:p>
                      <a:pPr>
                        <a:spcAft>
                          <a:spcPts val="0"/>
                        </a:spcAft>
                      </a:pPr>
                      <a:r>
                        <a:rPr lang="en-IN" sz="1100" dirty="0">
                          <a:solidFill>
                            <a:schemeClr val="tx1"/>
                          </a:solidFill>
                          <a:effectLst/>
                        </a:rPr>
                        <a:t> </a:t>
                      </a:r>
                    </a:p>
                    <a:p>
                      <a:pPr>
                        <a:spcAft>
                          <a:spcPts val="0"/>
                        </a:spcAft>
                      </a:pPr>
                      <a:r>
                        <a:rPr lang="en-IN" sz="1100" dirty="0">
                          <a:solidFill>
                            <a:schemeClr val="tx1"/>
                          </a:solidFill>
                          <a:effectLst/>
                        </a:rPr>
                        <a:t>Parental treatment at home with bed rest, oral analgesia, and hydration is possible</a:t>
                      </a:r>
                      <a:endParaRPr lang="en-IN"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73FB79"/>
                    </a:solidFill>
                  </a:tcPr>
                </a:tc>
                <a:tc>
                  <a:txBody>
                    <a:bodyPr/>
                    <a:lstStyle/>
                    <a:p>
                      <a:pPr>
                        <a:spcAft>
                          <a:spcPts val="0"/>
                        </a:spcAft>
                      </a:pPr>
                      <a:r>
                        <a:rPr lang="en-IN" sz="1100" b="1" dirty="0">
                          <a:effectLst/>
                        </a:rPr>
                        <a:t>Fever 99-100</a:t>
                      </a:r>
                      <a:r>
                        <a:rPr lang="en-IN" sz="1100" b="1" baseline="30000" dirty="0">
                          <a:effectLst/>
                        </a:rPr>
                        <a:t>O</a:t>
                      </a:r>
                      <a:r>
                        <a:rPr lang="en-IN" sz="1100" b="1" dirty="0">
                          <a:effectLst/>
                        </a:rPr>
                        <a:t>c</a:t>
                      </a:r>
                    </a:p>
                    <a:p>
                      <a:pPr>
                        <a:spcAft>
                          <a:spcPts val="0"/>
                        </a:spcAft>
                      </a:pPr>
                      <a:endParaRPr lang="en-IN" sz="1100" b="1" dirty="0">
                        <a:effectLst/>
                      </a:endParaRPr>
                    </a:p>
                    <a:p>
                      <a:pPr>
                        <a:spcAft>
                          <a:spcPts val="0"/>
                        </a:spcAft>
                      </a:pPr>
                      <a:r>
                        <a:rPr lang="en-IN" sz="1100" b="1" dirty="0">
                          <a:effectLst/>
                        </a:rPr>
                        <a:t>Mildly reduced food and liquid </a:t>
                      </a:r>
                    </a:p>
                    <a:p>
                      <a:pPr>
                        <a:spcAft>
                          <a:spcPts val="0"/>
                        </a:spcAft>
                      </a:pPr>
                      <a:endParaRPr lang="en-IN" sz="1100" b="1" dirty="0">
                        <a:effectLst/>
                      </a:endParaRPr>
                    </a:p>
                    <a:p>
                      <a:pPr>
                        <a:spcAft>
                          <a:spcPts val="0"/>
                        </a:spcAft>
                      </a:pPr>
                      <a:r>
                        <a:rPr lang="en-IN" sz="1100" b="1" dirty="0">
                          <a:effectLst/>
                        </a:rPr>
                        <a:t>Up to date on immunizations on oral penicillin</a:t>
                      </a:r>
                    </a:p>
                    <a:p>
                      <a:pPr>
                        <a:spcAft>
                          <a:spcPts val="0"/>
                        </a:spcAft>
                      </a:pPr>
                      <a:endParaRPr lang="en-IN" sz="1100" b="1" dirty="0">
                        <a:effectLst/>
                      </a:endParaRPr>
                    </a:p>
                    <a:p>
                      <a:pPr>
                        <a:spcAft>
                          <a:spcPts val="0"/>
                        </a:spcAft>
                      </a:pPr>
                      <a:r>
                        <a:rPr lang="en-IN" sz="1100" b="1" dirty="0">
                          <a:effectLst/>
                        </a:rPr>
                        <a:t>Pain not resolved at home- visit hospital – should receive pain medicines within 30 minutes </a:t>
                      </a:r>
                    </a:p>
                    <a:p>
                      <a:pPr>
                        <a:spcAft>
                          <a:spcPts val="0"/>
                        </a:spcAft>
                      </a:pPr>
                      <a:r>
                        <a:rPr lang="en-IN" sz="1100" b="1" dirty="0">
                          <a:effectLst/>
                        </a:rPr>
                        <a:t> </a:t>
                      </a:r>
                      <a:endParaRPr lang="en-IN"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FF00">
                        <a:alpha val="85098"/>
                      </a:srgbClr>
                    </a:solidFill>
                  </a:tcPr>
                </a:tc>
                <a:tc>
                  <a:txBody>
                    <a:bodyPr/>
                    <a:lstStyle/>
                    <a:p>
                      <a:pPr>
                        <a:spcAft>
                          <a:spcPts val="0"/>
                        </a:spcAft>
                      </a:pPr>
                      <a:r>
                        <a:rPr lang="en-IN" sz="1100" b="1" dirty="0">
                          <a:solidFill>
                            <a:schemeClr val="bg1"/>
                          </a:solidFill>
                          <a:effectLst/>
                        </a:rPr>
                        <a:t>Child less than 18 months of age</a:t>
                      </a:r>
                    </a:p>
                    <a:p>
                      <a:pPr>
                        <a:spcAft>
                          <a:spcPts val="0"/>
                        </a:spcAft>
                      </a:pPr>
                      <a:r>
                        <a:rPr lang="en-IN" sz="1100" b="1" dirty="0">
                          <a:solidFill>
                            <a:schemeClr val="bg1"/>
                          </a:solidFill>
                          <a:effectLst/>
                        </a:rPr>
                        <a:t>Sick looking</a:t>
                      </a:r>
                    </a:p>
                    <a:p>
                      <a:pPr>
                        <a:spcAft>
                          <a:spcPts val="0"/>
                        </a:spcAft>
                      </a:pPr>
                      <a:r>
                        <a:rPr lang="en-IN" sz="1100" b="1" dirty="0">
                          <a:solidFill>
                            <a:schemeClr val="bg1"/>
                          </a:solidFill>
                          <a:effectLst/>
                        </a:rPr>
                        <a:t>High Fever (101 </a:t>
                      </a:r>
                      <a:r>
                        <a:rPr lang="en-IN" sz="1100" b="1" baseline="30000" dirty="0">
                          <a:solidFill>
                            <a:schemeClr val="bg1"/>
                          </a:solidFill>
                          <a:effectLst/>
                        </a:rPr>
                        <a:t>0</a:t>
                      </a:r>
                      <a:r>
                        <a:rPr lang="en-IN" sz="1100" b="1" dirty="0">
                          <a:solidFill>
                            <a:schemeClr val="bg1"/>
                          </a:solidFill>
                          <a:effectLst/>
                        </a:rPr>
                        <a:t>C or more)</a:t>
                      </a:r>
                    </a:p>
                    <a:p>
                      <a:pPr>
                        <a:spcAft>
                          <a:spcPts val="0"/>
                        </a:spcAft>
                      </a:pPr>
                      <a:r>
                        <a:rPr lang="en-IN" sz="1100" b="1" dirty="0">
                          <a:solidFill>
                            <a:schemeClr val="bg1"/>
                          </a:solidFill>
                          <a:effectLst/>
                        </a:rPr>
                        <a:t>or fever for at least 2 days</a:t>
                      </a:r>
                    </a:p>
                    <a:p>
                      <a:pPr>
                        <a:spcAft>
                          <a:spcPts val="0"/>
                        </a:spcAft>
                      </a:pPr>
                      <a:r>
                        <a:rPr lang="en-IN" sz="1100" b="1" dirty="0">
                          <a:solidFill>
                            <a:schemeClr val="bg1"/>
                          </a:solidFill>
                          <a:effectLst/>
                        </a:rPr>
                        <a:t> </a:t>
                      </a:r>
                    </a:p>
                    <a:p>
                      <a:pPr>
                        <a:spcAft>
                          <a:spcPts val="0"/>
                        </a:spcAft>
                      </a:pPr>
                      <a:r>
                        <a:rPr lang="en-IN" sz="1100" b="1" dirty="0">
                          <a:solidFill>
                            <a:schemeClr val="bg1"/>
                          </a:solidFill>
                          <a:effectLst/>
                        </a:rPr>
                        <a:t>Breathing faster </a:t>
                      </a:r>
                    </a:p>
                    <a:p>
                      <a:pPr>
                        <a:spcAft>
                          <a:spcPts val="0"/>
                        </a:spcAft>
                      </a:pPr>
                      <a:r>
                        <a:rPr lang="en-IN" sz="1100" b="1" dirty="0">
                          <a:solidFill>
                            <a:schemeClr val="bg1"/>
                          </a:solidFill>
                          <a:effectLst/>
                        </a:rPr>
                        <a:t>Pulse oximetry less 94%</a:t>
                      </a:r>
                    </a:p>
                    <a:p>
                      <a:pPr>
                        <a:spcAft>
                          <a:spcPts val="0"/>
                        </a:spcAft>
                      </a:pPr>
                      <a:r>
                        <a:rPr lang="en-IN" sz="1100" b="1" dirty="0">
                          <a:solidFill>
                            <a:schemeClr val="bg1"/>
                          </a:solidFill>
                          <a:effectLst/>
                        </a:rPr>
                        <a:t>Looks yellow/pale</a:t>
                      </a:r>
                    </a:p>
                    <a:p>
                      <a:pPr>
                        <a:spcAft>
                          <a:spcPts val="0"/>
                        </a:spcAft>
                      </a:pPr>
                      <a:r>
                        <a:rPr lang="en-IN" sz="1100" b="1" dirty="0">
                          <a:solidFill>
                            <a:schemeClr val="bg1"/>
                          </a:solidFill>
                          <a:effectLst/>
                        </a:rPr>
                        <a:t>Less active</a:t>
                      </a:r>
                    </a:p>
                    <a:p>
                      <a:pPr>
                        <a:spcAft>
                          <a:spcPts val="0"/>
                        </a:spcAft>
                      </a:pPr>
                      <a:r>
                        <a:rPr lang="en-IN" sz="1100" b="1" dirty="0">
                          <a:solidFill>
                            <a:schemeClr val="bg1"/>
                          </a:solidFill>
                          <a:effectLst/>
                        </a:rPr>
                        <a:t>Reduced drinking or eating</a:t>
                      </a:r>
                    </a:p>
                    <a:p>
                      <a:pPr>
                        <a:spcAft>
                          <a:spcPts val="0"/>
                        </a:spcAft>
                      </a:pPr>
                      <a:r>
                        <a:rPr lang="en-IN" sz="1100" b="1" dirty="0">
                          <a:solidFill>
                            <a:schemeClr val="bg1"/>
                          </a:solidFill>
                          <a:effectLst/>
                        </a:rPr>
                        <a:t> </a:t>
                      </a:r>
                    </a:p>
                    <a:p>
                      <a:pPr>
                        <a:spcAft>
                          <a:spcPts val="0"/>
                        </a:spcAft>
                      </a:pPr>
                      <a:r>
                        <a:rPr lang="en-IN" sz="1100" b="1" dirty="0">
                          <a:solidFill>
                            <a:schemeClr val="bg1"/>
                          </a:solidFill>
                          <a:effectLst/>
                        </a:rPr>
                        <a:t>Pain (VAS &gt;7/10) or pain lasting more than 3 days</a:t>
                      </a:r>
                    </a:p>
                    <a:p>
                      <a:pPr>
                        <a:spcAft>
                          <a:spcPts val="0"/>
                        </a:spcAft>
                      </a:pPr>
                      <a:r>
                        <a:rPr lang="en-IN" sz="1100" b="1" dirty="0">
                          <a:solidFill>
                            <a:schemeClr val="bg1"/>
                          </a:solidFill>
                          <a:effectLst/>
                        </a:rPr>
                        <a:t>Or any-</a:t>
                      </a:r>
                    </a:p>
                    <a:p>
                      <a:pPr>
                        <a:spcAft>
                          <a:spcPts val="0"/>
                        </a:spcAft>
                      </a:pPr>
                      <a:r>
                        <a:rPr lang="en-IN" sz="1100" b="1" dirty="0">
                          <a:solidFill>
                            <a:schemeClr val="bg1"/>
                          </a:solidFill>
                          <a:effectLst/>
                        </a:rPr>
                        <a:t>Pain with aplastic crises/ swelling of body part/ breathing fast/ </a:t>
                      </a:r>
                    </a:p>
                    <a:p>
                      <a:pPr>
                        <a:spcAft>
                          <a:spcPts val="0"/>
                        </a:spcAft>
                      </a:pPr>
                      <a:r>
                        <a:rPr lang="en-IN" sz="1100" b="1" dirty="0">
                          <a:solidFill>
                            <a:schemeClr val="bg1"/>
                          </a:solidFill>
                          <a:effectLst/>
                        </a:rPr>
                        <a:t> </a:t>
                      </a:r>
                    </a:p>
                    <a:p>
                      <a:pPr>
                        <a:spcAft>
                          <a:spcPts val="0"/>
                        </a:spcAft>
                      </a:pPr>
                      <a:r>
                        <a:rPr lang="en-IN" sz="1100" b="1" dirty="0">
                          <a:solidFill>
                            <a:schemeClr val="bg1"/>
                          </a:solidFill>
                          <a:effectLst/>
                        </a:rPr>
                        <a:t>Spleen enlargement </a:t>
                      </a:r>
                    </a:p>
                    <a:p>
                      <a:pPr>
                        <a:spcAft>
                          <a:spcPts val="0"/>
                        </a:spcAft>
                      </a:pPr>
                      <a:r>
                        <a:rPr lang="en-IN" sz="1100" b="1" dirty="0">
                          <a:solidFill>
                            <a:schemeClr val="bg1"/>
                          </a:solidFill>
                          <a:effectLst/>
                        </a:rPr>
                        <a:t>Priapism </a:t>
                      </a:r>
                    </a:p>
                    <a:p>
                      <a:pPr>
                        <a:spcAft>
                          <a:spcPts val="0"/>
                        </a:spcAft>
                      </a:pPr>
                      <a:r>
                        <a:rPr lang="en-IN" sz="1100" b="1" dirty="0">
                          <a:solidFill>
                            <a:schemeClr val="bg1"/>
                          </a:solidFill>
                          <a:effectLst/>
                        </a:rPr>
                        <a:t>Child with fever &amp; previous admission for sepsis</a:t>
                      </a:r>
                    </a:p>
                    <a:p>
                      <a:pPr>
                        <a:spcAft>
                          <a:spcPts val="0"/>
                        </a:spcAft>
                      </a:pPr>
                      <a:r>
                        <a:rPr lang="en-IN" sz="1100" b="1" dirty="0">
                          <a:solidFill>
                            <a:schemeClr val="bg1"/>
                          </a:solidFill>
                          <a:effectLst/>
                        </a:rPr>
                        <a:t>Any altered consciousness, confusion, loss of consciousness, neurologic weakness.</a:t>
                      </a:r>
                    </a:p>
                    <a:p>
                      <a:pPr>
                        <a:spcAft>
                          <a:spcPts val="0"/>
                        </a:spcAft>
                      </a:pPr>
                      <a:r>
                        <a:rPr lang="en-IN" sz="1100" b="1" dirty="0">
                          <a:solidFill>
                            <a:schemeClr val="bg1"/>
                          </a:solidFill>
                          <a:effectLst/>
                        </a:rPr>
                        <a:t>Has been recently discharged within last 10 days from hospital</a:t>
                      </a:r>
                      <a:endParaRPr lang="en-IN"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0000"/>
                    </a:solidFill>
                  </a:tcPr>
                </a:tc>
                <a:extLst>
                  <a:ext uri="{0D108BD9-81ED-4DB2-BD59-A6C34878D82A}">
                    <a16:rowId xmlns:a16="http://schemas.microsoft.com/office/drawing/2014/main" val="2526969733"/>
                  </a:ext>
                </a:extLst>
              </a:tr>
              <a:tr h="121706">
                <a:tc gridSpan="3">
                  <a:txBody>
                    <a:bodyPr/>
                    <a:lstStyle/>
                    <a:p>
                      <a:pPr>
                        <a:spcAft>
                          <a:spcPts val="0"/>
                        </a:spcAft>
                      </a:pPr>
                      <a:r>
                        <a:rPr lang="en-IN" sz="1100" b="1" dirty="0">
                          <a:solidFill>
                            <a:schemeClr val="bg1"/>
                          </a:solidFill>
                          <a:effectLst/>
                        </a:rPr>
                        <a:t>HIGH RESPIRATORY RATE IN CHILDREN CAN MEAN PNEUMONIA/ SEPSIS/ ACS</a:t>
                      </a:r>
                      <a:endParaRPr lang="en-IN" sz="11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0432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1614544"/>
                  </a:ext>
                </a:extLst>
              </a:tr>
              <a:tr h="344199">
                <a:tc>
                  <a:txBody>
                    <a:bodyPr/>
                    <a:lstStyle/>
                    <a:p>
                      <a:pPr>
                        <a:spcAft>
                          <a:spcPts val="0"/>
                        </a:spcAft>
                      </a:pPr>
                      <a:r>
                        <a:rPr lang="en-IN" sz="1100" dirty="0">
                          <a:solidFill>
                            <a:schemeClr val="tx1"/>
                          </a:solidFill>
                          <a:effectLst/>
                        </a:rPr>
                        <a:t>Age </a:t>
                      </a:r>
                    </a:p>
                    <a:p>
                      <a:pPr>
                        <a:spcAft>
                          <a:spcPts val="0"/>
                        </a:spcAft>
                      </a:pPr>
                      <a:r>
                        <a:rPr lang="en-IN" sz="1100" dirty="0">
                          <a:solidFill>
                            <a:schemeClr val="tx1"/>
                          </a:solidFill>
                          <a:effectLst/>
                        </a:rPr>
                        <a:t> </a:t>
                      </a:r>
                      <a:endParaRPr lang="en-IN"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73FB79"/>
                    </a:solidFill>
                  </a:tcPr>
                </a:tc>
                <a:tc>
                  <a:txBody>
                    <a:bodyPr/>
                    <a:lstStyle/>
                    <a:p>
                      <a:pPr>
                        <a:spcAft>
                          <a:spcPts val="0"/>
                        </a:spcAft>
                      </a:pPr>
                      <a:r>
                        <a:rPr lang="en-IN" sz="1100" b="1">
                          <a:effectLst/>
                        </a:rPr>
                        <a:t>Normal respiratory rate (breaths per minute) </a:t>
                      </a:r>
                    </a:p>
                    <a:p>
                      <a:pPr>
                        <a:spcAft>
                          <a:spcPts val="0"/>
                        </a:spcAft>
                      </a:pPr>
                      <a:r>
                        <a:rPr lang="en-IN" sz="1100" b="1">
                          <a:effectLst/>
                        </a:rPr>
                        <a:t> </a:t>
                      </a:r>
                      <a:endParaRPr lang="en-IN"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FF00"/>
                    </a:solidFill>
                  </a:tcPr>
                </a:tc>
                <a:tc>
                  <a:txBody>
                    <a:bodyPr/>
                    <a:lstStyle/>
                    <a:p>
                      <a:pPr>
                        <a:spcAft>
                          <a:spcPts val="0"/>
                        </a:spcAft>
                      </a:pPr>
                      <a:r>
                        <a:rPr lang="en-IN" sz="1100" b="1">
                          <a:solidFill>
                            <a:schemeClr val="bg1"/>
                          </a:solidFill>
                          <a:effectLst/>
                        </a:rPr>
                        <a:t>Tachypnea threshold (breaths per minute) </a:t>
                      </a:r>
                    </a:p>
                    <a:p>
                      <a:pPr>
                        <a:spcAft>
                          <a:spcPts val="0"/>
                        </a:spcAft>
                      </a:pPr>
                      <a:r>
                        <a:rPr lang="en-IN" sz="1100" b="1">
                          <a:solidFill>
                            <a:schemeClr val="bg1"/>
                          </a:solidFill>
                          <a:effectLst/>
                        </a:rPr>
                        <a:t> </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0000"/>
                    </a:solidFill>
                  </a:tcPr>
                </a:tc>
                <a:extLst>
                  <a:ext uri="{0D108BD9-81ED-4DB2-BD59-A6C34878D82A}">
                    <a16:rowId xmlns:a16="http://schemas.microsoft.com/office/drawing/2014/main" val="903141397"/>
                  </a:ext>
                </a:extLst>
              </a:tr>
              <a:tr h="365117">
                <a:tc>
                  <a:txBody>
                    <a:bodyPr/>
                    <a:lstStyle/>
                    <a:p>
                      <a:pPr>
                        <a:spcAft>
                          <a:spcPts val="0"/>
                        </a:spcAft>
                      </a:pPr>
                      <a:r>
                        <a:rPr lang="en-IN" sz="1100" dirty="0">
                          <a:solidFill>
                            <a:schemeClr val="tx1"/>
                          </a:solidFill>
                          <a:effectLst/>
                        </a:rPr>
                        <a:t>2 to 12 months </a:t>
                      </a:r>
                    </a:p>
                    <a:p>
                      <a:pPr>
                        <a:spcAft>
                          <a:spcPts val="0"/>
                        </a:spcAft>
                      </a:pPr>
                      <a:r>
                        <a:rPr lang="en-IN" sz="1100" dirty="0">
                          <a:solidFill>
                            <a:schemeClr val="tx1"/>
                          </a:solidFill>
                          <a:effectLst/>
                        </a:rPr>
                        <a:t> </a:t>
                      </a:r>
                    </a:p>
                    <a:p>
                      <a:pPr>
                        <a:spcAft>
                          <a:spcPts val="0"/>
                        </a:spcAft>
                      </a:pPr>
                      <a:r>
                        <a:rPr lang="en-IN" sz="1100" dirty="0">
                          <a:solidFill>
                            <a:schemeClr val="tx1"/>
                          </a:solidFill>
                          <a:effectLst/>
                        </a:rPr>
                        <a:t> </a:t>
                      </a:r>
                      <a:endParaRPr lang="en-IN"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73FB79"/>
                    </a:solidFill>
                  </a:tcPr>
                </a:tc>
                <a:tc>
                  <a:txBody>
                    <a:bodyPr/>
                    <a:lstStyle/>
                    <a:p>
                      <a:pPr>
                        <a:spcAft>
                          <a:spcPts val="0"/>
                        </a:spcAft>
                      </a:pPr>
                      <a:r>
                        <a:rPr lang="en-IN" sz="1100" b="1" dirty="0">
                          <a:effectLst/>
                        </a:rPr>
                        <a:t>25 to 40 </a:t>
                      </a:r>
                    </a:p>
                    <a:p>
                      <a:pPr>
                        <a:spcAft>
                          <a:spcPts val="0"/>
                        </a:spcAft>
                      </a:pPr>
                      <a:r>
                        <a:rPr lang="en-IN" sz="1100" b="1" dirty="0">
                          <a:effectLst/>
                        </a:rPr>
                        <a:t> </a:t>
                      </a:r>
                      <a:endParaRPr lang="en-IN"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FF00"/>
                    </a:solidFill>
                  </a:tcPr>
                </a:tc>
                <a:tc>
                  <a:txBody>
                    <a:bodyPr/>
                    <a:lstStyle/>
                    <a:p>
                      <a:pPr>
                        <a:spcAft>
                          <a:spcPts val="0"/>
                        </a:spcAft>
                      </a:pPr>
                      <a:r>
                        <a:rPr lang="en-IN" sz="1100" b="1">
                          <a:solidFill>
                            <a:schemeClr val="bg1"/>
                          </a:solidFill>
                          <a:effectLst/>
                        </a:rPr>
                        <a:t>50 </a:t>
                      </a:r>
                    </a:p>
                    <a:p>
                      <a:pPr>
                        <a:spcAft>
                          <a:spcPts val="0"/>
                        </a:spcAft>
                      </a:pPr>
                      <a:r>
                        <a:rPr lang="en-IN" sz="1100" b="1">
                          <a:solidFill>
                            <a:schemeClr val="bg1"/>
                          </a:solidFill>
                          <a:effectLst/>
                        </a:rPr>
                        <a:t> </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0000"/>
                    </a:solidFill>
                  </a:tcPr>
                </a:tc>
                <a:extLst>
                  <a:ext uri="{0D108BD9-81ED-4DB2-BD59-A6C34878D82A}">
                    <a16:rowId xmlns:a16="http://schemas.microsoft.com/office/drawing/2014/main" val="1295459240"/>
                  </a:ext>
                </a:extLst>
              </a:tr>
              <a:tr h="243411">
                <a:tc>
                  <a:txBody>
                    <a:bodyPr/>
                    <a:lstStyle/>
                    <a:p>
                      <a:pPr>
                        <a:spcAft>
                          <a:spcPts val="0"/>
                        </a:spcAft>
                      </a:pPr>
                      <a:r>
                        <a:rPr lang="en-IN" sz="1100" dirty="0">
                          <a:solidFill>
                            <a:schemeClr val="tx1"/>
                          </a:solidFill>
                          <a:effectLst/>
                        </a:rPr>
                        <a:t>1 to 5 years </a:t>
                      </a:r>
                    </a:p>
                    <a:p>
                      <a:pPr>
                        <a:spcAft>
                          <a:spcPts val="0"/>
                        </a:spcAft>
                      </a:pPr>
                      <a:r>
                        <a:rPr lang="en-IN" sz="1100" dirty="0">
                          <a:solidFill>
                            <a:schemeClr val="tx1"/>
                          </a:solidFill>
                          <a:effectLst/>
                        </a:rPr>
                        <a:t> </a:t>
                      </a:r>
                      <a:endParaRPr lang="en-IN"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73FB79"/>
                    </a:solidFill>
                  </a:tcPr>
                </a:tc>
                <a:tc>
                  <a:txBody>
                    <a:bodyPr/>
                    <a:lstStyle/>
                    <a:p>
                      <a:pPr>
                        <a:spcAft>
                          <a:spcPts val="0"/>
                        </a:spcAft>
                      </a:pPr>
                      <a:r>
                        <a:rPr lang="en-IN" sz="1100" b="1" dirty="0">
                          <a:effectLst/>
                        </a:rPr>
                        <a:t>20 to 30 </a:t>
                      </a:r>
                    </a:p>
                    <a:p>
                      <a:pPr>
                        <a:spcAft>
                          <a:spcPts val="0"/>
                        </a:spcAft>
                      </a:pPr>
                      <a:r>
                        <a:rPr lang="en-IN" sz="1100" b="1" dirty="0">
                          <a:effectLst/>
                        </a:rPr>
                        <a:t> </a:t>
                      </a:r>
                      <a:endParaRPr lang="en-IN"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FF00"/>
                    </a:solidFill>
                  </a:tcPr>
                </a:tc>
                <a:tc>
                  <a:txBody>
                    <a:bodyPr/>
                    <a:lstStyle/>
                    <a:p>
                      <a:pPr>
                        <a:spcAft>
                          <a:spcPts val="0"/>
                        </a:spcAft>
                      </a:pPr>
                      <a:r>
                        <a:rPr lang="en-IN" sz="1100" b="1" dirty="0">
                          <a:solidFill>
                            <a:schemeClr val="bg1"/>
                          </a:solidFill>
                          <a:effectLst/>
                        </a:rPr>
                        <a:t>40</a:t>
                      </a:r>
                      <a:endParaRPr lang="en-IN"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284" marR="50284" marT="0" marB="0">
                    <a:solidFill>
                      <a:srgbClr val="FF0000"/>
                    </a:solidFill>
                  </a:tcPr>
                </a:tc>
                <a:extLst>
                  <a:ext uri="{0D108BD9-81ED-4DB2-BD59-A6C34878D82A}">
                    <a16:rowId xmlns:a16="http://schemas.microsoft.com/office/drawing/2014/main" val="4273244251"/>
                  </a:ext>
                </a:extLst>
              </a:tr>
            </a:tbl>
          </a:graphicData>
        </a:graphic>
      </p:graphicFrame>
      <p:sp>
        <p:nvSpPr>
          <p:cNvPr id="6" name="Title 5">
            <a:extLst>
              <a:ext uri="{FF2B5EF4-FFF2-40B4-BE49-F238E27FC236}">
                <a16:creationId xmlns:a16="http://schemas.microsoft.com/office/drawing/2014/main" id="{B080FD36-937C-3A47-9A1D-437DE872B510}"/>
              </a:ext>
            </a:extLst>
          </p:cNvPr>
          <p:cNvSpPr>
            <a:spLocks noGrp="1"/>
          </p:cNvSpPr>
          <p:nvPr>
            <p:ph type="title"/>
          </p:nvPr>
        </p:nvSpPr>
        <p:spPr>
          <a:xfrm>
            <a:off x="191344" y="-315416"/>
            <a:ext cx="12169352" cy="936104"/>
          </a:xfrm>
        </p:spPr>
        <p:txBody>
          <a:bodyPr>
            <a:noAutofit/>
          </a:bodyPr>
          <a:lstStyle/>
          <a:p>
            <a:pPr lvl="0" eaLnBrk="0" fontAlgn="base" hangingPunct="0">
              <a:lnSpc>
                <a:spcPct val="100000"/>
              </a:lnSpc>
              <a:spcAft>
                <a:spcPct val="0"/>
              </a:spcAft>
            </a:pPr>
            <a:br>
              <a:rPr lang="en-US" altLang="en-US" sz="1800" b="1" cap="none" dirty="0">
                <a:solidFill>
                  <a:srgbClr val="2F5496"/>
                </a:solidFill>
                <a:latin typeface="Arial Rounded MT Bold" panose="020F0704030504030204" pitchFamily="34" charset="77"/>
                <a:ea typeface="Times New Roman" panose="02020603050405020304" pitchFamily="18" charset="0"/>
              </a:rPr>
            </a:br>
            <a:r>
              <a:rPr lang="en-US" altLang="en-US" sz="1800" b="1" cap="none" dirty="0">
                <a:solidFill>
                  <a:schemeClr val="tx1"/>
                </a:solidFill>
                <a:latin typeface="Arial Rounded MT Bold" panose="020F0704030504030204" pitchFamily="34" charset="77"/>
                <a:ea typeface="Times New Roman" panose="02020603050405020304" pitchFamily="18" charset="0"/>
              </a:rPr>
              <a:t>Deciding about sending child with SCD to hospital for admission or outpatient or home treatment</a:t>
            </a:r>
            <a:endParaRPr lang="en-US" sz="1800" dirty="0">
              <a:solidFill>
                <a:schemeClr val="tx1"/>
              </a:solidFill>
              <a:latin typeface="Arial Rounded MT Bold" panose="020F0704030504030204" pitchFamily="34" charset="77"/>
            </a:endParaRPr>
          </a:p>
        </p:txBody>
      </p:sp>
      <p:sp>
        <p:nvSpPr>
          <p:cNvPr id="3" name="TextBox 2">
            <a:extLst>
              <a:ext uri="{FF2B5EF4-FFF2-40B4-BE49-F238E27FC236}">
                <a16:creationId xmlns:a16="http://schemas.microsoft.com/office/drawing/2014/main" id="{FC736D02-4EE5-C24F-987B-EAA8DEC853DD}"/>
              </a:ext>
            </a:extLst>
          </p:cNvPr>
          <p:cNvSpPr txBox="1"/>
          <p:nvPr/>
        </p:nvSpPr>
        <p:spPr>
          <a:xfrm>
            <a:off x="8328248" y="6488668"/>
            <a:ext cx="3600400" cy="307777"/>
          </a:xfrm>
          <a:prstGeom prst="rect">
            <a:avLst/>
          </a:prstGeom>
          <a:noFill/>
        </p:spPr>
        <p:txBody>
          <a:bodyPr wrap="square" rtlCol="0">
            <a:spAutoFit/>
          </a:bodyPr>
          <a:lstStyle/>
          <a:p>
            <a:r>
              <a:rPr lang="en-US" sz="1400" dirty="0"/>
              <a:t>TOT Manual- MOTA &amp; MOHFW</a:t>
            </a:r>
          </a:p>
        </p:txBody>
      </p:sp>
    </p:spTree>
    <p:extLst>
      <p:ext uri="{BB962C8B-B14F-4D97-AF65-F5344CB8AC3E}">
        <p14:creationId xmlns:p14="http://schemas.microsoft.com/office/powerpoint/2010/main" val="69662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F9CC-36A2-FD4B-B986-C0302364B11C}"/>
              </a:ext>
            </a:extLst>
          </p:cNvPr>
          <p:cNvSpPr>
            <a:spLocks noGrp="1"/>
          </p:cNvSpPr>
          <p:nvPr>
            <p:ph type="title"/>
          </p:nvPr>
        </p:nvSpPr>
        <p:spPr>
          <a:xfrm>
            <a:off x="1024128" y="116632"/>
            <a:ext cx="9720072" cy="1499616"/>
          </a:xfrm>
        </p:spPr>
        <p:txBody>
          <a:bodyPr>
            <a:normAutofit/>
          </a:bodyPr>
          <a:lstStyle/>
          <a:p>
            <a:pPr algn="ctr"/>
            <a:r>
              <a:rPr lang="en-IN" sz="4000" cap="none" dirty="0" err="1">
                <a:solidFill>
                  <a:srgbClr val="C00000"/>
                </a:solidFill>
                <a:latin typeface="Arial Rounded MT Bold" panose="020F0704030504030204" pitchFamily="34" charset="77"/>
              </a:rPr>
              <a:t>Anemia</a:t>
            </a:r>
            <a:endParaRPr lang="en-US" sz="4000" cap="none" dirty="0">
              <a:solidFill>
                <a:srgbClr val="C00000"/>
              </a:solidFill>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7437DBAE-F901-9746-97DC-6C53FB634DC1}"/>
              </a:ext>
            </a:extLst>
          </p:cNvPr>
          <p:cNvSpPr>
            <a:spLocks noGrp="1"/>
          </p:cNvSpPr>
          <p:nvPr>
            <p:ph idx="1"/>
          </p:nvPr>
        </p:nvSpPr>
        <p:spPr>
          <a:xfrm>
            <a:off x="623392" y="1340768"/>
            <a:ext cx="11017224" cy="4968592"/>
          </a:xfrm>
          <a:solidFill>
            <a:schemeClr val="bg1"/>
          </a:solidFill>
        </p:spPr>
        <p:txBody>
          <a:bodyPr>
            <a:normAutofit lnSpcReduction="10000"/>
          </a:bodyPr>
          <a:lstStyle/>
          <a:p>
            <a:pPr>
              <a:buClr>
                <a:srgbClr val="C00000"/>
              </a:buClr>
              <a:buSzPct val="200000"/>
              <a:buFont typeface="Arial" panose="020B0604020202020204" pitchFamily="34" charset="0"/>
              <a:buChar char="•"/>
            </a:pPr>
            <a:r>
              <a:rPr lang="en-IN" dirty="0" err="1"/>
              <a:t>Anemia</a:t>
            </a:r>
            <a:r>
              <a:rPr lang="en-IN" dirty="0"/>
              <a:t> is not universally present</a:t>
            </a:r>
            <a:r>
              <a:rPr lang="en-IN"/>
              <a:t>. </a:t>
            </a:r>
          </a:p>
          <a:p>
            <a:pPr>
              <a:buClr>
                <a:srgbClr val="C00000"/>
              </a:buClr>
              <a:buSzPct val="200000"/>
              <a:buFont typeface="Arial" panose="020B0604020202020204" pitchFamily="34" charset="0"/>
              <a:buChar char="•"/>
            </a:pPr>
            <a:r>
              <a:rPr lang="en-IN"/>
              <a:t>But </a:t>
            </a:r>
            <a:r>
              <a:rPr lang="en-IN" dirty="0"/>
              <a:t>is frequently seen- normochromic, normocytic </a:t>
            </a:r>
            <a:r>
              <a:rPr lang="en-IN" dirty="0" err="1"/>
              <a:t>anemia</a:t>
            </a:r>
            <a:endParaRPr lang="en-IN" dirty="0"/>
          </a:p>
          <a:p>
            <a:pPr>
              <a:buClr>
                <a:srgbClr val="C00000"/>
              </a:buClr>
              <a:buSzPct val="200000"/>
              <a:buFont typeface="Arial" panose="020B0604020202020204" pitchFamily="34" charset="0"/>
              <a:buChar char="•"/>
            </a:pPr>
            <a:r>
              <a:rPr lang="en-IN" dirty="0"/>
              <a:t>Children exhibit few manifestations of </a:t>
            </a:r>
            <a:r>
              <a:rPr lang="en-IN" dirty="0" err="1"/>
              <a:t>anemia</a:t>
            </a:r>
            <a:r>
              <a:rPr lang="en-IN" dirty="0"/>
              <a:t> because they readily adjust by increasing heart rate and stroke volume; however, they have decreased stamina, which may be noted on the playground or when participating in physical education class </a:t>
            </a:r>
          </a:p>
          <a:p>
            <a:pPr>
              <a:buClr>
                <a:srgbClr val="C00000"/>
              </a:buClr>
              <a:buSzPct val="200000"/>
              <a:buFont typeface="Arial" panose="020B0604020202020204" pitchFamily="34" charset="0"/>
              <a:buChar char="•"/>
            </a:pPr>
            <a:r>
              <a:rPr lang="en-IN" dirty="0"/>
              <a:t>When present it can be </a:t>
            </a:r>
            <a:r>
              <a:rPr lang="en-IN" u="sng" dirty="0"/>
              <a:t>chronic and </a:t>
            </a:r>
            <a:r>
              <a:rPr lang="en-IN" u="sng" dirty="0" err="1"/>
              <a:t>hemolytic</a:t>
            </a:r>
            <a:r>
              <a:rPr lang="en-IN" u="sng" dirty="0"/>
              <a:t> </a:t>
            </a:r>
            <a:r>
              <a:rPr lang="en-IN" dirty="0"/>
              <a:t>in nature and may be well tolerated. </a:t>
            </a:r>
          </a:p>
          <a:p>
            <a:pPr lvl="1">
              <a:buClr>
                <a:srgbClr val="0432FF"/>
              </a:buClr>
              <a:buSzPct val="100000"/>
              <a:buFont typeface="Wingdings" pitchFamily="2" charset="2"/>
              <a:buChar char="§"/>
            </a:pPr>
            <a:r>
              <a:rPr lang="en-IN" dirty="0"/>
              <a:t>While patients with an </a:t>
            </a:r>
            <a:r>
              <a:rPr lang="en-IN" dirty="0" err="1"/>
              <a:t>Hb</a:t>
            </a:r>
            <a:r>
              <a:rPr lang="en-IN" dirty="0"/>
              <a:t> level of 6-7 g/</a:t>
            </a:r>
            <a:r>
              <a:rPr lang="en-IN" dirty="0" err="1"/>
              <a:t>dL</a:t>
            </a:r>
            <a:r>
              <a:rPr lang="en-IN" dirty="0"/>
              <a:t> who are able to participate in the activities of daily life in a normal fashion are not uncommon, their tolerance for exercise and exertion tends to be very limited.</a:t>
            </a:r>
          </a:p>
          <a:p>
            <a:pPr>
              <a:buClr>
                <a:srgbClr val="C00000"/>
              </a:buClr>
              <a:buSzPct val="200000"/>
              <a:buFont typeface="Arial" panose="020B0604020202020204" pitchFamily="34" charset="0"/>
              <a:buChar char="•"/>
            </a:pPr>
            <a:r>
              <a:rPr lang="en-IN" dirty="0"/>
              <a:t>Acute </a:t>
            </a:r>
            <a:r>
              <a:rPr lang="en-IN" dirty="0" err="1"/>
              <a:t>anemia</a:t>
            </a:r>
            <a:r>
              <a:rPr lang="en-IN" dirty="0"/>
              <a:t> - Sequestration, aplastic crises, periodic bouts of </a:t>
            </a:r>
            <a:r>
              <a:rPr lang="en-IN" dirty="0" err="1"/>
              <a:t>hyperhemolysis</a:t>
            </a:r>
            <a:r>
              <a:rPr lang="en-IN" dirty="0"/>
              <a:t> may occur or due to infections related </a:t>
            </a:r>
            <a:r>
              <a:rPr lang="en-IN" dirty="0" err="1"/>
              <a:t>myelo</a:t>
            </a:r>
            <a:r>
              <a:rPr lang="en-IN" dirty="0"/>
              <a:t>-suppression etc.</a:t>
            </a:r>
          </a:p>
          <a:p>
            <a:pPr>
              <a:buClr>
                <a:srgbClr val="C00000"/>
              </a:buClr>
              <a:buSzPct val="200000"/>
              <a:buFont typeface="Arial" panose="020B0604020202020204" pitchFamily="34" charset="0"/>
              <a:buChar char="•"/>
            </a:pPr>
            <a:r>
              <a:rPr lang="en-IN" dirty="0"/>
              <a:t>Other causes of </a:t>
            </a:r>
            <a:r>
              <a:rPr lang="en-IN" dirty="0" err="1"/>
              <a:t>anemia</a:t>
            </a:r>
            <a:r>
              <a:rPr lang="en-IN" dirty="0"/>
              <a:t>-</a:t>
            </a:r>
          </a:p>
          <a:p>
            <a:pPr lvl="1">
              <a:buClr>
                <a:srgbClr val="0432FF"/>
              </a:buClr>
              <a:buSzPct val="100000"/>
              <a:buFont typeface="Wingdings" pitchFamily="2" charset="2"/>
              <a:buChar char="§"/>
            </a:pPr>
            <a:r>
              <a:rPr lang="en-IN" dirty="0"/>
              <a:t>Acute </a:t>
            </a:r>
            <a:r>
              <a:rPr lang="en-IN" dirty="0" err="1"/>
              <a:t>anemia</a:t>
            </a:r>
            <a:r>
              <a:rPr lang="en-IN" dirty="0"/>
              <a:t> may be complicated with megaloblastic changes secondary to folate deficiency. These result from increased RBC turnover and folate utilization. </a:t>
            </a:r>
          </a:p>
          <a:p>
            <a:pPr lvl="1">
              <a:buClr>
                <a:srgbClr val="0432FF"/>
              </a:buClr>
              <a:buSzPct val="100000"/>
              <a:buFont typeface="Wingdings" pitchFamily="2" charset="2"/>
              <a:buChar char="§"/>
            </a:pPr>
            <a:r>
              <a:rPr lang="en-IN" dirty="0"/>
              <a:t>Iron deficiency </a:t>
            </a:r>
            <a:r>
              <a:rPr lang="en-IN" dirty="0" err="1"/>
              <a:t>anemia</a:t>
            </a:r>
            <a:r>
              <a:rPr lang="en-IN" dirty="0"/>
              <a:t> can occur- in those not requiring blood transfusions</a:t>
            </a:r>
          </a:p>
          <a:p>
            <a:endParaRPr lang="en-US" dirty="0"/>
          </a:p>
        </p:txBody>
      </p:sp>
    </p:spTree>
    <p:extLst>
      <p:ext uri="{BB962C8B-B14F-4D97-AF65-F5344CB8AC3E}">
        <p14:creationId xmlns:p14="http://schemas.microsoft.com/office/powerpoint/2010/main" val="976667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73377262"/>
              </p:ext>
            </p:extLst>
          </p:nvPr>
        </p:nvGraphicFramePr>
        <p:xfrm>
          <a:off x="539646" y="332656"/>
          <a:ext cx="10553076" cy="5594920"/>
        </p:xfrm>
        <a:graphic>
          <a:graphicData uri="http://schemas.openxmlformats.org/drawingml/2006/table">
            <a:tbl>
              <a:tblPr firstRow="1" bandRow="1">
                <a:tableStyleId>{5C22544A-7EE6-4342-B048-85BDC9FD1C3A}</a:tableStyleId>
              </a:tblPr>
              <a:tblGrid>
                <a:gridCol w="1819495">
                  <a:extLst>
                    <a:ext uri="{9D8B030D-6E8A-4147-A177-3AD203B41FA5}">
                      <a16:colId xmlns:a16="http://schemas.microsoft.com/office/drawing/2014/main" val="20000"/>
                    </a:ext>
                  </a:extLst>
                </a:gridCol>
                <a:gridCol w="2173231">
                  <a:extLst>
                    <a:ext uri="{9D8B030D-6E8A-4147-A177-3AD203B41FA5}">
                      <a16:colId xmlns:a16="http://schemas.microsoft.com/office/drawing/2014/main" val="20001"/>
                    </a:ext>
                  </a:extLst>
                </a:gridCol>
                <a:gridCol w="3194279">
                  <a:extLst>
                    <a:ext uri="{9D8B030D-6E8A-4147-A177-3AD203B41FA5}">
                      <a16:colId xmlns:a16="http://schemas.microsoft.com/office/drawing/2014/main" val="20002"/>
                    </a:ext>
                  </a:extLst>
                </a:gridCol>
                <a:gridCol w="3366071">
                  <a:extLst>
                    <a:ext uri="{9D8B030D-6E8A-4147-A177-3AD203B41FA5}">
                      <a16:colId xmlns:a16="http://schemas.microsoft.com/office/drawing/2014/main" val="20003"/>
                    </a:ext>
                  </a:extLst>
                </a:gridCol>
              </a:tblGrid>
              <a:tr h="768738">
                <a:tc>
                  <a:txBody>
                    <a:bodyPr/>
                    <a:lstStyle/>
                    <a:p>
                      <a:r>
                        <a:rPr lang="en-US"/>
                        <a:t>System</a:t>
                      </a:r>
                    </a:p>
                  </a:txBody>
                  <a:tcPr/>
                </a:tc>
                <a:tc>
                  <a:txBody>
                    <a:bodyPr/>
                    <a:lstStyle/>
                    <a:p>
                      <a:r>
                        <a:rPr lang="en-US"/>
                        <a:t>Complication</a:t>
                      </a:r>
                    </a:p>
                  </a:txBody>
                  <a:tcPr/>
                </a:tc>
                <a:tc>
                  <a:txBody>
                    <a:bodyPr/>
                    <a:lstStyle/>
                    <a:p>
                      <a:r>
                        <a:rPr lang="en-US"/>
                        <a:t>Pathology and imaging findings</a:t>
                      </a:r>
                    </a:p>
                  </a:txBody>
                  <a:tcPr/>
                </a:tc>
                <a:tc>
                  <a:txBody>
                    <a:bodyPr/>
                    <a:lstStyle/>
                    <a:p>
                      <a:r>
                        <a:rPr lang="en-US"/>
                        <a:t>Proposed mechanisms</a:t>
                      </a:r>
                    </a:p>
                  </a:txBody>
                  <a:tcPr/>
                </a:tc>
                <a:extLst>
                  <a:ext uri="{0D108BD9-81ED-4DB2-BD59-A6C34878D82A}">
                    <a16:rowId xmlns:a16="http://schemas.microsoft.com/office/drawing/2014/main" val="10000"/>
                  </a:ext>
                </a:extLst>
              </a:tr>
              <a:tr h="1098197">
                <a:tc rowSpan="3">
                  <a:txBody>
                    <a:bodyPr/>
                    <a:lstStyle/>
                    <a:p>
                      <a:r>
                        <a:rPr lang="en-US" b="1" dirty="0"/>
                        <a:t>Pulmonary system</a:t>
                      </a:r>
                    </a:p>
                  </a:txBody>
                  <a:tcPr/>
                </a:tc>
                <a:tc>
                  <a:txBody>
                    <a:bodyPr/>
                    <a:lstStyle/>
                    <a:p>
                      <a:r>
                        <a:rPr lang="en-US"/>
                        <a:t>Acute chest syndrome</a:t>
                      </a:r>
                    </a:p>
                  </a:txBody>
                  <a:tcPr/>
                </a:tc>
                <a:tc>
                  <a:txBody>
                    <a:bodyPr/>
                    <a:lstStyle/>
                    <a:p>
                      <a:pPr>
                        <a:buFont typeface="Arial" pitchFamily="34" charset="0"/>
                        <a:buChar char="•"/>
                      </a:pPr>
                      <a:r>
                        <a:rPr lang="en-US"/>
                        <a:t>Wedge pulmonary infarction </a:t>
                      </a:r>
                    </a:p>
                    <a:p>
                      <a:pPr>
                        <a:buFont typeface="Arial" pitchFamily="34" charset="0"/>
                        <a:buChar char="•"/>
                      </a:pPr>
                      <a:r>
                        <a:rPr lang="en-US" i="1"/>
                        <a:t>In situ </a:t>
                      </a:r>
                      <a:r>
                        <a:rPr lang="en-US"/>
                        <a:t>pulmonary thrombosis </a:t>
                      </a:r>
                    </a:p>
                    <a:p>
                      <a:pPr>
                        <a:buFont typeface="Arial" pitchFamily="34" charset="0"/>
                        <a:buChar char="•"/>
                      </a:pPr>
                      <a:r>
                        <a:rPr lang="en-US"/>
                        <a:t>Rib infarction </a:t>
                      </a:r>
                    </a:p>
                    <a:p>
                      <a:pPr>
                        <a:buFont typeface="Arial" pitchFamily="34" charset="0"/>
                        <a:buChar char="•"/>
                      </a:pPr>
                      <a:r>
                        <a:rPr lang="en-US"/>
                        <a:t>Pleural effusions </a:t>
                      </a:r>
                    </a:p>
                    <a:p>
                      <a:pPr>
                        <a:buFont typeface="Arial" pitchFamily="34" charset="0"/>
                        <a:buChar char="•"/>
                      </a:pPr>
                      <a:r>
                        <a:rPr lang="en-US"/>
                        <a:t>Multi-lobar consolidations </a:t>
                      </a:r>
                    </a:p>
                    <a:p>
                      <a:pPr>
                        <a:buFont typeface="Arial" pitchFamily="34" charset="0"/>
                        <a:buChar char="•"/>
                      </a:pPr>
                      <a:r>
                        <a:rPr lang="en-US"/>
                        <a:t>Foamy alveolar macrophages </a:t>
                      </a:r>
                    </a:p>
                    <a:p>
                      <a:pPr>
                        <a:buFont typeface="Arial" pitchFamily="34" charset="0"/>
                        <a:buChar char="•"/>
                      </a:pPr>
                      <a:r>
                        <a:rPr lang="en-US"/>
                        <a:t>Arteriolar thrombosis</a:t>
                      </a:r>
                    </a:p>
                  </a:txBody>
                  <a:tcPr/>
                </a:tc>
                <a:tc>
                  <a:txBody>
                    <a:bodyPr/>
                    <a:lstStyle/>
                    <a:p>
                      <a:pPr marL="285750" indent="-285750">
                        <a:buFont typeface="Arial" panose="020B0604020202020204" pitchFamily="34" charset="0"/>
                        <a:buChar char="•"/>
                      </a:pPr>
                      <a:r>
                        <a:rPr lang="en-US" dirty="0"/>
                        <a:t>Necrotic marrow and fat embolization </a:t>
                      </a:r>
                    </a:p>
                    <a:p>
                      <a:pPr marL="285750" indent="-285750">
                        <a:buFont typeface="Arial" panose="020B0604020202020204" pitchFamily="34" charset="0"/>
                        <a:buChar char="•"/>
                      </a:pPr>
                      <a:r>
                        <a:rPr lang="en-US" dirty="0"/>
                        <a:t>Atelectasis and central hypoventilation </a:t>
                      </a:r>
                    </a:p>
                    <a:p>
                      <a:pPr marL="285750" indent="-285750">
                        <a:buFont typeface="Arial" panose="020B0604020202020204" pitchFamily="34" charset="0"/>
                        <a:buChar char="•"/>
                      </a:pPr>
                      <a:r>
                        <a:rPr lang="en-US" dirty="0" err="1"/>
                        <a:t>Heme</a:t>
                      </a:r>
                      <a:r>
                        <a:rPr lang="en-US" dirty="0"/>
                        <a:t>-mediated stimulation of TLR4 and inflammasome pathways</a:t>
                      </a:r>
                    </a:p>
                    <a:p>
                      <a:pPr marL="285750" indent="-285750">
                        <a:buFont typeface="Arial" panose="020B0604020202020204" pitchFamily="34" charset="0"/>
                        <a:buChar char="•"/>
                      </a:pPr>
                      <a:r>
                        <a:rPr lang="en-US" dirty="0" err="1"/>
                        <a:t>Hyperadhesion</a:t>
                      </a:r>
                      <a:r>
                        <a:rPr lang="en-US" dirty="0"/>
                        <a:t> of platelets and neutrophils Infection </a:t>
                      </a:r>
                    </a:p>
                  </a:txBody>
                  <a:tcPr/>
                </a:tc>
                <a:extLst>
                  <a:ext uri="{0D108BD9-81ED-4DB2-BD59-A6C34878D82A}">
                    <a16:rowId xmlns:a16="http://schemas.microsoft.com/office/drawing/2014/main" val="10001"/>
                  </a:ext>
                </a:extLst>
              </a:tr>
              <a:tr h="1351462">
                <a:tc vMerge="1">
                  <a:txBody>
                    <a:bodyPr/>
                    <a:lstStyle/>
                    <a:p>
                      <a:endParaRPr lang="en-US" dirty="0"/>
                    </a:p>
                  </a:txBody>
                  <a:tcPr/>
                </a:tc>
                <a:tc>
                  <a:txBody>
                    <a:bodyPr/>
                    <a:lstStyle/>
                    <a:p>
                      <a:r>
                        <a:rPr lang="en-US"/>
                        <a:t>Restrictive lung disease</a:t>
                      </a:r>
                    </a:p>
                  </a:txBody>
                  <a:tcPr/>
                </a:tc>
                <a:tc>
                  <a:txBody>
                    <a:bodyPr/>
                    <a:lstStyle/>
                    <a:p>
                      <a:pPr marL="285750" indent="-285750">
                        <a:buFont typeface="Arial" panose="020B0604020202020204" pitchFamily="34" charset="0"/>
                        <a:buChar char="•"/>
                      </a:pPr>
                      <a:r>
                        <a:rPr lang="en-US" dirty="0"/>
                        <a:t>Decreased DLCO and TLC </a:t>
                      </a:r>
                    </a:p>
                    <a:p>
                      <a:pPr marL="285750" indent="-285750">
                        <a:buFont typeface="Arial" panose="020B0604020202020204" pitchFamily="34" charset="0"/>
                        <a:buChar char="•"/>
                      </a:pPr>
                      <a:r>
                        <a:rPr lang="en-US" dirty="0"/>
                        <a:t>Lung fibrosis at the bases</a:t>
                      </a:r>
                    </a:p>
                  </a:txBody>
                  <a:tcPr/>
                </a:tc>
                <a:tc>
                  <a:txBody>
                    <a:bodyPr/>
                    <a:lstStyle/>
                    <a:p>
                      <a:r>
                        <a:rPr lang="en-US" dirty="0"/>
                        <a:t>Increased circulating and activated fibrocytes?</a:t>
                      </a:r>
                    </a:p>
                  </a:txBody>
                  <a:tcPr/>
                </a:tc>
                <a:extLst>
                  <a:ext uri="{0D108BD9-81ED-4DB2-BD59-A6C34878D82A}">
                    <a16:rowId xmlns:a16="http://schemas.microsoft.com/office/drawing/2014/main" val="10002"/>
                  </a:ext>
                </a:extLst>
              </a:tr>
              <a:tr h="890760">
                <a:tc vMerge="1">
                  <a:txBody>
                    <a:bodyPr/>
                    <a:lstStyle/>
                    <a:p>
                      <a:endParaRPr lang="en-US" dirty="0"/>
                    </a:p>
                  </a:txBody>
                  <a:tcPr/>
                </a:tc>
                <a:tc>
                  <a:txBody>
                    <a:bodyPr/>
                    <a:lstStyle/>
                    <a:p>
                      <a:r>
                        <a:rPr lang="en-US" dirty="0"/>
                        <a:t>Pulmonary hypertension</a:t>
                      </a:r>
                    </a:p>
                  </a:txBody>
                  <a:tcPr/>
                </a:tc>
                <a:tc>
                  <a:txBody>
                    <a:bodyPr/>
                    <a:lstStyle/>
                    <a:p>
                      <a:pPr>
                        <a:buFont typeface="Wingdings" pitchFamily="2" charset="2"/>
                        <a:buChar char="§"/>
                      </a:pPr>
                      <a:r>
                        <a:rPr lang="en-US" err="1"/>
                        <a:t>Plexiform</a:t>
                      </a:r>
                      <a:r>
                        <a:rPr lang="en-US"/>
                        <a:t> lesions </a:t>
                      </a:r>
                    </a:p>
                    <a:p>
                      <a:pPr>
                        <a:buFont typeface="Wingdings" pitchFamily="2" charset="2"/>
                        <a:buChar char="§"/>
                      </a:pPr>
                      <a:r>
                        <a:rPr lang="en-US" err="1"/>
                        <a:t>Intimal</a:t>
                      </a:r>
                      <a:r>
                        <a:rPr lang="en-US"/>
                        <a:t> hyperplasia</a:t>
                      </a:r>
                    </a:p>
                    <a:p>
                      <a:pPr>
                        <a:buFont typeface="Wingdings" pitchFamily="2" charset="2"/>
                        <a:buChar char="§"/>
                      </a:pPr>
                      <a:r>
                        <a:rPr lang="en-US"/>
                        <a:t> </a:t>
                      </a:r>
                      <a:r>
                        <a:rPr lang="en-US" err="1"/>
                        <a:t>Intraluminal</a:t>
                      </a:r>
                      <a:r>
                        <a:rPr lang="en-US"/>
                        <a:t> thrombosis</a:t>
                      </a:r>
                    </a:p>
                  </a:txBody>
                  <a:tcPr/>
                </a:tc>
                <a:tc>
                  <a:txBody>
                    <a:bodyPr/>
                    <a:lstStyle/>
                    <a:p>
                      <a:pPr marL="285750" indent="-285750">
                        <a:buFont typeface="Arial" panose="020B0604020202020204" pitchFamily="34" charset="0"/>
                        <a:buChar char="•"/>
                      </a:pPr>
                      <a:r>
                        <a:rPr lang="en-US" dirty="0"/>
                        <a:t>Hemostatic activation (CTEPH) </a:t>
                      </a:r>
                    </a:p>
                    <a:p>
                      <a:pPr marL="285750" indent="-285750">
                        <a:buFont typeface="Arial" panose="020B0604020202020204" pitchFamily="34" charset="0"/>
                        <a:buChar char="•"/>
                      </a:pPr>
                      <a:r>
                        <a:rPr lang="en-US" dirty="0"/>
                        <a:t>Cell-free hemoglobin quenching of NO</a:t>
                      </a:r>
                    </a:p>
                  </a:txBody>
                  <a:tcPr/>
                </a:tc>
                <a:extLst>
                  <a:ext uri="{0D108BD9-81ED-4DB2-BD59-A6C34878D82A}">
                    <a16:rowId xmlns:a16="http://schemas.microsoft.com/office/drawing/2014/main" val="10003"/>
                  </a:ext>
                </a:extLst>
              </a:tr>
            </a:tbl>
          </a:graphicData>
        </a:graphic>
      </p:graphicFrame>
      <p:sp>
        <p:nvSpPr>
          <p:cNvPr id="3" name="Rectangle 2"/>
          <p:cNvSpPr/>
          <p:nvPr/>
        </p:nvSpPr>
        <p:spPr>
          <a:xfrm>
            <a:off x="2063552" y="6448429"/>
            <a:ext cx="4572000" cy="276999"/>
          </a:xfrm>
          <a:prstGeom prst="rect">
            <a:avLst/>
          </a:prstGeom>
        </p:spPr>
        <p:txBody>
          <a:bodyPr>
            <a:spAutoFit/>
          </a:bodyPr>
          <a:lstStyle/>
          <a:p>
            <a:r>
              <a:rPr lang="en-US" sz="1200" err="1"/>
              <a:t>Annu</a:t>
            </a:r>
            <a:r>
              <a:rPr lang="en-US" sz="1200"/>
              <a:t>. Rev. </a:t>
            </a:r>
            <a:r>
              <a:rPr lang="en-US" sz="1200" err="1"/>
              <a:t>Pathol</a:t>
            </a:r>
            <a:r>
              <a:rPr lang="en-US" sz="1200"/>
              <a:t>. Mech. Dis. 2019. 14:263–92</a:t>
            </a:r>
          </a:p>
        </p:txBody>
      </p:sp>
      <p:pic>
        <p:nvPicPr>
          <p:cNvPr id="4" name="Picture 3">
            <a:extLst>
              <a:ext uri="{FF2B5EF4-FFF2-40B4-BE49-F238E27FC236}">
                <a16:creationId xmlns:a16="http://schemas.microsoft.com/office/drawing/2014/main" id="{B7051300-39B2-714E-99F6-F313E2096D07}"/>
              </a:ext>
            </a:extLst>
          </p:cNvPr>
          <p:cNvPicPr>
            <a:picLocks noChangeAspect="1"/>
          </p:cNvPicPr>
          <p:nvPr/>
        </p:nvPicPr>
        <p:blipFill>
          <a:blip r:embed="rId3"/>
          <a:stretch>
            <a:fillRect/>
          </a:stretch>
        </p:blipFill>
        <p:spPr>
          <a:xfrm>
            <a:off x="695400" y="2492896"/>
            <a:ext cx="1193051" cy="1170434"/>
          </a:xfrm>
          <a:prstGeom prst="rect">
            <a:avLst/>
          </a:prstGeom>
        </p:spPr>
      </p:pic>
    </p:spTree>
    <p:extLst>
      <p:ext uri="{BB962C8B-B14F-4D97-AF65-F5344CB8AC3E}">
        <p14:creationId xmlns:p14="http://schemas.microsoft.com/office/powerpoint/2010/main" val="427203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a:xfrm>
            <a:off x="1192717" y="72102"/>
            <a:ext cx="9720072" cy="815562"/>
          </a:xfrm>
          <a:solidFill>
            <a:schemeClr val="accent1">
              <a:lumMod val="40000"/>
              <a:lumOff val="60000"/>
            </a:schemeClr>
          </a:solidFill>
        </p:spPr>
        <p:txBody>
          <a:bodyPr>
            <a:normAutofit fontScale="90000"/>
          </a:bodyPr>
          <a:lstStyle/>
          <a:p>
            <a:br>
              <a:rPr lang="en-US" sz="4000" cap="none" dirty="0">
                <a:latin typeface="Arial Rounded MT Bold" panose="020F0704030504030204" pitchFamily="34" charset="77"/>
              </a:rPr>
            </a:br>
            <a:r>
              <a:rPr lang="en-US" sz="4000" cap="none" dirty="0">
                <a:latin typeface="Arial Rounded MT Bold" panose="020F0704030504030204" pitchFamily="34" charset="77"/>
              </a:rPr>
              <a:t>Lung in acute chest syndrome (ACS)</a:t>
            </a:r>
            <a:br>
              <a:rPr lang="en-US" dirty="0"/>
            </a:br>
            <a:endParaRPr lang="en-US" dirty="0"/>
          </a:p>
        </p:txBody>
      </p:sp>
      <p:sp>
        <p:nvSpPr>
          <p:cNvPr id="54" name="Content Placeholder 53"/>
          <p:cNvSpPr>
            <a:spLocks noGrp="1"/>
          </p:cNvSpPr>
          <p:nvPr>
            <p:ph sz="half" idx="1"/>
          </p:nvPr>
        </p:nvSpPr>
        <p:spPr>
          <a:xfrm>
            <a:off x="344665" y="887664"/>
            <a:ext cx="5708088" cy="5709688"/>
          </a:xfrm>
          <a:solidFill>
            <a:schemeClr val="bg1"/>
          </a:solidFill>
        </p:spPr>
        <p:txBody>
          <a:bodyPr>
            <a:normAutofit fontScale="62500" lnSpcReduction="20000"/>
          </a:bodyPr>
          <a:lstStyle/>
          <a:p>
            <a:endParaRPr lang="en-US" sz="2900" dirty="0"/>
          </a:p>
          <a:p>
            <a:r>
              <a:rPr lang="en-US" sz="2900" dirty="0"/>
              <a:t>ACS - clinical presentation is dramatic and the diagnosis straightforward</a:t>
            </a:r>
          </a:p>
          <a:p>
            <a:r>
              <a:rPr lang="en-US" sz="2900" dirty="0"/>
              <a:t>More common in children &amp; has a high mortality </a:t>
            </a:r>
          </a:p>
          <a:p>
            <a:r>
              <a:rPr lang="en-US" sz="2900" dirty="0"/>
              <a:t>Pathology -ACS is a complication of VOC, usually occurs 2–3 days after the onset of </a:t>
            </a:r>
            <a:r>
              <a:rPr lang="en-US" sz="2900" dirty="0" err="1"/>
              <a:t>vaso</a:t>
            </a:r>
            <a:r>
              <a:rPr lang="en-US" sz="2900" dirty="0"/>
              <a:t>-occlusive pain crises</a:t>
            </a:r>
          </a:p>
          <a:p>
            <a:pPr lvl="1"/>
            <a:r>
              <a:rPr lang="en-US" sz="2500" dirty="0"/>
              <a:t>The link to VOC ?</a:t>
            </a:r>
          </a:p>
          <a:p>
            <a:pPr lvl="2">
              <a:buFont typeface="Arial" panose="020B0604020202020204" pitchFamily="34" charset="0"/>
              <a:buChar char="•"/>
            </a:pPr>
            <a:r>
              <a:rPr lang="en-US" sz="2100" dirty="0"/>
              <a:t>hydroxyurea reduces the incidence of ACS 	</a:t>
            </a:r>
          </a:p>
          <a:p>
            <a:r>
              <a:rPr lang="en-US" sz="2900" dirty="0"/>
              <a:t>Hyperinflammatory event –</a:t>
            </a:r>
          </a:p>
          <a:p>
            <a:pPr lvl="1"/>
            <a:r>
              <a:rPr lang="en-US" sz="2500" dirty="0"/>
              <a:t>classic acute lung injury presents with alveolar-capillary leak and neutrophilic inflammation,</a:t>
            </a:r>
          </a:p>
          <a:p>
            <a:pPr lvl="1"/>
            <a:r>
              <a:rPr lang="en-US" sz="2500" dirty="0"/>
              <a:t>may be radiographically and clinically indistinguishable from multi-lobar pneumonia </a:t>
            </a:r>
          </a:p>
          <a:p>
            <a:pPr lvl="1"/>
            <a:r>
              <a:rPr lang="en-US" sz="2500" dirty="0"/>
              <a:t>May have a microbial trigger, but pathology is infarction </a:t>
            </a:r>
          </a:p>
          <a:p>
            <a:r>
              <a:rPr lang="en-US" sz="2900" dirty="0"/>
              <a:t>Hyperinflammatory response with release of cytokines, recruitment of neutrophils, and sterile inflammation –</a:t>
            </a:r>
          </a:p>
          <a:p>
            <a:pPr lvl="1"/>
            <a:r>
              <a:rPr lang="en-US" sz="2500" dirty="0"/>
              <a:t>that leads to breakdown of the endothelial-epithelial barrier (gap formation), </a:t>
            </a:r>
          </a:p>
          <a:p>
            <a:pPr lvl="1"/>
            <a:r>
              <a:rPr lang="en-US" sz="2500" dirty="0"/>
              <a:t>alveolar capillary leak, and </a:t>
            </a:r>
          </a:p>
          <a:p>
            <a:pPr lvl="1"/>
            <a:r>
              <a:rPr lang="en-US" sz="2500" dirty="0"/>
              <a:t>oxygen exchange difficulty.</a:t>
            </a:r>
          </a:p>
          <a:p>
            <a:pPr lvl="1"/>
            <a:r>
              <a:rPr lang="en-US" sz="2500" dirty="0"/>
              <a:t>Can progress to ARDS.</a:t>
            </a:r>
          </a:p>
          <a:p>
            <a:endParaRPr lang="en-US" dirty="0"/>
          </a:p>
        </p:txBody>
      </p:sp>
      <p:sp>
        <p:nvSpPr>
          <p:cNvPr id="5" name="Chord 4"/>
          <p:cNvSpPr/>
          <p:nvPr/>
        </p:nvSpPr>
        <p:spPr>
          <a:xfrm>
            <a:off x="6539298" y="2509967"/>
            <a:ext cx="1961636" cy="1970903"/>
          </a:xfrm>
          <a:prstGeom prst="chord">
            <a:avLst/>
          </a:prstGeom>
          <a:solidFill>
            <a:schemeClr val="accent3">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Dodecagon 5"/>
          <p:cNvSpPr/>
          <p:nvPr/>
        </p:nvSpPr>
        <p:spPr>
          <a:xfrm>
            <a:off x="8386634" y="4042204"/>
            <a:ext cx="179173" cy="172994"/>
          </a:xfrm>
          <a:prstGeom prst="dodecagon">
            <a:avLst/>
          </a:prstGeom>
          <a:solidFill>
            <a:srgbClr val="7030A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odecagon 6"/>
          <p:cNvSpPr/>
          <p:nvPr/>
        </p:nvSpPr>
        <p:spPr>
          <a:xfrm>
            <a:off x="8321762" y="4323321"/>
            <a:ext cx="179173" cy="172994"/>
          </a:xfrm>
          <a:prstGeom prst="dodecagon">
            <a:avLst/>
          </a:prstGeom>
          <a:solidFill>
            <a:srgbClr val="7030A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8553450" y="3779624"/>
            <a:ext cx="74141" cy="74141"/>
          </a:xfrm>
          <a:prstGeom prst="ellips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8471587" y="3631343"/>
            <a:ext cx="49427" cy="74141"/>
          </a:xfrm>
          <a:prstGeom prst="ellips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8446874" y="3557202"/>
            <a:ext cx="49427" cy="74141"/>
          </a:xfrm>
          <a:prstGeom prst="ellips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8357288" y="3483062"/>
            <a:ext cx="49427" cy="74141"/>
          </a:xfrm>
          <a:prstGeom prst="ellips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8571986" y="3668413"/>
            <a:ext cx="89587" cy="111211"/>
          </a:xfrm>
          <a:prstGeom prst="ellips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8332574" y="3137073"/>
            <a:ext cx="163727" cy="172995"/>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8386633" y="3186500"/>
            <a:ext cx="40160" cy="98855"/>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8446874" y="3251373"/>
            <a:ext cx="163727" cy="172995"/>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8500933" y="3300800"/>
            <a:ext cx="40160" cy="98855"/>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Pie 16"/>
          <p:cNvSpPr/>
          <p:nvPr/>
        </p:nvSpPr>
        <p:spPr>
          <a:xfrm>
            <a:off x="8116330" y="3007326"/>
            <a:ext cx="216242" cy="129746"/>
          </a:xfrm>
          <a:prstGeom prst="pi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Pie 17"/>
          <p:cNvSpPr/>
          <p:nvPr/>
        </p:nvSpPr>
        <p:spPr>
          <a:xfrm>
            <a:off x="8571985" y="3365671"/>
            <a:ext cx="216242" cy="129746"/>
          </a:xfrm>
          <a:prstGeom prst="pi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9" name="Pie 18"/>
          <p:cNvSpPr/>
          <p:nvPr/>
        </p:nvSpPr>
        <p:spPr>
          <a:xfrm>
            <a:off x="8014388" y="2877580"/>
            <a:ext cx="216242" cy="129746"/>
          </a:xfrm>
          <a:prstGeom prst="pi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0" name="Explosion 1 19"/>
          <p:cNvSpPr/>
          <p:nvPr/>
        </p:nvSpPr>
        <p:spPr>
          <a:xfrm>
            <a:off x="8661572" y="2509967"/>
            <a:ext cx="134380" cy="105033"/>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7-Point Star 20"/>
          <p:cNvSpPr/>
          <p:nvPr/>
        </p:nvSpPr>
        <p:spPr>
          <a:xfrm>
            <a:off x="8894806" y="3007326"/>
            <a:ext cx="129746" cy="129746"/>
          </a:xfrm>
          <a:prstGeom prst="star7">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Explosion 1 21"/>
          <p:cNvSpPr/>
          <p:nvPr/>
        </p:nvSpPr>
        <p:spPr>
          <a:xfrm>
            <a:off x="8590520" y="2705016"/>
            <a:ext cx="134380" cy="105033"/>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7-Point Star 22"/>
          <p:cNvSpPr/>
          <p:nvPr/>
        </p:nvSpPr>
        <p:spPr>
          <a:xfrm>
            <a:off x="9009106" y="3121626"/>
            <a:ext cx="129746" cy="129746"/>
          </a:xfrm>
          <a:prstGeom prst="star7">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7-Point Star 23"/>
          <p:cNvSpPr/>
          <p:nvPr/>
        </p:nvSpPr>
        <p:spPr>
          <a:xfrm>
            <a:off x="9123406" y="3235926"/>
            <a:ext cx="129746" cy="129746"/>
          </a:xfrm>
          <a:prstGeom prst="star7">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7-Point Star 24"/>
          <p:cNvSpPr/>
          <p:nvPr/>
        </p:nvSpPr>
        <p:spPr>
          <a:xfrm>
            <a:off x="9237706" y="3350226"/>
            <a:ext cx="129746" cy="129746"/>
          </a:xfrm>
          <a:prstGeom prst="star7">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Moon 25"/>
          <p:cNvSpPr/>
          <p:nvPr/>
        </p:nvSpPr>
        <p:spPr>
          <a:xfrm>
            <a:off x="8230630" y="2825064"/>
            <a:ext cx="126656" cy="182262"/>
          </a:xfrm>
          <a:prstGeom prst="moon">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Moon 26"/>
          <p:cNvSpPr/>
          <p:nvPr/>
        </p:nvSpPr>
        <p:spPr>
          <a:xfrm>
            <a:off x="8661571" y="3217391"/>
            <a:ext cx="126656" cy="182262"/>
          </a:xfrm>
          <a:prstGeom prst="moon">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Moon 27"/>
          <p:cNvSpPr/>
          <p:nvPr/>
        </p:nvSpPr>
        <p:spPr>
          <a:xfrm>
            <a:off x="8053002" y="2652069"/>
            <a:ext cx="126656" cy="182262"/>
          </a:xfrm>
          <a:prstGeom prst="moon">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Explosion 1 28"/>
          <p:cNvSpPr/>
          <p:nvPr/>
        </p:nvSpPr>
        <p:spPr>
          <a:xfrm>
            <a:off x="8637630" y="2834332"/>
            <a:ext cx="134380" cy="105033"/>
          </a:xfrm>
          <a:prstGeom prst="irregularSeal1">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Wave 29"/>
          <p:cNvSpPr/>
          <p:nvPr/>
        </p:nvSpPr>
        <p:spPr>
          <a:xfrm>
            <a:off x="6862120" y="3705483"/>
            <a:ext cx="1152269" cy="308919"/>
          </a:xfrm>
          <a:prstGeom prst="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lowchart: Terminator 30"/>
          <p:cNvSpPr/>
          <p:nvPr/>
        </p:nvSpPr>
        <p:spPr>
          <a:xfrm>
            <a:off x="6936260" y="3285355"/>
            <a:ext cx="210065" cy="34289"/>
          </a:xfrm>
          <a:prstGeom prst="flowChartTermina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Terminator 31"/>
          <p:cNvSpPr/>
          <p:nvPr/>
        </p:nvSpPr>
        <p:spPr>
          <a:xfrm>
            <a:off x="7050560" y="3399655"/>
            <a:ext cx="210065" cy="34289"/>
          </a:xfrm>
          <a:prstGeom prst="flowChartTermina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lowchart: Terminator 32"/>
          <p:cNvSpPr/>
          <p:nvPr/>
        </p:nvSpPr>
        <p:spPr>
          <a:xfrm>
            <a:off x="7164860" y="3513955"/>
            <a:ext cx="210065" cy="34289"/>
          </a:xfrm>
          <a:prstGeom prst="flowChartTermina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Moon 33"/>
          <p:cNvSpPr/>
          <p:nvPr/>
        </p:nvSpPr>
        <p:spPr>
          <a:xfrm>
            <a:off x="7146325" y="4014401"/>
            <a:ext cx="126656" cy="182262"/>
          </a:xfrm>
          <a:prstGeom prst="moon">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Wave 34"/>
          <p:cNvSpPr/>
          <p:nvPr/>
        </p:nvSpPr>
        <p:spPr>
          <a:xfrm>
            <a:off x="7272980" y="4014402"/>
            <a:ext cx="753764" cy="308919"/>
          </a:xfrm>
          <a:prstGeom prst="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Dodecagon 37"/>
          <p:cNvSpPr/>
          <p:nvPr/>
        </p:nvSpPr>
        <p:spPr>
          <a:xfrm>
            <a:off x="7628240" y="3927904"/>
            <a:ext cx="179173" cy="172994"/>
          </a:xfrm>
          <a:prstGeom prst="dodecagon">
            <a:avLst/>
          </a:prstGeom>
          <a:solidFill>
            <a:srgbClr val="7030A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p:cNvSpPr txBox="1"/>
          <p:nvPr/>
        </p:nvSpPr>
        <p:spPr>
          <a:xfrm>
            <a:off x="6936260" y="3053665"/>
            <a:ext cx="871152" cy="207749"/>
          </a:xfrm>
          <a:prstGeom prst="rect">
            <a:avLst/>
          </a:prstGeom>
          <a:noFill/>
        </p:spPr>
        <p:txBody>
          <a:bodyPr wrap="square" rtlCol="0">
            <a:spAutoFit/>
          </a:bodyPr>
          <a:lstStyle/>
          <a:p>
            <a:r>
              <a:rPr lang="en-US" sz="750"/>
              <a:t>Bacteria</a:t>
            </a:r>
          </a:p>
        </p:txBody>
      </p:sp>
      <p:sp>
        <p:nvSpPr>
          <p:cNvPr id="45" name="TextBox 44"/>
          <p:cNvSpPr txBox="1"/>
          <p:nvPr/>
        </p:nvSpPr>
        <p:spPr>
          <a:xfrm>
            <a:off x="6593361" y="4658494"/>
            <a:ext cx="2248928" cy="438582"/>
          </a:xfrm>
          <a:prstGeom prst="rect">
            <a:avLst/>
          </a:prstGeom>
          <a:noFill/>
        </p:spPr>
        <p:txBody>
          <a:bodyPr wrap="square" rtlCol="0">
            <a:spAutoFit/>
          </a:bodyPr>
          <a:lstStyle/>
          <a:p>
            <a:r>
              <a:rPr lang="en-US" sz="750" dirty="0"/>
              <a:t>Thickened hyaline membrane</a:t>
            </a:r>
          </a:p>
          <a:p>
            <a:r>
              <a:rPr lang="en-US" sz="750" dirty="0"/>
              <a:t>Pulmonary edema with inflammatory cells</a:t>
            </a:r>
          </a:p>
          <a:p>
            <a:r>
              <a:rPr lang="en-US" sz="750" dirty="0"/>
              <a:t>Interstitial edema</a:t>
            </a:r>
          </a:p>
        </p:txBody>
      </p:sp>
      <p:sp>
        <p:nvSpPr>
          <p:cNvPr id="46" name="Chord 45"/>
          <p:cNvSpPr/>
          <p:nvPr/>
        </p:nvSpPr>
        <p:spPr>
          <a:xfrm>
            <a:off x="6454347" y="2388097"/>
            <a:ext cx="2156253" cy="2214640"/>
          </a:xfrm>
          <a:prstGeom prst="chord">
            <a:avLst/>
          </a:pr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p:cNvSpPr txBox="1"/>
          <p:nvPr/>
        </p:nvSpPr>
        <p:spPr>
          <a:xfrm>
            <a:off x="8476221" y="4215198"/>
            <a:ext cx="1892128" cy="323165"/>
          </a:xfrm>
          <a:prstGeom prst="rect">
            <a:avLst/>
          </a:prstGeom>
          <a:noFill/>
        </p:spPr>
        <p:txBody>
          <a:bodyPr wrap="square" rtlCol="0">
            <a:spAutoFit/>
          </a:bodyPr>
          <a:lstStyle/>
          <a:p>
            <a:r>
              <a:rPr lang="en-US" sz="750" dirty="0"/>
              <a:t>Neutrophils- activated, hyper adhesion with P selectins</a:t>
            </a:r>
          </a:p>
        </p:txBody>
      </p:sp>
      <p:sp>
        <p:nvSpPr>
          <p:cNvPr id="48" name="TextBox 47"/>
          <p:cNvSpPr txBox="1"/>
          <p:nvPr/>
        </p:nvSpPr>
        <p:spPr>
          <a:xfrm>
            <a:off x="8788228" y="2509967"/>
            <a:ext cx="1251123" cy="323165"/>
          </a:xfrm>
          <a:prstGeom prst="rect">
            <a:avLst/>
          </a:prstGeom>
          <a:noFill/>
        </p:spPr>
        <p:txBody>
          <a:bodyPr wrap="square" rtlCol="0">
            <a:spAutoFit/>
          </a:bodyPr>
          <a:lstStyle/>
          <a:p>
            <a:r>
              <a:rPr lang="en-US" sz="750"/>
              <a:t>Free </a:t>
            </a:r>
            <a:r>
              <a:rPr lang="en-US" sz="750" err="1"/>
              <a:t>heme</a:t>
            </a:r>
            <a:r>
              <a:rPr lang="en-US" sz="750"/>
              <a:t> , cell free hb and </a:t>
            </a:r>
            <a:r>
              <a:rPr lang="en-US" sz="750" err="1"/>
              <a:t>eDAMPs</a:t>
            </a:r>
            <a:endParaRPr lang="en-US" sz="750"/>
          </a:p>
        </p:txBody>
      </p:sp>
      <p:sp>
        <p:nvSpPr>
          <p:cNvPr id="50" name="TextBox 49"/>
          <p:cNvSpPr txBox="1"/>
          <p:nvPr/>
        </p:nvSpPr>
        <p:spPr>
          <a:xfrm>
            <a:off x="9237707" y="3029294"/>
            <a:ext cx="918841" cy="207749"/>
          </a:xfrm>
          <a:prstGeom prst="rect">
            <a:avLst/>
          </a:prstGeom>
          <a:noFill/>
        </p:spPr>
        <p:txBody>
          <a:bodyPr wrap="none" rtlCol="0">
            <a:spAutoFit/>
          </a:bodyPr>
          <a:lstStyle/>
          <a:p>
            <a:r>
              <a:rPr lang="en-US" sz="750"/>
              <a:t>Activated platelets</a:t>
            </a:r>
          </a:p>
        </p:txBody>
      </p:sp>
      <p:sp>
        <p:nvSpPr>
          <p:cNvPr id="51" name="TextBox 50"/>
          <p:cNvSpPr txBox="1"/>
          <p:nvPr/>
        </p:nvSpPr>
        <p:spPr>
          <a:xfrm>
            <a:off x="8714220" y="3557203"/>
            <a:ext cx="1391753" cy="323165"/>
          </a:xfrm>
          <a:prstGeom prst="rect">
            <a:avLst/>
          </a:prstGeom>
          <a:noFill/>
        </p:spPr>
        <p:txBody>
          <a:bodyPr wrap="square" rtlCol="0">
            <a:spAutoFit/>
          </a:bodyPr>
          <a:lstStyle/>
          <a:p>
            <a:r>
              <a:rPr lang="en-US" sz="750" err="1"/>
              <a:t>Sickled</a:t>
            </a:r>
            <a:r>
              <a:rPr lang="en-US" sz="750"/>
              <a:t> red blood cells, </a:t>
            </a:r>
          </a:p>
          <a:p>
            <a:r>
              <a:rPr lang="en-US" sz="750"/>
              <a:t>fat and marrow embolism</a:t>
            </a:r>
          </a:p>
        </p:txBody>
      </p:sp>
    </p:spTree>
    <p:extLst>
      <p:ext uri="{BB962C8B-B14F-4D97-AF65-F5344CB8AC3E}">
        <p14:creationId xmlns:p14="http://schemas.microsoft.com/office/powerpoint/2010/main" val="1868319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210-7A86-1E4F-9909-EF2378FE717C}"/>
              </a:ext>
            </a:extLst>
          </p:cNvPr>
          <p:cNvSpPr>
            <a:spLocks noGrp="1"/>
          </p:cNvSpPr>
          <p:nvPr>
            <p:ph type="title"/>
          </p:nvPr>
        </p:nvSpPr>
        <p:spPr/>
        <p:txBody>
          <a:bodyPr>
            <a:normAutofit fontScale="90000"/>
          </a:bodyPr>
          <a:lstStyle/>
          <a:p>
            <a:pPr algn="ctr"/>
            <a:r>
              <a:rPr lang="en-IN" sz="2800" cap="none" dirty="0">
                <a:latin typeface="Arial Rounded MT Bold" panose="020F0704030504030204" pitchFamily="34" charset="77"/>
              </a:rPr>
              <a:t>Acute Chest Syndrome </a:t>
            </a:r>
            <a:r>
              <a:rPr lang="en-IN" sz="2800" dirty="0">
                <a:latin typeface="Arial Rounded MT Bold" panose="020F0704030504030204" pitchFamily="34" charset="77"/>
              </a:rPr>
              <a:t>(ACS) </a:t>
            </a:r>
            <a:r>
              <a:rPr lang="en-IN" sz="2800" cap="none" dirty="0">
                <a:latin typeface="Arial Rounded MT Bold" panose="020F0704030504030204" pitchFamily="34" charset="77"/>
              </a:rPr>
              <a:t>in child vs adults</a:t>
            </a:r>
            <a:br>
              <a:rPr lang="en-IN" dirty="0"/>
            </a:br>
            <a:br>
              <a:rPr lang="en-IN" dirty="0"/>
            </a:br>
            <a:r>
              <a:rPr lang="en-IN" sz="2200" cap="none" dirty="0"/>
              <a:t>Because the appearance of radiographic changes may be delayed, the diagnosis may not be </a:t>
            </a:r>
            <a:br>
              <a:rPr lang="en-IN" sz="2200" cap="none" dirty="0"/>
            </a:br>
            <a:r>
              <a:rPr lang="en-IN" sz="2200" cap="none" dirty="0"/>
              <a:t>recognized immediately</a:t>
            </a:r>
            <a:br>
              <a:rPr lang="en-IN" b="1" dirty="0"/>
            </a:br>
            <a:endParaRPr lang="en-US" dirty="0"/>
          </a:p>
        </p:txBody>
      </p:sp>
      <p:sp>
        <p:nvSpPr>
          <p:cNvPr id="3" name="Content Placeholder 2">
            <a:extLst>
              <a:ext uri="{FF2B5EF4-FFF2-40B4-BE49-F238E27FC236}">
                <a16:creationId xmlns:a16="http://schemas.microsoft.com/office/drawing/2014/main" id="{B093284B-E3E1-D34A-9C69-6DE49A736ACA}"/>
              </a:ext>
            </a:extLst>
          </p:cNvPr>
          <p:cNvSpPr>
            <a:spLocks noGrp="1"/>
          </p:cNvSpPr>
          <p:nvPr>
            <p:ph sz="half" idx="1"/>
          </p:nvPr>
        </p:nvSpPr>
        <p:spPr>
          <a:xfrm>
            <a:off x="695400" y="2286000"/>
            <a:ext cx="5083607" cy="4023360"/>
          </a:xfrm>
          <a:solidFill>
            <a:schemeClr val="accent3">
              <a:lumMod val="20000"/>
              <a:lumOff val="80000"/>
            </a:schemeClr>
          </a:solidFill>
        </p:spPr>
        <p:txBody>
          <a:bodyPr>
            <a:normAutofit/>
          </a:bodyPr>
          <a:lstStyle/>
          <a:p>
            <a:r>
              <a:rPr lang="en-IN" b="1" dirty="0"/>
              <a:t>Children</a:t>
            </a:r>
          </a:p>
          <a:p>
            <a:r>
              <a:rPr lang="en-IN" b="1" dirty="0"/>
              <a:t>Acute chest syndrome consists of chest pain, fever, cough, </a:t>
            </a:r>
            <a:r>
              <a:rPr lang="en-IN" b="1" dirty="0" err="1"/>
              <a:t>tachypnea</a:t>
            </a:r>
            <a:r>
              <a:rPr lang="en-IN" b="1" dirty="0"/>
              <a:t>, </a:t>
            </a:r>
            <a:r>
              <a:rPr lang="en-IN" b="1" dirty="0" err="1"/>
              <a:t>leukocytosis</a:t>
            </a:r>
            <a:r>
              <a:rPr lang="en-IN" b="1" dirty="0"/>
              <a:t>, and pulmonary infiltrates in the upper lobes. </a:t>
            </a:r>
          </a:p>
          <a:p>
            <a:r>
              <a:rPr lang="en-IN" b="1" dirty="0"/>
              <a:t>Acute chest syndrome begins with infarction of ribs, leading to chest splinting and atelectasis. </a:t>
            </a:r>
          </a:p>
          <a:p>
            <a:r>
              <a:rPr lang="en-IN" b="1" dirty="0"/>
              <a:t>acute chest syndrome is usually due to infection. </a:t>
            </a:r>
          </a:p>
          <a:p>
            <a:endParaRPr lang="en-US" dirty="0"/>
          </a:p>
        </p:txBody>
      </p:sp>
      <p:sp>
        <p:nvSpPr>
          <p:cNvPr id="4" name="Content Placeholder 3">
            <a:extLst>
              <a:ext uri="{FF2B5EF4-FFF2-40B4-BE49-F238E27FC236}">
                <a16:creationId xmlns:a16="http://schemas.microsoft.com/office/drawing/2014/main" id="{790F20E4-1683-914F-8F9E-1590F3EBD1BE}"/>
              </a:ext>
            </a:extLst>
          </p:cNvPr>
          <p:cNvSpPr>
            <a:spLocks noGrp="1"/>
          </p:cNvSpPr>
          <p:nvPr>
            <p:ph sz="half" idx="2"/>
          </p:nvPr>
        </p:nvSpPr>
        <p:spPr>
          <a:xfrm>
            <a:off x="5989320" y="2286000"/>
            <a:ext cx="5363264" cy="4023360"/>
          </a:xfrm>
          <a:solidFill>
            <a:srgbClr val="00B0F0"/>
          </a:solidFill>
        </p:spPr>
        <p:txBody>
          <a:bodyPr>
            <a:normAutofit/>
          </a:bodyPr>
          <a:lstStyle/>
          <a:p>
            <a:r>
              <a:rPr lang="en-IN" b="1" dirty="0">
                <a:solidFill>
                  <a:schemeClr val="bg1"/>
                </a:solidFill>
              </a:rPr>
              <a:t>Adults </a:t>
            </a:r>
          </a:p>
          <a:p>
            <a:r>
              <a:rPr lang="en-IN" b="1" dirty="0">
                <a:solidFill>
                  <a:schemeClr val="bg1"/>
                </a:solidFill>
              </a:rPr>
              <a:t>Adults with ACS are usually afebrile and </a:t>
            </a:r>
            <a:r>
              <a:rPr lang="en-IN" b="1" dirty="0" err="1">
                <a:solidFill>
                  <a:schemeClr val="bg1"/>
                </a:solidFill>
              </a:rPr>
              <a:t>dyspneic</a:t>
            </a:r>
            <a:r>
              <a:rPr lang="en-IN" b="1" dirty="0">
                <a:solidFill>
                  <a:schemeClr val="bg1"/>
                </a:solidFill>
              </a:rPr>
              <a:t> with severe chest pain and multi-lobar and lower lobe disease.</a:t>
            </a:r>
          </a:p>
          <a:p>
            <a:r>
              <a:rPr lang="en-IN" b="1" dirty="0">
                <a:solidFill>
                  <a:schemeClr val="bg1"/>
                </a:solidFill>
              </a:rPr>
              <a:t>Other </a:t>
            </a:r>
            <a:r>
              <a:rPr lang="en-IN" b="1" dirty="0" err="1">
                <a:solidFill>
                  <a:schemeClr val="bg1"/>
                </a:solidFill>
              </a:rPr>
              <a:t>etiologies</a:t>
            </a:r>
            <a:r>
              <a:rPr lang="en-IN" b="1" dirty="0">
                <a:solidFill>
                  <a:schemeClr val="bg1"/>
                </a:solidFill>
              </a:rPr>
              <a:t> include pulmonary infarction and fat embolism resulting from bone marrow infarction.</a:t>
            </a:r>
          </a:p>
          <a:p>
            <a:r>
              <a:rPr lang="en-IN" b="1" dirty="0">
                <a:solidFill>
                  <a:schemeClr val="bg1"/>
                </a:solidFill>
              </a:rPr>
              <a:t>Infection can be a trigger</a:t>
            </a:r>
            <a:endParaRPr lang="en-US" b="1" dirty="0">
              <a:solidFill>
                <a:schemeClr val="bg1"/>
              </a:solidFill>
            </a:endParaRPr>
          </a:p>
        </p:txBody>
      </p:sp>
    </p:spTree>
    <p:extLst>
      <p:ext uri="{BB962C8B-B14F-4D97-AF65-F5344CB8AC3E}">
        <p14:creationId xmlns:p14="http://schemas.microsoft.com/office/powerpoint/2010/main" val="1711870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95785853"/>
              </p:ext>
            </p:extLst>
          </p:nvPr>
        </p:nvGraphicFramePr>
        <p:xfrm>
          <a:off x="263352" y="384892"/>
          <a:ext cx="11233247" cy="5564388"/>
        </p:xfrm>
        <a:graphic>
          <a:graphicData uri="http://schemas.openxmlformats.org/drawingml/2006/table">
            <a:tbl>
              <a:tblPr firstRow="1" bandRow="1">
                <a:tableStyleId>{21E4AEA4-8DFA-4A89-87EB-49C32662AFE0}</a:tableStyleId>
              </a:tblPr>
              <a:tblGrid>
                <a:gridCol w="1656184">
                  <a:extLst>
                    <a:ext uri="{9D8B030D-6E8A-4147-A177-3AD203B41FA5}">
                      <a16:colId xmlns:a16="http://schemas.microsoft.com/office/drawing/2014/main" val="20000"/>
                    </a:ext>
                  </a:extLst>
                </a:gridCol>
                <a:gridCol w="2217347">
                  <a:extLst>
                    <a:ext uri="{9D8B030D-6E8A-4147-A177-3AD203B41FA5}">
                      <a16:colId xmlns:a16="http://schemas.microsoft.com/office/drawing/2014/main" val="20001"/>
                    </a:ext>
                  </a:extLst>
                </a:gridCol>
                <a:gridCol w="3615301">
                  <a:extLst>
                    <a:ext uri="{9D8B030D-6E8A-4147-A177-3AD203B41FA5}">
                      <a16:colId xmlns:a16="http://schemas.microsoft.com/office/drawing/2014/main" val="20002"/>
                    </a:ext>
                  </a:extLst>
                </a:gridCol>
                <a:gridCol w="3744415">
                  <a:extLst>
                    <a:ext uri="{9D8B030D-6E8A-4147-A177-3AD203B41FA5}">
                      <a16:colId xmlns:a16="http://schemas.microsoft.com/office/drawing/2014/main" val="20003"/>
                    </a:ext>
                  </a:extLst>
                </a:gridCol>
              </a:tblGrid>
              <a:tr h="732609">
                <a:tc>
                  <a:txBody>
                    <a:bodyPr/>
                    <a:lstStyle/>
                    <a:p>
                      <a:r>
                        <a:rPr lang="en-US" dirty="0">
                          <a:solidFill>
                            <a:schemeClr val="tx1"/>
                          </a:solidFill>
                        </a:rPr>
                        <a:t>System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56078"/>
                      </a:srgbClr>
                    </a:solidFill>
                  </a:tcPr>
                </a:tc>
                <a:tc>
                  <a:txBody>
                    <a:bodyPr/>
                    <a:lstStyle/>
                    <a:p>
                      <a:r>
                        <a:rPr lang="en-US" dirty="0">
                          <a:solidFill>
                            <a:schemeClr val="tx1"/>
                          </a:solidFill>
                        </a:rPr>
                        <a:t>Complication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56078"/>
                      </a:srgbClr>
                    </a:solidFill>
                  </a:tcPr>
                </a:tc>
                <a:tc>
                  <a:txBody>
                    <a:bodyPr/>
                    <a:lstStyle/>
                    <a:p>
                      <a:r>
                        <a:rPr lang="en-US" dirty="0">
                          <a:solidFill>
                            <a:schemeClr val="tx1"/>
                          </a:solidFill>
                        </a:rPr>
                        <a:t>Pathology and imaging findings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56078"/>
                      </a:srgbClr>
                    </a:solidFill>
                  </a:tcPr>
                </a:tc>
                <a:tc>
                  <a:txBody>
                    <a:bodyPr/>
                    <a:lstStyle/>
                    <a:p>
                      <a:r>
                        <a:rPr lang="en-US" dirty="0">
                          <a:solidFill>
                            <a:schemeClr val="tx1"/>
                          </a:solidFill>
                        </a:rPr>
                        <a:t>Proposed mechanisms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56078"/>
                      </a:srgbClr>
                    </a:solidFill>
                  </a:tcPr>
                </a:tc>
                <a:extLst>
                  <a:ext uri="{0D108BD9-81ED-4DB2-BD59-A6C34878D82A}">
                    <a16:rowId xmlns:a16="http://schemas.microsoft.com/office/drawing/2014/main" val="10000"/>
                  </a:ext>
                </a:extLst>
              </a:tr>
              <a:tr h="1500105">
                <a:tc rowSpan="3">
                  <a:txBody>
                    <a:bodyPr/>
                    <a:lstStyle/>
                    <a:p>
                      <a:r>
                        <a:rPr lang="en-US" sz="1800" b="0" dirty="0">
                          <a:latin typeface="Arial Rounded MT Bold" panose="020F0704030504030204" pitchFamily="34" charset="77"/>
                        </a:rPr>
                        <a:t>Genito-urinary system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C00">
                        <a:alpha val="38824"/>
                      </a:srgbClr>
                    </a:solidFill>
                  </a:tcPr>
                </a:tc>
                <a:tc>
                  <a:txBody>
                    <a:bodyPr/>
                    <a:lstStyle/>
                    <a:p>
                      <a:r>
                        <a:rPr lang="en-US" sz="1600" b="1" dirty="0"/>
                        <a:t>Priapism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C00">
                        <a:alpha val="38824"/>
                      </a:srgbClr>
                    </a:solidFill>
                  </a:tcPr>
                </a:tc>
                <a:tc>
                  <a:txBody>
                    <a:bodyPr/>
                    <a:lstStyle/>
                    <a:p>
                      <a:pPr>
                        <a:buFont typeface="Wingdings" pitchFamily="2" charset="2"/>
                        <a:buChar char="§"/>
                      </a:pPr>
                      <a:r>
                        <a:rPr lang="en-US" sz="1600" dirty="0"/>
                        <a:t>Impaired venous outflow from the penis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C00">
                        <a:alpha val="38824"/>
                      </a:srgbClr>
                    </a:solidFill>
                  </a:tcPr>
                </a:tc>
                <a:tc>
                  <a:txBody>
                    <a:bodyPr/>
                    <a:lstStyle/>
                    <a:p>
                      <a:pPr marL="285750" indent="-285750">
                        <a:buFont typeface="Arial" panose="020B0604020202020204" pitchFamily="34" charset="0"/>
                        <a:buChar char="•"/>
                      </a:pPr>
                      <a:r>
                        <a:rPr lang="en-US" sz="1600" dirty="0"/>
                        <a:t>NO depletion leading to low PDE-5 levels </a:t>
                      </a:r>
                    </a:p>
                    <a:p>
                      <a:pPr marL="285750" indent="-285750">
                        <a:buFont typeface="Arial" panose="020B0604020202020204" pitchFamily="34" charset="0"/>
                        <a:buChar char="•"/>
                      </a:pPr>
                      <a:r>
                        <a:rPr lang="en-US" sz="1600" dirty="0"/>
                        <a:t>Sludging of erythrocytes in the penile vasculature </a:t>
                      </a:r>
                    </a:p>
                    <a:p>
                      <a:pPr marL="285750" indent="-285750">
                        <a:buFont typeface="Arial" panose="020B0604020202020204" pitchFamily="34" charset="0"/>
                        <a:buChar char="•"/>
                      </a:pPr>
                      <a:r>
                        <a:rPr lang="en-US" sz="1600" dirty="0"/>
                        <a:t>Elevated adenosine levels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C00">
                        <a:alpha val="38824"/>
                      </a:srgbClr>
                    </a:solidFill>
                  </a:tcPr>
                </a:tc>
                <a:extLst>
                  <a:ext uri="{0D108BD9-81ED-4DB2-BD59-A6C34878D82A}">
                    <a16:rowId xmlns:a16="http://schemas.microsoft.com/office/drawing/2014/main" val="10001"/>
                  </a:ext>
                </a:extLst>
              </a:tr>
              <a:tr h="1500105">
                <a:tc vMerge="1">
                  <a:txBody>
                    <a:bodyPr/>
                    <a:lstStyle/>
                    <a:p>
                      <a:endParaRPr lang="en-US" dirty="0"/>
                    </a:p>
                  </a:txBody>
                  <a:tcPr/>
                </a:tc>
                <a:tc>
                  <a:txBody>
                    <a:bodyPr/>
                    <a:lstStyle/>
                    <a:p>
                      <a:r>
                        <a:rPr lang="en-US" sz="1600" b="1" dirty="0"/>
                        <a:t>Chronic kidney disease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44706"/>
                      </a:srgbClr>
                    </a:solidFill>
                  </a:tcPr>
                </a:tc>
                <a:tc>
                  <a:txBody>
                    <a:bodyPr/>
                    <a:lstStyle/>
                    <a:p>
                      <a:pPr>
                        <a:buFont typeface="Arial" pitchFamily="34" charset="0"/>
                        <a:buChar char="•"/>
                      </a:pPr>
                      <a:r>
                        <a:rPr lang="en-US" sz="1600" dirty="0"/>
                        <a:t>Focal segmental glomerulosclerosis</a:t>
                      </a:r>
                    </a:p>
                    <a:p>
                      <a:pPr>
                        <a:buFont typeface="Arial" pitchFamily="34" charset="0"/>
                        <a:buChar char="•"/>
                      </a:pPr>
                      <a:r>
                        <a:rPr lang="en-US" sz="1600" dirty="0"/>
                        <a:t> Mesangial abnormalities </a:t>
                      </a:r>
                    </a:p>
                    <a:p>
                      <a:pPr>
                        <a:buFont typeface="Arial" pitchFamily="34" charset="0"/>
                        <a:buChar char="•"/>
                      </a:pPr>
                      <a:r>
                        <a:rPr lang="en-US" sz="1600" dirty="0" err="1"/>
                        <a:t>Glomerual</a:t>
                      </a:r>
                      <a:r>
                        <a:rPr lang="en-US" sz="1600" dirty="0"/>
                        <a:t> hypertrophy and hyperfiltration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44706"/>
                      </a:srgbClr>
                    </a:solidFill>
                  </a:tcPr>
                </a:tc>
                <a:tc>
                  <a:txBody>
                    <a:bodyPr/>
                    <a:lstStyle/>
                    <a:p>
                      <a:pPr marL="285750" indent="-285750">
                        <a:buFont typeface="Arial" panose="020B0604020202020204" pitchFamily="34" charset="0"/>
                        <a:buChar char="•"/>
                      </a:pPr>
                      <a:r>
                        <a:rPr lang="en-US" sz="1600" dirty="0"/>
                        <a:t>Trafficking of macromolecules escaped from the glomerulus into the mesangial space and tubular epithelium</a:t>
                      </a:r>
                    </a:p>
                    <a:p>
                      <a:pPr marL="285750" indent="-285750">
                        <a:buFont typeface="Arial" panose="020B0604020202020204" pitchFamily="34" charset="0"/>
                        <a:buChar char="•"/>
                      </a:pPr>
                      <a:r>
                        <a:rPr lang="en-US" sz="1600" dirty="0"/>
                        <a:t>Hemodynamic-mediated glomerular injury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44706"/>
                      </a:srgbClr>
                    </a:solidFill>
                  </a:tcPr>
                </a:tc>
                <a:extLst>
                  <a:ext uri="{0D108BD9-81ED-4DB2-BD59-A6C34878D82A}">
                    <a16:rowId xmlns:a16="http://schemas.microsoft.com/office/drawing/2014/main" val="10002"/>
                  </a:ext>
                </a:extLst>
              </a:tr>
              <a:tr h="1831569">
                <a:tc vMerge="1">
                  <a:txBody>
                    <a:bodyPr/>
                    <a:lstStyle/>
                    <a:p>
                      <a:endParaRPr lang="en-US" dirty="0"/>
                    </a:p>
                  </a:txBody>
                  <a:tcPr/>
                </a:tc>
                <a:tc>
                  <a:txBody>
                    <a:bodyPr/>
                    <a:lstStyle/>
                    <a:p>
                      <a:r>
                        <a:rPr lang="en-US" sz="1600" b="1" dirty="0"/>
                        <a:t>Papillary necrosis of the kidney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37255"/>
                      </a:srgbClr>
                    </a:solidFill>
                  </a:tcPr>
                </a:tc>
                <a:tc>
                  <a:txBody>
                    <a:bodyPr/>
                    <a:lstStyle/>
                    <a:p>
                      <a:pPr marL="285750" indent="-285750">
                        <a:buFont typeface="Arial" panose="020B0604020202020204" pitchFamily="34" charset="0"/>
                        <a:buChar char="•"/>
                      </a:pPr>
                      <a:r>
                        <a:rPr lang="en-US" sz="1600" dirty="0"/>
                        <a:t>Clubbed calyces (RPG) </a:t>
                      </a:r>
                    </a:p>
                    <a:p>
                      <a:pPr marL="285750" indent="-285750">
                        <a:buFont typeface="Arial" panose="020B0604020202020204" pitchFamily="34" charset="0"/>
                        <a:buChar char="•"/>
                      </a:pPr>
                      <a:r>
                        <a:rPr lang="en-US" sz="1600" dirty="0"/>
                        <a:t>Parenchymal enhancement of the kidney (RPG) </a:t>
                      </a:r>
                    </a:p>
                    <a:p>
                      <a:pPr marL="285750" indent="-285750">
                        <a:buFont typeface="Arial" panose="020B0604020202020204" pitchFamily="34" charset="0"/>
                        <a:buChar char="•"/>
                      </a:pPr>
                      <a:r>
                        <a:rPr lang="en-US" sz="1600" dirty="0"/>
                        <a:t>Triangular hypo-attenuated areas (CT)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37255"/>
                      </a:srgbClr>
                    </a:solidFill>
                  </a:tcPr>
                </a:tc>
                <a:tc>
                  <a:txBody>
                    <a:bodyPr/>
                    <a:lstStyle/>
                    <a:p>
                      <a:pPr marL="285750" indent="-285750">
                        <a:buFont typeface="Arial" panose="020B0604020202020204" pitchFamily="34" charset="0"/>
                        <a:buChar char="•"/>
                      </a:pPr>
                      <a:r>
                        <a:rPr lang="en-US" sz="1600" dirty="0"/>
                        <a:t>Medullary ischemia </a:t>
                      </a:r>
                    </a:p>
                    <a:p>
                      <a:pPr marL="285750" indent="-285750">
                        <a:buFont typeface="Arial" panose="020B0604020202020204" pitchFamily="34" charset="0"/>
                        <a:buChar char="•"/>
                      </a:pPr>
                      <a:r>
                        <a:rPr lang="en-US" sz="1600" dirty="0"/>
                        <a:t>Increased blood viscosity in vasa recta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alpha val="37255"/>
                      </a:srgbClr>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1928743" y="6064474"/>
            <a:ext cx="4572000" cy="276999"/>
          </a:xfrm>
          <a:prstGeom prst="rect">
            <a:avLst/>
          </a:prstGeom>
        </p:spPr>
        <p:txBody>
          <a:bodyPr>
            <a:spAutoFit/>
          </a:bodyPr>
          <a:lstStyle/>
          <a:p>
            <a:r>
              <a:rPr lang="en-US" sz="1200" err="1"/>
              <a:t>Annu</a:t>
            </a:r>
            <a:r>
              <a:rPr lang="en-US" sz="1200"/>
              <a:t>. Rev. </a:t>
            </a:r>
            <a:r>
              <a:rPr lang="en-US" sz="1200" err="1"/>
              <a:t>Pathol</a:t>
            </a:r>
            <a:r>
              <a:rPr lang="en-US" sz="1200"/>
              <a:t>. Mech. Dis. 2019. 14:263–92</a:t>
            </a:r>
          </a:p>
        </p:txBody>
      </p:sp>
      <p:pic>
        <p:nvPicPr>
          <p:cNvPr id="1026" name="Picture 2"/>
          <p:cNvPicPr>
            <a:picLocks noChangeAspect="1" noChangeArrowheads="1"/>
          </p:cNvPicPr>
          <p:nvPr/>
        </p:nvPicPr>
        <p:blipFill>
          <a:blip r:embed="rId3" cstate="print"/>
          <a:srcRect/>
          <a:stretch>
            <a:fillRect/>
          </a:stretch>
        </p:blipFill>
        <p:spPr bwMode="auto">
          <a:xfrm>
            <a:off x="876817" y="3036653"/>
            <a:ext cx="804852" cy="804852"/>
          </a:xfrm>
          <a:prstGeom prst="rect">
            <a:avLst/>
          </a:prstGeom>
          <a:noFill/>
          <a:ln w="28575">
            <a:solidFill>
              <a:schemeClr val="tx1"/>
            </a:solidFill>
            <a:miter lim="800000"/>
            <a:headEnd/>
            <a:tailEnd/>
          </a:ln>
          <a:effectLst/>
        </p:spPr>
      </p:pic>
    </p:spTree>
    <p:extLst>
      <p:ext uri="{BB962C8B-B14F-4D97-AF65-F5344CB8AC3E}">
        <p14:creationId xmlns:p14="http://schemas.microsoft.com/office/powerpoint/2010/main" val="284393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28943543"/>
              </p:ext>
            </p:extLst>
          </p:nvPr>
        </p:nvGraphicFramePr>
        <p:xfrm>
          <a:off x="539646" y="404664"/>
          <a:ext cx="11100969" cy="5830768"/>
        </p:xfrm>
        <a:graphic>
          <a:graphicData uri="http://schemas.openxmlformats.org/drawingml/2006/table">
            <a:tbl>
              <a:tblPr firstRow="1" bandRow="1">
                <a:tableStyleId>{00A15C55-8517-42AA-B614-E9B94910E393}</a:tableStyleId>
              </a:tblPr>
              <a:tblGrid>
                <a:gridCol w="1739930">
                  <a:extLst>
                    <a:ext uri="{9D8B030D-6E8A-4147-A177-3AD203B41FA5}">
                      <a16:colId xmlns:a16="http://schemas.microsoft.com/office/drawing/2014/main" val="20000"/>
                    </a:ext>
                  </a:extLst>
                </a:gridCol>
                <a:gridCol w="2460090">
                  <a:extLst>
                    <a:ext uri="{9D8B030D-6E8A-4147-A177-3AD203B41FA5}">
                      <a16:colId xmlns:a16="http://schemas.microsoft.com/office/drawing/2014/main" val="20001"/>
                    </a:ext>
                  </a:extLst>
                </a:gridCol>
                <a:gridCol w="3360119">
                  <a:extLst>
                    <a:ext uri="{9D8B030D-6E8A-4147-A177-3AD203B41FA5}">
                      <a16:colId xmlns:a16="http://schemas.microsoft.com/office/drawing/2014/main" val="20002"/>
                    </a:ext>
                  </a:extLst>
                </a:gridCol>
                <a:gridCol w="3540830">
                  <a:extLst>
                    <a:ext uri="{9D8B030D-6E8A-4147-A177-3AD203B41FA5}">
                      <a16:colId xmlns:a16="http://schemas.microsoft.com/office/drawing/2014/main" val="20003"/>
                    </a:ext>
                  </a:extLst>
                </a:gridCol>
              </a:tblGrid>
              <a:tr h="877343">
                <a:tc>
                  <a:txBody>
                    <a:bodyPr/>
                    <a:lstStyle/>
                    <a:p>
                      <a:r>
                        <a:rPr lang="en-US" dirty="0"/>
                        <a:t>System</a:t>
                      </a:r>
                    </a:p>
                  </a:txBody>
                  <a:tcPr/>
                </a:tc>
                <a:tc>
                  <a:txBody>
                    <a:bodyPr/>
                    <a:lstStyle/>
                    <a:p>
                      <a:r>
                        <a:rPr lang="en-US" dirty="0"/>
                        <a:t>Complication</a:t>
                      </a:r>
                    </a:p>
                  </a:txBody>
                  <a:tcPr/>
                </a:tc>
                <a:tc>
                  <a:txBody>
                    <a:bodyPr/>
                    <a:lstStyle/>
                    <a:p>
                      <a:r>
                        <a:rPr lang="en-US" dirty="0"/>
                        <a:t>Pathology</a:t>
                      </a:r>
                    </a:p>
                  </a:txBody>
                  <a:tcPr/>
                </a:tc>
                <a:tc>
                  <a:txBody>
                    <a:bodyPr/>
                    <a:lstStyle/>
                    <a:p>
                      <a:r>
                        <a:rPr lang="en-US"/>
                        <a:t>Proposed mechanisms</a:t>
                      </a:r>
                    </a:p>
                  </a:txBody>
                  <a:tcPr/>
                </a:tc>
                <a:extLst>
                  <a:ext uri="{0D108BD9-81ED-4DB2-BD59-A6C34878D82A}">
                    <a16:rowId xmlns:a16="http://schemas.microsoft.com/office/drawing/2014/main" val="10000"/>
                  </a:ext>
                </a:extLst>
              </a:tr>
              <a:tr h="1786953">
                <a:tc rowSpan="3">
                  <a:txBody>
                    <a:bodyPr/>
                    <a:lstStyle/>
                    <a:p>
                      <a:r>
                        <a:rPr lang="en-US" b="1" dirty="0"/>
                        <a:t>Cardiac</a:t>
                      </a:r>
                    </a:p>
                    <a:p>
                      <a:r>
                        <a:rPr lang="en-US" b="1" dirty="0"/>
                        <a:t>system complications </a:t>
                      </a:r>
                    </a:p>
                    <a:p>
                      <a:endParaRPr lang="en-US" b="1" dirty="0"/>
                    </a:p>
                  </a:txBody>
                  <a:tcPr/>
                </a:tc>
                <a:tc>
                  <a:txBody>
                    <a:bodyPr/>
                    <a:lstStyle/>
                    <a:p>
                      <a:r>
                        <a:rPr lang="en-US" sz="1600" dirty="0"/>
                        <a:t>E</a:t>
                      </a:r>
                      <a:r>
                        <a:rPr lang="en-IN" sz="1600" dirty="0" err="1"/>
                        <a:t>levated</a:t>
                      </a:r>
                      <a:r>
                        <a:rPr lang="en-IN" sz="1600" dirty="0"/>
                        <a:t> pulmonary artery systolic pressure</a:t>
                      </a:r>
                    </a:p>
                    <a:p>
                      <a:endParaRPr lang="en-US" sz="1600" dirty="0"/>
                    </a:p>
                    <a:p>
                      <a:r>
                        <a:rPr lang="en-US" sz="1600" dirty="0"/>
                        <a:t>Pulmonary hypertension</a:t>
                      </a:r>
                      <a:endParaRPr lang="en-US" sz="1600" dirty="0">
                        <a:latin typeface="+mj-lt"/>
                        <a:cs typeface="Calibri" panose="020F0502020204030204" pitchFamily="34" charset="0"/>
                      </a:endParaRPr>
                    </a:p>
                  </a:txBody>
                  <a:tcPr/>
                </a:tc>
                <a:tc>
                  <a:txBody>
                    <a:bodyPr/>
                    <a:lstStyle/>
                    <a:p>
                      <a:pPr>
                        <a:buFont typeface="Wingdings" pitchFamily="2" charset="2"/>
                        <a:buChar char="§"/>
                      </a:pPr>
                      <a:r>
                        <a:rPr lang="en-US" sz="1600" dirty="0"/>
                        <a:t> Plexiform lesions </a:t>
                      </a:r>
                    </a:p>
                    <a:p>
                      <a:pPr>
                        <a:buFont typeface="Wingdings" pitchFamily="2" charset="2"/>
                        <a:buChar char="§"/>
                      </a:pPr>
                      <a:r>
                        <a:rPr lang="en-US" sz="1600" dirty="0"/>
                        <a:t> Intimal hyperplasia</a:t>
                      </a:r>
                    </a:p>
                    <a:p>
                      <a:pPr>
                        <a:buFont typeface="Wingdings" pitchFamily="2" charset="2"/>
                        <a:buChar char="§"/>
                      </a:pPr>
                      <a:r>
                        <a:rPr lang="en-US" sz="1600" dirty="0"/>
                        <a:t> Intraluminal thrombosis</a:t>
                      </a:r>
                    </a:p>
                    <a:p>
                      <a:pPr>
                        <a:buFont typeface="Wingdings" pitchFamily="2" charset="2"/>
                        <a:buChar char="§"/>
                      </a:pPr>
                      <a:r>
                        <a:rPr lang="en-US" sz="1600" dirty="0"/>
                        <a:t> Chronic anemia and thrombosis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IN" sz="1600" kern="1200" dirty="0">
                          <a:effectLst/>
                        </a:rPr>
                        <a:t> WHO group 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600" kern="1200" dirty="0">
                          <a:effectLst/>
                        </a:rPr>
                        <a:t> SCD can have group 1, 2, and 4 forms of PH</a:t>
                      </a:r>
                      <a:endParaRPr lang="en-IN" sz="1600" dirty="0"/>
                    </a:p>
                    <a:p>
                      <a:pPr>
                        <a:buFont typeface="Wingdings" pitchFamily="2" charset="2"/>
                        <a:buChar char="§"/>
                      </a:pPr>
                      <a:endParaRPr lang="en-US" sz="1600" dirty="0">
                        <a:latin typeface="+mj-lt"/>
                        <a:cs typeface="Calibri" panose="020F0502020204030204" pitchFamily="34" charset="0"/>
                      </a:endParaRPr>
                    </a:p>
                  </a:txBody>
                  <a:tcPr/>
                </a:tc>
                <a:tc>
                  <a:txBody>
                    <a:bodyPr/>
                    <a:lstStyle/>
                    <a:p>
                      <a:pPr marL="285750" indent="-285750">
                        <a:buFont typeface="Arial" panose="020B0604020202020204" pitchFamily="34" charset="0"/>
                        <a:buChar char="•"/>
                      </a:pPr>
                      <a:r>
                        <a:rPr lang="en-US" sz="1600" dirty="0"/>
                        <a:t>Hemostatic activation (CTEPH) </a:t>
                      </a:r>
                    </a:p>
                    <a:p>
                      <a:pPr marL="285750" indent="-285750">
                        <a:buFont typeface="Arial" panose="020B0604020202020204" pitchFamily="34" charset="0"/>
                        <a:buChar char="•"/>
                      </a:pPr>
                      <a:r>
                        <a:rPr lang="en-US" sz="1600" dirty="0"/>
                        <a:t>Cell-free hemoglobin quenching of 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Hyper-adhesion of platelets and neutrophils Infection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thrombosis</a:t>
                      </a:r>
                    </a:p>
                    <a:p>
                      <a:pPr marL="285750" indent="-285750">
                        <a:buFont typeface="Arial" panose="020B0604020202020204" pitchFamily="34" charset="0"/>
                        <a:buChar char="•"/>
                      </a:pPr>
                      <a:endParaRPr lang="en-US" sz="1600" dirty="0">
                        <a:latin typeface="+mj-lt"/>
                        <a:cs typeface="Calibri" panose="020F0502020204030204" pitchFamily="34" charset="0"/>
                      </a:endParaRPr>
                    </a:p>
                  </a:txBody>
                  <a:tcPr/>
                </a:tc>
                <a:extLst>
                  <a:ext uri="{0D108BD9-81ED-4DB2-BD59-A6C34878D82A}">
                    <a16:rowId xmlns:a16="http://schemas.microsoft.com/office/drawing/2014/main" val="10001"/>
                  </a:ext>
                </a:extLst>
              </a:tr>
              <a:tr h="1356785">
                <a:tc vMerge="1">
                  <a:txBody>
                    <a:bodyPr/>
                    <a:lstStyle/>
                    <a:p>
                      <a:endParaRPr lang="en-US" dirty="0"/>
                    </a:p>
                  </a:txBody>
                  <a:tcPr/>
                </a:tc>
                <a:tc>
                  <a:txBody>
                    <a:bodyPr/>
                    <a:lstStyle/>
                    <a:p>
                      <a:r>
                        <a:rPr lang="en-IN" sz="1600" dirty="0"/>
                        <a:t>Left ventricular diastolic heart disease</a:t>
                      </a:r>
                    </a:p>
                    <a:p>
                      <a:r>
                        <a:rPr lang="en-IN" sz="1600" dirty="0"/>
                        <a:t>Coronary artery dilation </a:t>
                      </a:r>
                      <a:endParaRPr lang="en-US" sz="1600" dirty="0">
                        <a:latin typeface="+mj-lt"/>
                        <a:cs typeface="Calibri" panose="020F0502020204030204" pitchFamily="34" charset="0"/>
                      </a:endParaRPr>
                    </a:p>
                  </a:txBody>
                  <a:tcPr/>
                </a:tc>
                <a:tc>
                  <a:txBody>
                    <a:bodyPr/>
                    <a:lstStyle/>
                    <a:p>
                      <a:pPr>
                        <a:buFont typeface="Arial" pitchFamily="34" charset="0"/>
                        <a:buChar char="•"/>
                      </a:pPr>
                      <a:r>
                        <a:rPr lang="en-US" sz="1600" dirty="0"/>
                        <a:t>Chronic anemia and micro-infarcts</a:t>
                      </a:r>
                    </a:p>
                    <a:p>
                      <a:pPr>
                        <a:buFont typeface="Arial" pitchFamily="34" charset="0"/>
                        <a:buChar char="•"/>
                      </a:pPr>
                      <a:r>
                        <a:rPr lang="en-US" sz="1600" dirty="0"/>
                        <a:t>Hypertension</a:t>
                      </a:r>
                    </a:p>
                    <a:p>
                      <a:pPr>
                        <a:buFont typeface="Arial" pitchFamily="34" charset="0"/>
                        <a:buChar char="•"/>
                      </a:pPr>
                      <a:r>
                        <a:rPr lang="en-US" sz="1600" dirty="0"/>
                        <a:t>Hypoxia</a:t>
                      </a:r>
                    </a:p>
                    <a:p>
                      <a:pPr>
                        <a:buFont typeface="Arial" pitchFamily="34" charset="0"/>
                        <a:buChar char="•"/>
                      </a:pPr>
                      <a:endParaRPr lang="en-US" sz="1600" dirty="0">
                        <a:latin typeface="+mj-lt"/>
                        <a:cs typeface="Calibri" panose="020F0502020204030204" pitchFamily="34" charset="0"/>
                      </a:endParaRPr>
                    </a:p>
                  </a:txBody>
                  <a:tcPr/>
                </a:tc>
                <a:tc>
                  <a:txBody>
                    <a:bodyPr/>
                    <a:lstStyle/>
                    <a:p>
                      <a:pPr marL="285750" indent="-285750">
                        <a:buFont typeface="Arial" panose="020B0604020202020204" pitchFamily="34" charset="0"/>
                        <a:buChar char="•"/>
                      </a:pPr>
                      <a:r>
                        <a:rPr lang="en-US" sz="1600" dirty="0"/>
                        <a:t>Chronic hypoxemia</a:t>
                      </a:r>
                    </a:p>
                    <a:p>
                      <a:pPr marL="285750" indent="-285750">
                        <a:buFont typeface="Arial" panose="020B0604020202020204" pitchFamily="34" charset="0"/>
                        <a:buChar char="•"/>
                      </a:pPr>
                      <a:r>
                        <a:rPr lang="en-US" sz="1600" dirty="0" err="1"/>
                        <a:t>Heme</a:t>
                      </a:r>
                      <a:r>
                        <a:rPr lang="en-US" sz="1600" dirty="0"/>
                        <a:t>-mediated stimulation of TLR4 and inflammasome pathways</a:t>
                      </a:r>
                      <a:endParaRPr lang="en-US" sz="1600" dirty="0">
                        <a:latin typeface="+mj-lt"/>
                        <a:cs typeface="Calibri" panose="020F0502020204030204" pitchFamily="34" charset="0"/>
                      </a:endParaRPr>
                    </a:p>
                  </a:txBody>
                  <a:tcPr/>
                </a:tc>
                <a:extLst>
                  <a:ext uri="{0D108BD9-81ED-4DB2-BD59-A6C34878D82A}">
                    <a16:rowId xmlns:a16="http://schemas.microsoft.com/office/drawing/2014/main" val="10002"/>
                  </a:ext>
                </a:extLst>
              </a:tr>
              <a:tr h="1016603">
                <a:tc vMerge="1">
                  <a:txBody>
                    <a:bodyPr/>
                    <a:lstStyle/>
                    <a:p>
                      <a:endParaRPr lang="en-US" dirty="0"/>
                    </a:p>
                  </a:txBody>
                  <a:tcPr/>
                </a:tc>
                <a:tc>
                  <a:txBody>
                    <a:bodyPr/>
                    <a:lstStyle/>
                    <a:p>
                      <a:r>
                        <a:rPr lang="en-IN" sz="1600" u="none" strike="noStrike" kern="1200" dirty="0">
                          <a:effectLst/>
                        </a:rPr>
                        <a:t>Dysrhythmia, sudden death</a:t>
                      </a:r>
                      <a:endParaRPr lang="en-US" sz="1600" dirty="0">
                        <a:latin typeface="+mj-lt"/>
                        <a:cs typeface="Calibri" panose="020F050202020403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600" kern="1200" dirty="0">
                          <a:effectLst/>
                        </a:rPr>
                        <a:t>Diffuse myocardial fibrosis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600" dirty="0" err="1"/>
                        <a:t>Hemolysis</a:t>
                      </a:r>
                      <a:r>
                        <a:rPr lang="en-IN" sz="1600" dirty="0"/>
                        <a:t> and blood transfusion lead to hemosiderin deposition in the myocardium</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N" sz="1600" dirty="0"/>
                    </a:p>
                    <a:p>
                      <a:pPr marL="285750" indent="-285750">
                        <a:buFont typeface="Arial" panose="020B0604020202020204" pitchFamily="34" charset="0"/>
                        <a:buChar char="•"/>
                      </a:pPr>
                      <a:endParaRPr lang="en-US" sz="1600" dirty="0">
                        <a:latin typeface="+mj-lt"/>
                        <a:cs typeface="Calibri" panose="020F0502020204030204" pitchFamily="34" charset="0"/>
                      </a:endParaRPr>
                    </a:p>
                  </a:txBody>
                  <a:tcPr/>
                </a:tc>
                <a:tc>
                  <a:txBody>
                    <a:bodyPr/>
                    <a:lstStyle/>
                    <a:p>
                      <a:pPr marL="285750" indent="-285750">
                        <a:buFont typeface="Arial" panose="020B0604020202020204" pitchFamily="34" charset="0"/>
                        <a:buChar char="•"/>
                      </a:pPr>
                      <a:r>
                        <a:rPr lang="en-US" sz="1600" dirty="0"/>
                        <a:t>Increased circulating and activated fibrocytes?</a:t>
                      </a:r>
                      <a:endParaRPr lang="en-US" sz="1600" dirty="0">
                        <a:latin typeface="+mj-lt"/>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
        <p:nvSpPr>
          <p:cNvPr id="3" name="Rectangle 2"/>
          <p:cNvSpPr/>
          <p:nvPr/>
        </p:nvSpPr>
        <p:spPr>
          <a:xfrm>
            <a:off x="2063552" y="6448429"/>
            <a:ext cx="4572000" cy="276999"/>
          </a:xfrm>
          <a:prstGeom prst="rect">
            <a:avLst/>
          </a:prstGeom>
        </p:spPr>
        <p:txBody>
          <a:bodyPr>
            <a:spAutoFit/>
          </a:bodyPr>
          <a:lstStyle/>
          <a:p>
            <a:r>
              <a:rPr lang="en-US" sz="1200" err="1"/>
              <a:t>Annu</a:t>
            </a:r>
            <a:r>
              <a:rPr lang="en-US" sz="1200"/>
              <a:t>. Rev. </a:t>
            </a:r>
            <a:r>
              <a:rPr lang="en-US" sz="1200" err="1"/>
              <a:t>Pathol</a:t>
            </a:r>
            <a:r>
              <a:rPr lang="en-US" sz="1200"/>
              <a:t>. Mech. Dis. 2019. 14:263–92</a:t>
            </a:r>
          </a:p>
        </p:txBody>
      </p:sp>
      <p:pic>
        <p:nvPicPr>
          <p:cNvPr id="4" name="Picture 3">
            <a:extLst>
              <a:ext uri="{FF2B5EF4-FFF2-40B4-BE49-F238E27FC236}">
                <a16:creationId xmlns:a16="http://schemas.microsoft.com/office/drawing/2014/main" id="{5D04C86C-ED14-884B-A460-5A15685E684C}"/>
              </a:ext>
            </a:extLst>
          </p:cNvPr>
          <p:cNvPicPr>
            <a:picLocks noChangeAspect="1"/>
          </p:cNvPicPr>
          <p:nvPr/>
        </p:nvPicPr>
        <p:blipFill>
          <a:blip r:embed="rId3"/>
          <a:stretch>
            <a:fillRect/>
          </a:stretch>
        </p:blipFill>
        <p:spPr>
          <a:xfrm>
            <a:off x="930302" y="2810293"/>
            <a:ext cx="1052118" cy="1119634"/>
          </a:xfrm>
          <a:prstGeom prst="rect">
            <a:avLst/>
          </a:prstGeom>
        </p:spPr>
      </p:pic>
    </p:spTree>
    <p:extLst>
      <p:ext uri="{BB962C8B-B14F-4D97-AF65-F5344CB8AC3E}">
        <p14:creationId xmlns:p14="http://schemas.microsoft.com/office/powerpoint/2010/main" val="419447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A7799A2E-52E3-9142-B3B0-CF83C85FD852}"/>
              </a:ext>
            </a:extLst>
          </p:cNvPr>
          <p:cNvPicPr>
            <a:picLocks noGrp="1"/>
          </p:cNvPicPr>
          <p:nvPr>
            <p:ph sz="half" idx="1"/>
          </p:nvPr>
        </p:nvPicPr>
        <p:blipFill rotWithShape="1">
          <a:blip r:embed="rId2">
            <a:lum/>
          </a:blip>
          <a:stretch/>
        </p:blipFill>
        <p:spPr bwMode="auto">
          <a:xfrm>
            <a:off x="-1104800" y="1124744"/>
            <a:ext cx="11881320" cy="5877272"/>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7C897AC7-51DF-D147-8A57-96EC4E0310D4}"/>
              </a:ext>
            </a:extLst>
          </p:cNvPr>
          <p:cNvSpPr>
            <a:spLocks noGrp="1"/>
          </p:cNvSpPr>
          <p:nvPr>
            <p:ph sz="half" idx="2"/>
          </p:nvPr>
        </p:nvSpPr>
        <p:spPr>
          <a:xfrm>
            <a:off x="5879976" y="2051700"/>
            <a:ext cx="5904656" cy="4023360"/>
          </a:xfrm>
        </p:spPr>
        <p:txBody>
          <a:bodyPr>
            <a:normAutofit fontScale="85000" lnSpcReduction="20000"/>
          </a:bodyPr>
          <a:lstStyle/>
          <a:p>
            <a:r>
              <a:rPr lang="en-US" sz="2000" dirty="0">
                <a:latin typeface="Arial Rounded MT Bold" panose="020F0704030504030204" pitchFamily="34" charset="77"/>
              </a:rPr>
              <a:t>Polymerization of Hemoglobin S in the red blood cells (RBCs) occurs under various stressors- dehydration, hypoxemia etc.</a:t>
            </a:r>
          </a:p>
          <a:p>
            <a:endParaRPr lang="en-US" sz="2000" dirty="0">
              <a:latin typeface="Arial Rounded MT Bold" panose="020F0704030504030204" pitchFamily="34" charset="77"/>
            </a:endParaRPr>
          </a:p>
          <a:p>
            <a:pPr lvl="1">
              <a:buFont typeface="Arial" panose="020B0604020202020204" pitchFamily="34" charset="0"/>
              <a:buChar char="•"/>
            </a:pPr>
            <a:r>
              <a:rPr lang="en-US" sz="2000" dirty="0">
                <a:latin typeface="Arial Rounded MT Bold" panose="020F0704030504030204" pitchFamily="34" charset="77"/>
              </a:rPr>
              <a:t>Initially reversible </a:t>
            </a:r>
          </a:p>
          <a:p>
            <a:pPr lvl="1">
              <a:buFont typeface="Arial" panose="020B0604020202020204" pitchFamily="34" charset="0"/>
              <a:buChar char="•"/>
            </a:pPr>
            <a:r>
              <a:rPr lang="en-US" sz="2000" dirty="0">
                <a:latin typeface="Arial Rounded MT Bold" panose="020F0704030504030204" pitchFamily="34" charset="77"/>
              </a:rPr>
              <a:t>Then permanent</a:t>
            </a:r>
          </a:p>
          <a:p>
            <a:pPr lvl="1">
              <a:buFont typeface="Arial" panose="020B0604020202020204" pitchFamily="34" charset="0"/>
              <a:buChar char="•"/>
            </a:pPr>
            <a:endParaRPr lang="en-US" sz="2000" dirty="0">
              <a:latin typeface="Arial Rounded MT Bold" panose="020F0704030504030204" pitchFamily="34" charset="77"/>
            </a:endParaRPr>
          </a:p>
          <a:p>
            <a:r>
              <a:rPr lang="en-US" sz="2000" dirty="0">
                <a:latin typeface="Arial Rounded MT Bold" panose="020F0704030504030204" pitchFamily="34" charset="77"/>
              </a:rPr>
              <a:t>These rigid RBCs adopt the characteristic -  sickle shape</a:t>
            </a:r>
          </a:p>
          <a:p>
            <a:r>
              <a:rPr lang="en-US" sz="2000" dirty="0">
                <a:latin typeface="Arial Rounded MT Bold" panose="020F0704030504030204" pitchFamily="34" charset="77"/>
              </a:rPr>
              <a:t>Anemia not always present- Sickle cell disease</a:t>
            </a:r>
          </a:p>
          <a:p>
            <a:r>
              <a:rPr lang="en-US" dirty="0"/>
              <a:t>Why icterus?- due to hemolysis</a:t>
            </a:r>
          </a:p>
          <a:p>
            <a:r>
              <a:rPr lang="en-US" dirty="0"/>
              <a:t>Anemia depends on rate of red blood cell production and destruction, and other variables – other inherited mutations, nutrition etc.</a:t>
            </a:r>
          </a:p>
        </p:txBody>
      </p:sp>
      <p:sp>
        <p:nvSpPr>
          <p:cNvPr id="2" name="Title 1">
            <a:extLst>
              <a:ext uri="{FF2B5EF4-FFF2-40B4-BE49-F238E27FC236}">
                <a16:creationId xmlns:a16="http://schemas.microsoft.com/office/drawing/2014/main" id="{4FA98B5E-202B-B345-8E46-56E1094B7695}"/>
              </a:ext>
            </a:extLst>
          </p:cNvPr>
          <p:cNvSpPr>
            <a:spLocks noGrp="1"/>
          </p:cNvSpPr>
          <p:nvPr>
            <p:ph type="title"/>
          </p:nvPr>
        </p:nvSpPr>
        <p:spPr>
          <a:xfrm>
            <a:off x="1703512" y="-171400"/>
            <a:ext cx="11736296" cy="1499616"/>
          </a:xfrm>
        </p:spPr>
        <p:txBody>
          <a:bodyPr>
            <a:normAutofit/>
          </a:bodyPr>
          <a:lstStyle/>
          <a:p>
            <a:br>
              <a:rPr lang="en-US" cap="none" dirty="0">
                <a:latin typeface="Arial Rounded MT Bold" panose="020F0704030504030204" pitchFamily="34" charset="77"/>
              </a:rPr>
            </a:br>
            <a:r>
              <a:rPr lang="en-US" cap="none" dirty="0">
                <a:latin typeface="Arial Rounded MT Bold" panose="020F0704030504030204" pitchFamily="34" charset="77"/>
              </a:rPr>
              <a:t>Why Sickle cell disease?</a:t>
            </a:r>
          </a:p>
        </p:txBody>
      </p:sp>
    </p:spTree>
    <p:extLst>
      <p:ext uri="{BB962C8B-B14F-4D97-AF65-F5344CB8AC3E}">
        <p14:creationId xmlns:p14="http://schemas.microsoft.com/office/powerpoint/2010/main" val="15040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99FCD-6DC3-054B-B33E-711BFD866935}"/>
              </a:ext>
            </a:extLst>
          </p:cNvPr>
          <p:cNvPicPr>
            <a:picLocks noChangeAspect="1"/>
          </p:cNvPicPr>
          <p:nvPr/>
        </p:nvPicPr>
        <p:blipFill>
          <a:blip r:embed="rId3"/>
          <a:stretch>
            <a:fillRect/>
          </a:stretch>
        </p:blipFill>
        <p:spPr>
          <a:xfrm>
            <a:off x="0" y="176292"/>
            <a:ext cx="5892800" cy="4330700"/>
          </a:xfrm>
          <a:prstGeom prst="rect">
            <a:avLst/>
          </a:prstGeom>
        </p:spPr>
      </p:pic>
      <p:sp>
        <p:nvSpPr>
          <p:cNvPr id="4" name="Content Placeholder 3">
            <a:extLst>
              <a:ext uri="{FF2B5EF4-FFF2-40B4-BE49-F238E27FC236}">
                <a16:creationId xmlns:a16="http://schemas.microsoft.com/office/drawing/2014/main" id="{5FE0A4FB-5792-C747-B0CC-9D6213AC4D42}"/>
              </a:ext>
            </a:extLst>
          </p:cNvPr>
          <p:cNvSpPr>
            <a:spLocks noGrp="1"/>
          </p:cNvSpPr>
          <p:nvPr>
            <p:ph idx="1"/>
          </p:nvPr>
        </p:nvSpPr>
        <p:spPr>
          <a:xfrm>
            <a:off x="551384" y="4846320"/>
            <a:ext cx="11377264" cy="4023360"/>
          </a:xfrm>
        </p:spPr>
        <p:txBody>
          <a:bodyPr/>
          <a:lstStyle/>
          <a:p>
            <a:r>
              <a:rPr lang="en-IN" sz="2400" u="sng" dirty="0">
                <a:solidFill>
                  <a:srgbClr val="C00000"/>
                </a:solidFill>
                <a:latin typeface="Arial Rounded MT Bold" panose="020F0704030504030204" pitchFamily="34" charset="77"/>
              </a:rPr>
              <a:t>Clinical types of PH observed in patients with SCD. </a:t>
            </a:r>
          </a:p>
          <a:p>
            <a:r>
              <a:rPr lang="en-IN" sz="2000" b="1" dirty="0">
                <a:latin typeface="Calibri" panose="020F0502020204030204" pitchFamily="34" charset="0"/>
                <a:cs typeface="Calibri" panose="020F0502020204030204" pitchFamily="34" charset="0"/>
              </a:rPr>
              <a:t>CTA, computed tomography angiography; CTEPH, chronic thromboembolic PH; </a:t>
            </a:r>
            <a:r>
              <a:rPr lang="en-IN" sz="2000" b="1" dirty="0" err="1">
                <a:latin typeface="Calibri" panose="020F0502020204030204" pitchFamily="34" charset="0"/>
                <a:cs typeface="Calibri" panose="020F0502020204030204" pitchFamily="34" charset="0"/>
              </a:rPr>
              <a:t>mPAP</a:t>
            </a:r>
            <a:r>
              <a:rPr lang="en-IN" sz="2000" b="1" dirty="0">
                <a:latin typeface="Calibri" panose="020F0502020204030204" pitchFamily="34" charset="0"/>
                <a:cs typeface="Calibri" panose="020F0502020204030204" pitchFamily="34" charset="0"/>
              </a:rPr>
              <a:t>, mean pulmonary artery pressure; PCWP, pulmonary capillary wedge pressure; V/Q, ventilation/perfusion. </a:t>
            </a:r>
            <a:endParaRPr lang="en-IN" sz="1400" b="1" dirty="0">
              <a:latin typeface="Calibri" panose="020F0502020204030204" pitchFamily="34" charset="0"/>
              <a:cs typeface="Calibri" panose="020F0502020204030204" pitchFamily="34" charset="0"/>
            </a:endParaRPr>
          </a:p>
          <a:p>
            <a:r>
              <a:rPr lang="en-IN" sz="1400" dirty="0">
                <a:latin typeface="Calibri" panose="020F0502020204030204" pitchFamily="34" charset="0"/>
                <a:cs typeface="Calibri" panose="020F0502020204030204" pitchFamily="34" charset="0"/>
              </a:rPr>
              <a:t>Gladwin MT. Cardiovascular complications in patients with sickle cell disease. </a:t>
            </a:r>
            <a:r>
              <a:rPr lang="en-IN" sz="1400" dirty="0" err="1">
                <a:latin typeface="Calibri" panose="020F0502020204030204" pitchFamily="34" charset="0"/>
                <a:cs typeface="Calibri" panose="020F0502020204030204" pitchFamily="34" charset="0"/>
              </a:rPr>
              <a:t>Hematology</a:t>
            </a:r>
            <a:r>
              <a:rPr lang="en-IN" sz="1400" dirty="0">
                <a:latin typeface="Calibri" panose="020F0502020204030204" pitchFamily="34" charset="0"/>
                <a:cs typeface="Calibri" panose="020F0502020204030204" pitchFamily="34" charset="0"/>
              </a:rPr>
              <a:t> Am </a:t>
            </a:r>
            <a:r>
              <a:rPr lang="en-IN" sz="1400" dirty="0" err="1">
                <a:latin typeface="Calibri" panose="020F0502020204030204" pitchFamily="34" charset="0"/>
                <a:cs typeface="Calibri" panose="020F0502020204030204" pitchFamily="34" charset="0"/>
              </a:rPr>
              <a:t>Soc</a:t>
            </a:r>
            <a:r>
              <a:rPr lang="en-IN" sz="1400" dirty="0">
                <a:latin typeface="Calibri" panose="020F0502020204030204" pitchFamily="34" charset="0"/>
                <a:cs typeface="Calibri" panose="020F0502020204030204" pitchFamily="34" charset="0"/>
              </a:rPr>
              <a:t> </a:t>
            </a:r>
            <a:r>
              <a:rPr lang="en-IN" sz="1400" dirty="0" err="1">
                <a:latin typeface="Calibri" panose="020F0502020204030204" pitchFamily="34" charset="0"/>
                <a:cs typeface="Calibri" panose="020F0502020204030204" pitchFamily="34" charset="0"/>
              </a:rPr>
              <a:t>Hematol</a:t>
            </a:r>
            <a:r>
              <a:rPr lang="en-IN" sz="1400" dirty="0">
                <a:latin typeface="Calibri" panose="020F0502020204030204" pitchFamily="34" charset="0"/>
                <a:cs typeface="Calibri" panose="020F0502020204030204" pitchFamily="34" charset="0"/>
              </a:rPr>
              <a:t> </a:t>
            </a:r>
            <a:r>
              <a:rPr lang="en-IN" sz="1400" dirty="0" err="1">
                <a:latin typeface="Calibri" panose="020F0502020204030204" pitchFamily="34" charset="0"/>
                <a:cs typeface="Calibri" panose="020F0502020204030204" pitchFamily="34" charset="0"/>
              </a:rPr>
              <a:t>Educ</a:t>
            </a:r>
            <a:r>
              <a:rPr lang="en-IN" sz="1400" dirty="0">
                <a:latin typeface="Calibri" panose="020F0502020204030204" pitchFamily="34" charset="0"/>
                <a:cs typeface="Calibri" panose="020F0502020204030204" pitchFamily="34" charset="0"/>
              </a:rPr>
              <a:t> Program. 2017 Dec 8;2017(1):423-430. </a:t>
            </a:r>
            <a:r>
              <a:rPr lang="en-IN" sz="1400" dirty="0" err="1">
                <a:latin typeface="Calibri" panose="020F0502020204030204" pitchFamily="34" charset="0"/>
                <a:cs typeface="Calibri" panose="020F0502020204030204" pitchFamily="34" charset="0"/>
              </a:rPr>
              <a:t>doi</a:t>
            </a:r>
            <a:r>
              <a:rPr lang="en-IN" sz="1400" dirty="0">
                <a:latin typeface="Calibri" panose="020F0502020204030204" pitchFamily="34" charset="0"/>
                <a:cs typeface="Calibri" panose="020F0502020204030204" pitchFamily="34" charset="0"/>
              </a:rPr>
              <a:t>: 10.1182/asheducation-2017.1.423.</a:t>
            </a:r>
            <a:endParaRPr lang="en-US" sz="14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7EC8599-4907-ED46-BF2A-F05B85DD0A39}"/>
              </a:ext>
            </a:extLst>
          </p:cNvPr>
          <p:cNvSpPr/>
          <p:nvPr/>
        </p:nvSpPr>
        <p:spPr>
          <a:xfrm>
            <a:off x="7320136" y="908720"/>
            <a:ext cx="4451672" cy="2031325"/>
          </a:xfrm>
          <a:prstGeom prst="rect">
            <a:avLst/>
          </a:prstGeom>
        </p:spPr>
        <p:txBody>
          <a:bodyPr wrap="square">
            <a:spAutoFit/>
          </a:bodyPr>
          <a:lstStyle/>
          <a:p>
            <a:r>
              <a:rPr lang="en-IN" dirty="0">
                <a:latin typeface="AdvOTef7788dd"/>
              </a:rPr>
              <a:t>Chronic intravascular </a:t>
            </a:r>
            <a:r>
              <a:rPr lang="en-IN" dirty="0" err="1">
                <a:latin typeface="AdvOTef7788dd"/>
              </a:rPr>
              <a:t>hemolysis</a:t>
            </a:r>
            <a:r>
              <a:rPr lang="en-IN" dirty="0">
                <a:latin typeface="AdvOTef7788dd"/>
              </a:rPr>
              <a:t> leads to </a:t>
            </a:r>
            <a:r>
              <a:rPr lang="en-IN" b="1" dirty="0">
                <a:latin typeface="AdvOTef7788dd"/>
              </a:rPr>
              <a:t>precapillary pulmonary arterial hypertension (PAH)</a:t>
            </a:r>
            <a:r>
              <a:rPr lang="en-IN" dirty="0">
                <a:latin typeface="AdvOTef7788dd"/>
              </a:rPr>
              <a:t> </a:t>
            </a:r>
          </a:p>
          <a:p>
            <a:r>
              <a:rPr lang="en-IN" dirty="0">
                <a:latin typeface="AdvOTef7788dd"/>
              </a:rPr>
              <a:t>and pulmonary arteriole </a:t>
            </a:r>
            <a:r>
              <a:rPr lang="en-IN" dirty="0" err="1">
                <a:latin typeface="AdvOTef7788dd"/>
              </a:rPr>
              <a:t>vaso</a:t>
            </a:r>
            <a:r>
              <a:rPr lang="en-IN" dirty="0">
                <a:latin typeface="AdvOTef7788dd"/>
              </a:rPr>
              <a:t>-constriction and smooth muscle hypertrophy, and chronic </a:t>
            </a:r>
            <a:r>
              <a:rPr lang="en-IN" dirty="0" err="1">
                <a:latin typeface="AdvOTef7788dd"/>
              </a:rPr>
              <a:t>anemia</a:t>
            </a:r>
            <a:r>
              <a:rPr lang="en-IN" dirty="0">
                <a:latin typeface="AdvOTef7788dd"/>
              </a:rPr>
              <a:t> leads to diastolic left heart disease (now also called </a:t>
            </a:r>
            <a:r>
              <a:rPr lang="en-IN" dirty="0" err="1">
                <a:latin typeface="AdvOTef7788dd"/>
              </a:rPr>
              <a:t>HFpEF</a:t>
            </a:r>
            <a:r>
              <a:rPr lang="en-IN" dirty="0">
                <a:latin typeface="AdvOTef7788dd"/>
              </a:rPr>
              <a:t>). </a:t>
            </a:r>
            <a:endParaRPr lang="en-IN" dirty="0"/>
          </a:p>
        </p:txBody>
      </p:sp>
    </p:spTree>
    <p:extLst>
      <p:ext uri="{BB962C8B-B14F-4D97-AF65-F5344CB8AC3E}">
        <p14:creationId xmlns:p14="http://schemas.microsoft.com/office/powerpoint/2010/main" val="500095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85800" y="1075765"/>
            <a:ext cx="1080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712E40F2-C1CE-5F47-A9DD-6EF788248D27}"/>
              </a:ext>
            </a:extLst>
          </p:cNvPr>
          <p:cNvGraphicFramePr>
            <a:graphicFrameLocks noGrp="1"/>
          </p:cNvGraphicFramePr>
          <p:nvPr>
            <p:extLst>
              <p:ext uri="{D42A27DB-BD31-4B8C-83A1-F6EECF244321}">
                <p14:modId xmlns:p14="http://schemas.microsoft.com/office/powerpoint/2010/main" val="1809192170"/>
              </p:ext>
            </p:extLst>
          </p:nvPr>
        </p:nvGraphicFramePr>
        <p:xfrm>
          <a:off x="479376" y="476672"/>
          <a:ext cx="10523094" cy="5724605"/>
        </p:xfrm>
        <a:graphic>
          <a:graphicData uri="http://schemas.openxmlformats.org/drawingml/2006/table">
            <a:tbl>
              <a:tblPr firstRow="1" bandRow="1">
                <a:tableStyleId>{00A15C55-8517-42AA-B614-E9B94910E393}</a:tableStyleId>
              </a:tblPr>
              <a:tblGrid>
                <a:gridCol w="2086474">
                  <a:extLst>
                    <a:ext uri="{9D8B030D-6E8A-4147-A177-3AD203B41FA5}">
                      <a16:colId xmlns:a16="http://schemas.microsoft.com/office/drawing/2014/main" val="20000"/>
                    </a:ext>
                  </a:extLst>
                </a:gridCol>
                <a:gridCol w="2267907">
                  <a:extLst>
                    <a:ext uri="{9D8B030D-6E8A-4147-A177-3AD203B41FA5}">
                      <a16:colId xmlns:a16="http://schemas.microsoft.com/office/drawing/2014/main" val="20001"/>
                    </a:ext>
                  </a:extLst>
                </a:gridCol>
                <a:gridCol w="2812205">
                  <a:extLst>
                    <a:ext uri="{9D8B030D-6E8A-4147-A177-3AD203B41FA5}">
                      <a16:colId xmlns:a16="http://schemas.microsoft.com/office/drawing/2014/main" val="20002"/>
                    </a:ext>
                  </a:extLst>
                </a:gridCol>
                <a:gridCol w="3356508">
                  <a:extLst>
                    <a:ext uri="{9D8B030D-6E8A-4147-A177-3AD203B41FA5}">
                      <a16:colId xmlns:a16="http://schemas.microsoft.com/office/drawing/2014/main" val="20003"/>
                    </a:ext>
                  </a:extLst>
                </a:gridCol>
              </a:tblGrid>
              <a:tr h="741721">
                <a:tc>
                  <a:txBody>
                    <a:bodyPr/>
                    <a:lstStyle/>
                    <a:p>
                      <a:r>
                        <a:rPr lang="en-US"/>
                        <a:t>System</a:t>
                      </a:r>
                    </a:p>
                  </a:txBody>
                  <a:tcPr/>
                </a:tc>
                <a:tc>
                  <a:txBody>
                    <a:bodyPr/>
                    <a:lstStyle/>
                    <a:p>
                      <a:r>
                        <a:rPr lang="en-US"/>
                        <a:t>Complication</a:t>
                      </a:r>
                    </a:p>
                  </a:txBody>
                  <a:tcPr/>
                </a:tc>
                <a:tc>
                  <a:txBody>
                    <a:bodyPr/>
                    <a:lstStyle/>
                    <a:p>
                      <a:r>
                        <a:rPr lang="en-US"/>
                        <a:t>Pathology and imaging findings</a:t>
                      </a:r>
                    </a:p>
                  </a:txBody>
                  <a:tcPr/>
                </a:tc>
                <a:tc>
                  <a:txBody>
                    <a:bodyPr/>
                    <a:lstStyle/>
                    <a:p>
                      <a:r>
                        <a:rPr lang="en-US"/>
                        <a:t>Proposed mechanisms</a:t>
                      </a:r>
                    </a:p>
                  </a:txBody>
                  <a:tcPr/>
                </a:tc>
                <a:extLst>
                  <a:ext uri="{0D108BD9-81ED-4DB2-BD59-A6C34878D82A}">
                    <a16:rowId xmlns:a16="http://schemas.microsoft.com/office/drawing/2014/main" val="10000"/>
                  </a:ext>
                </a:extLst>
              </a:tr>
              <a:tr h="1723541">
                <a:tc rowSpan="3">
                  <a:txBody>
                    <a:bodyPr/>
                    <a:lstStyle/>
                    <a:p>
                      <a:r>
                        <a:rPr lang="en-US" b="1" dirty="0"/>
                        <a:t>Hepatic system</a:t>
                      </a:r>
                    </a:p>
                  </a:txBody>
                  <a:tcPr/>
                </a:tc>
                <a:tc>
                  <a:txBody>
                    <a:bodyPr/>
                    <a:lstStyle/>
                    <a:p>
                      <a:r>
                        <a:rPr lang="en-US"/>
                        <a:t>Hepatic sequestration</a:t>
                      </a:r>
                    </a:p>
                  </a:txBody>
                  <a:tcPr/>
                </a:tc>
                <a:tc>
                  <a:txBody>
                    <a:bodyPr/>
                    <a:lstStyle/>
                    <a:p>
                      <a:pPr marL="285750" indent="-285750">
                        <a:buFont typeface="Arial" panose="020B0604020202020204" pitchFamily="34" charset="0"/>
                        <a:buChar char="•"/>
                      </a:pPr>
                      <a:r>
                        <a:rPr lang="en-US"/>
                        <a:t>Acute hepatomegaly</a:t>
                      </a:r>
                    </a:p>
                    <a:p>
                      <a:pPr marL="285750" indent="-285750">
                        <a:buFont typeface="Arial" panose="020B0604020202020204" pitchFamily="34" charset="0"/>
                        <a:buChar char="•"/>
                      </a:pPr>
                      <a:r>
                        <a:rPr lang="en-US"/>
                        <a:t>Dilated sinusoids</a:t>
                      </a:r>
                    </a:p>
                  </a:txBody>
                  <a:tcPr/>
                </a:tc>
                <a:tc>
                  <a:txBody>
                    <a:bodyPr/>
                    <a:lstStyle/>
                    <a:p>
                      <a:pPr marL="285750" indent="-285750">
                        <a:buFont typeface="Arial" panose="020B0604020202020204" pitchFamily="34" charset="0"/>
                        <a:buChar char="•"/>
                      </a:pPr>
                      <a:r>
                        <a:rPr lang="en-US" dirty="0"/>
                        <a:t>Massive sequestration of erythrocytes in the liver </a:t>
                      </a:r>
                    </a:p>
                    <a:p>
                      <a:pPr marL="285750" indent="-285750">
                        <a:buFont typeface="Arial" panose="020B0604020202020204" pitchFamily="34" charset="0"/>
                        <a:buChar char="•"/>
                      </a:pPr>
                      <a:r>
                        <a:rPr lang="en-US" dirty="0"/>
                        <a:t>Compression of biliary ducts by massively enlarged sinusoids Kupffer cell erythrophagocytosis</a:t>
                      </a:r>
                    </a:p>
                  </a:txBody>
                  <a:tcPr/>
                </a:tc>
                <a:extLst>
                  <a:ext uri="{0D108BD9-81ED-4DB2-BD59-A6C34878D82A}">
                    <a16:rowId xmlns:a16="http://schemas.microsoft.com/office/drawing/2014/main" val="10001"/>
                  </a:ext>
                </a:extLst>
              </a:tr>
              <a:tr h="822936">
                <a:tc vMerge="1">
                  <a:txBody>
                    <a:bodyPr/>
                    <a:lstStyle/>
                    <a:p>
                      <a:endParaRPr lang="en-US" dirty="0"/>
                    </a:p>
                  </a:txBody>
                  <a:tcPr/>
                </a:tc>
                <a:tc>
                  <a:txBody>
                    <a:bodyPr/>
                    <a:lstStyle/>
                    <a:p>
                      <a:r>
                        <a:rPr lang="en-US" dirty="0"/>
                        <a:t>Cholelithiasis &amp; Cholecystitis</a:t>
                      </a:r>
                    </a:p>
                    <a:p>
                      <a:endParaRPr lang="en-US" dirty="0"/>
                    </a:p>
                  </a:txBody>
                  <a:tcPr/>
                </a:tc>
                <a:tc>
                  <a:txBody>
                    <a:bodyPr/>
                    <a:lstStyle/>
                    <a:p>
                      <a:pPr marL="285750" indent="-285750">
                        <a:buFont typeface="Arial" panose="020B0604020202020204" pitchFamily="34" charset="0"/>
                        <a:buChar char="•"/>
                      </a:pPr>
                      <a:r>
                        <a:rPr lang="en-US" dirty="0"/>
                        <a:t>Hemolysis </a:t>
                      </a:r>
                    </a:p>
                  </a:txBody>
                  <a:tcPr/>
                </a:tc>
                <a:tc>
                  <a:txBody>
                    <a:bodyPr/>
                    <a:lstStyle/>
                    <a:p>
                      <a:pPr marL="285750" indent="-285750">
                        <a:buFont typeface="Arial" panose="020B0604020202020204" pitchFamily="34" charset="0"/>
                        <a:buChar char="•"/>
                      </a:pPr>
                      <a:r>
                        <a:rPr lang="en-US" dirty="0"/>
                        <a:t>Pigment calculi</a:t>
                      </a:r>
                    </a:p>
                  </a:txBody>
                  <a:tcPr/>
                </a:tc>
                <a:extLst>
                  <a:ext uri="{0D108BD9-81ED-4DB2-BD59-A6C34878D82A}">
                    <a16:rowId xmlns:a16="http://schemas.microsoft.com/office/drawing/2014/main" val="10002"/>
                  </a:ext>
                </a:extLst>
              </a:tr>
              <a:tr h="2331124">
                <a:tc vMerge="1">
                  <a:txBody>
                    <a:bodyPr/>
                    <a:lstStyle/>
                    <a:p>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Hepatic crisis and intrahepatic cholestasis</a:t>
                      </a:r>
                    </a:p>
                  </a:txBody>
                  <a:tcPr/>
                </a:tc>
                <a:tc>
                  <a:txBody>
                    <a:bodyPr/>
                    <a:lstStyle/>
                    <a:p>
                      <a:pPr marL="285750" indent="-285750">
                        <a:buFont typeface="Arial" panose="020B0604020202020204" pitchFamily="34" charset="0"/>
                        <a:buChar char="•"/>
                      </a:pPr>
                      <a:r>
                        <a:rPr lang="en-US" dirty="0"/>
                        <a:t>Sinusoidal obstruction by sickle cells </a:t>
                      </a:r>
                    </a:p>
                    <a:p>
                      <a:pPr marL="285750" indent="-285750">
                        <a:buFont typeface="Arial" panose="020B0604020202020204" pitchFamily="34" charset="0"/>
                        <a:buChar char="•"/>
                      </a:pPr>
                      <a:r>
                        <a:rPr lang="en-US" dirty="0"/>
                        <a:t>Dilated biliary </a:t>
                      </a:r>
                      <a:r>
                        <a:rPr lang="en-US" dirty="0" err="1"/>
                        <a:t>canalicules</a:t>
                      </a:r>
                      <a:r>
                        <a:rPr lang="en-US" dirty="0"/>
                        <a:t> with bile plugs </a:t>
                      </a:r>
                    </a:p>
                    <a:p>
                      <a:pPr marL="285750" indent="-285750">
                        <a:buFont typeface="Arial" panose="020B0604020202020204" pitchFamily="34" charset="0"/>
                        <a:buChar char="•"/>
                      </a:pPr>
                      <a:r>
                        <a:rPr lang="en-US" dirty="0"/>
                        <a:t>Kupffer cell hyperplasia Centrilobular necrosis</a:t>
                      </a:r>
                    </a:p>
                  </a:txBody>
                  <a:tcPr/>
                </a:tc>
                <a:tc>
                  <a:txBody>
                    <a:bodyPr/>
                    <a:lstStyle/>
                    <a:p>
                      <a:pPr marL="285750" indent="-285750">
                        <a:buFont typeface="Arial" panose="020B0604020202020204" pitchFamily="34" charset="0"/>
                        <a:buChar char="•"/>
                      </a:pPr>
                      <a:r>
                        <a:rPr lang="en-US" dirty="0"/>
                        <a:t>Ischemia and infarction caused by sinusoidal occlusion </a:t>
                      </a:r>
                    </a:p>
                    <a:p>
                      <a:pPr marL="285750" indent="-285750">
                        <a:buFont typeface="Arial" panose="020B0604020202020204" pitchFamily="34" charset="0"/>
                        <a:buChar char="•"/>
                      </a:pPr>
                      <a:r>
                        <a:rPr lang="en-US" dirty="0"/>
                        <a:t>Massive necrosis in intrahepatic cholestasis</a:t>
                      </a:r>
                    </a:p>
                  </a:txBody>
                  <a:tcPr/>
                </a:tc>
                <a:extLst>
                  <a:ext uri="{0D108BD9-81ED-4DB2-BD59-A6C34878D82A}">
                    <a16:rowId xmlns:a16="http://schemas.microsoft.com/office/drawing/2014/main" val="705223461"/>
                  </a:ext>
                </a:extLst>
              </a:tr>
            </a:tbl>
          </a:graphicData>
        </a:graphic>
      </p:graphicFrame>
      <p:sp>
        <p:nvSpPr>
          <p:cNvPr id="4" name="Rectangle 3">
            <a:extLst>
              <a:ext uri="{FF2B5EF4-FFF2-40B4-BE49-F238E27FC236}">
                <a16:creationId xmlns:a16="http://schemas.microsoft.com/office/drawing/2014/main" id="{6519FF5A-9DC3-1D4F-B338-5CC8D4DE2889}"/>
              </a:ext>
            </a:extLst>
          </p:cNvPr>
          <p:cNvSpPr/>
          <p:nvPr/>
        </p:nvSpPr>
        <p:spPr>
          <a:xfrm>
            <a:off x="1540068" y="6357809"/>
            <a:ext cx="4545732" cy="369332"/>
          </a:xfrm>
          <a:prstGeom prst="rect">
            <a:avLst/>
          </a:prstGeom>
        </p:spPr>
        <p:txBody>
          <a:bodyPr wrap="none">
            <a:spAutoFit/>
          </a:bodyPr>
          <a:lstStyle/>
          <a:p>
            <a:r>
              <a:rPr lang="en-US" dirty="0" err="1"/>
              <a:t>Annu</a:t>
            </a:r>
            <a:r>
              <a:rPr lang="en-US" dirty="0"/>
              <a:t>. Rev. </a:t>
            </a:r>
            <a:r>
              <a:rPr lang="en-US" dirty="0" err="1"/>
              <a:t>Pathol</a:t>
            </a:r>
            <a:r>
              <a:rPr lang="en-US" dirty="0"/>
              <a:t>. Mech. Dis. 2019. 14:263–92</a:t>
            </a:r>
          </a:p>
        </p:txBody>
      </p:sp>
      <p:pic>
        <p:nvPicPr>
          <p:cNvPr id="5" name="Picture 2">
            <a:extLst>
              <a:ext uri="{FF2B5EF4-FFF2-40B4-BE49-F238E27FC236}">
                <a16:creationId xmlns:a16="http://schemas.microsoft.com/office/drawing/2014/main" id="{43066FF8-6D49-0D46-B76A-B60D6D1B3CA2}"/>
              </a:ext>
            </a:extLst>
          </p:cNvPr>
          <p:cNvPicPr>
            <a:picLocks noChangeAspect="1" noChangeArrowheads="1"/>
          </p:cNvPicPr>
          <p:nvPr/>
        </p:nvPicPr>
        <p:blipFill>
          <a:blip r:embed="rId2" cstate="print"/>
          <a:srcRect/>
          <a:stretch>
            <a:fillRect/>
          </a:stretch>
        </p:blipFill>
        <p:spPr bwMode="auto">
          <a:xfrm>
            <a:off x="1113147" y="2977418"/>
            <a:ext cx="1052506" cy="1052506"/>
          </a:xfrm>
          <a:prstGeom prst="rect">
            <a:avLst/>
          </a:prstGeom>
          <a:noFill/>
          <a:ln w="9525">
            <a:noFill/>
            <a:miter lim="800000"/>
            <a:headEnd/>
            <a:tailEnd/>
          </a:ln>
          <a:effectLst/>
        </p:spPr>
      </p:pic>
    </p:spTree>
    <p:extLst>
      <p:ext uri="{BB962C8B-B14F-4D97-AF65-F5344CB8AC3E}">
        <p14:creationId xmlns:p14="http://schemas.microsoft.com/office/powerpoint/2010/main" val="2191920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9668499"/>
              </p:ext>
            </p:extLst>
          </p:nvPr>
        </p:nvGraphicFramePr>
        <p:xfrm>
          <a:off x="191344" y="384892"/>
          <a:ext cx="11449272" cy="5771586"/>
        </p:xfrm>
        <a:graphic>
          <a:graphicData uri="http://schemas.openxmlformats.org/drawingml/2006/table">
            <a:tbl>
              <a:tblPr firstRow="1" bandRow="1">
                <a:tableStyleId>{21E4AEA4-8DFA-4A89-87EB-49C32662AFE0}</a:tableStyleId>
              </a:tblPr>
              <a:tblGrid>
                <a:gridCol w="194421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3895356">
                  <a:extLst>
                    <a:ext uri="{9D8B030D-6E8A-4147-A177-3AD203B41FA5}">
                      <a16:colId xmlns:a16="http://schemas.microsoft.com/office/drawing/2014/main" val="20002"/>
                    </a:ext>
                  </a:extLst>
                </a:gridCol>
                <a:gridCol w="3449460">
                  <a:extLst>
                    <a:ext uri="{9D8B030D-6E8A-4147-A177-3AD203B41FA5}">
                      <a16:colId xmlns:a16="http://schemas.microsoft.com/office/drawing/2014/main" val="20003"/>
                    </a:ext>
                  </a:extLst>
                </a:gridCol>
              </a:tblGrid>
              <a:tr h="448226">
                <a:tc>
                  <a:txBody>
                    <a:bodyPr/>
                    <a:lstStyle/>
                    <a:p>
                      <a:r>
                        <a:rPr lang="en-US" dirty="0"/>
                        <a:t>System</a:t>
                      </a:r>
                    </a:p>
                  </a:txBody>
                  <a:tcPr/>
                </a:tc>
                <a:tc>
                  <a:txBody>
                    <a:bodyPr/>
                    <a:lstStyle/>
                    <a:p>
                      <a:r>
                        <a:rPr lang="en-US" dirty="0"/>
                        <a:t>Eye part affected</a:t>
                      </a:r>
                    </a:p>
                  </a:txBody>
                  <a:tcPr/>
                </a:tc>
                <a:tc>
                  <a:txBody>
                    <a:bodyPr/>
                    <a:lstStyle/>
                    <a:p>
                      <a:r>
                        <a:rPr lang="en-US" dirty="0"/>
                        <a:t>Pathologic </a:t>
                      </a:r>
                    </a:p>
                  </a:txBody>
                  <a:tcPr/>
                </a:tc>
                <a:tc>
                  <a:txBody>
                    <a:bodyPr/>
                    <a:lstStyle/>
                    <a:p>
                      <a:r>
                        <a:rPr lang="en-US" dirty="0"/>
                        <a:t>Proposed mechanisms</a:t>
                      </a:r>
                    </a:p>
                  </a:txBody>
                  <a:tcPr/>
                </a:tc>
                <a:extLst>
                  <a:ext uri="{0D108BD9-81ED-4DB2-BD59-A6C34878D82A}">
                    <a16:rowId xmlns:a16="http://schemas.microsoft.com/office/drawing/2014/main" val="10000"/>
                  </a:ext>
                </a:extLst>
              </a:tr>
              <a:tr h="2468316">
                <a:tc rowSpan="2">
                  <a:txBody>
                    <a:bodyPr/>
                    <a:lstStyle/>
                    <a:p>
                      <a:r>
                        <a:rPr lang="en-US" sz="1800" b="0" dirty="0">
                          <a:latin typeface="Arial Rounded MT Bold" panose="020F0704030504030204" pitchFamily="34" charset="77"/>
                        </a:rPr>
                        <a:t>Ophthalmic</a:t>
                      </a:r>
                    </a:p>
                    <a:p>
                      <a:r>
                        <a:rPr lang="en-US" sz="1800" b="0" dirty="0">
                          <a:latin typeface="Arial Rounded MT Bold" panose="020F0704030504030204" pitchFamily="34" charset="77"/>
                        </a:rPr>
                        <a:t>complications </a:t>
                      </a:r>
                    </a:p>
                  </a:txBody>
                  <a:tcPr/>
                </a:tc>
                <a:tc>
                  <a:txBody>
                    <a:bodyPr/>
                    <a:lstStyle/>
                    <a:p>
                      <a:r>
                        <a:rPr lang="en-US" sz="1800" dirty="0"/>
                        <a:t>Posterior segment </a:t>
                      </a:r>
                    </a:p>
                  </a:txBody>
                  <a:tcPr/>
                </a:tc>
                <a:tc>
                  <a:txBody>
                    <a:bodyPr/>
                    <a:lstStyle/>
                    <a:p>
                      <a:pPr>
                        <a:buFont typeface="Wingdings" pitchFamily="2" charset="2"/>
                        <a:buChar char="§"/>
                      </a:pPr>
                      <a:r>
                        <a:rPr lang="en-US" sz="1800" dirty="0"/>
                        <a:t>Optic disc changes</a:t>
                      </a:r>
                    </a:p>
                    <a:p>
                      <a:pPr>
                        <a:buFont typeface="Wingdings" pitchFamily="2" charset="2"/>
                        <a:buChar char="§"/>
                      </a:pPr>
                      <a:r>
                        <a:rPr lang="en-US" sz="1800" dirty="0"/>
                        <a:t>Posterior retinal and macular vascular occlusion</a:t>
                      </a:r>
                    </a:p>
                    <a:p>
                      <a:pPr>
                        <a:buFont typeface="Wingdings" pitchFamily="2" charset="2"/>
                        <a:buChar char="§"/>
                      </a:pPr>
                      <a:r>
                        <a:rPr lang="en-US" sz="1800" dirty="0"/>
                        <a:t>Chronic macular changes sickling maculopathy</a:t>
                      </a:r>
                    </a:p>
                    <a:p>
                      <a:pPr>
                        <a:buFont typeface="Wingdings" pitchFamily="2" charset="2"/>
                        <a:buChar char="§"/>
                      </a:pPr>
                      <a:r>
                        <a:rPr lang="en-US" sz="1800" dirty="0"/>
                        <a:t>Choroidal </a:t>
                      </a:r>
                      <a:r>
                        <a:rPr lang="en-US" sz="1800" dirty="0" err="1"/>
                        <a:t>vaso</a:t>
                      </a:r>
                      <a:r>
                        <a:rPr lang="en-US" sz="1800" dirty="0"/>
                        <a:t>- occlusion</a:t>
                      </a:r>
                    </a:p>
                    <a:p>
                      <a:pPr>
                        <a:buFont typeface="Wingdings" pitchFamily="2" charset="2"/>
                        <a:buChar char="§"/>
                      </a:pPr>
                      <a:r>
                        <a:rPr lang="en-US" sz="1800" dirty="0"/>
                        <a:t>Non- proliferative retinal changes</a:t>
                      </a:r>
                    </a:p>
                    <a:p>
                      <a:pPr>
                        <a:buFont typeface="Wingdings" pitchFamily="2" charset="2"/>
                        <a:buChar char="§"/>
                      </a:pPr>
                      <a:r>
                        <a:rPr lang="en-US" sz="1800" dirty="0"/>
                        <a:t>Proliferative retinal changes</a:t>
                      </a:r>
                    </a:p>
                    <a:p>
                      <a:pPr>
                        <a:buFont typeface="Wingdings" pitchFamily="2" charset="2"/>
                        <a:buChar char="§"/>
                      </a:pPr>
                      <a:endParaRPr lang="en-US" sz="1800" dirty="0"/>
                    </a:p>
                  </a:txBody>
                  <a:tcPr/>
                </a:tc>
                <a:tc>
                  <a:txBody>
                    <a:bodyPr/>
                    <a:lstStyle/>
                    <a:p>
                      <a:pPr marL="285750" indent="-285750">
                        <a:buFont typeface="Arial" panose="020B0604020202020204" pitchFamily="34" charset="0"/>
                        <a:buChar char="•"/>
                      </a:pPr>
                      <a:r>
                        <a:rPr lang="en-IN" sz="1800" b="0" i="0" u="none" strike="noStrike" kern="1200" dirty="0" err="1">
                          <a:solidFill>
                            <a:schemeClr val="dk1"/>
                          </a:solidFill>
                          <a:effectLst/>
                          <a:latin typeface="+mn-lt"/>
                          <a:ea typeface="+mn-ea"/>
                          <a:cs typeface="+mn-cs"/>
                        </a:rPr>
                        <a:t>Vaso-oclusive</a:t>
                      </a:r>
                      <a:r>
                        <a:rPr lang="en-IN" sz="1800" b="0" i="0" u="none" strike="noStrike" kern="1200" dirty="0">
                          <a:solidFill>
                            <a:schemeClr val="dk1"/>
                          </a:solidFill>
                          <a:effectLst/>
                          <a:latin typeface="+mn-lt"/>
                          <a:ea typeface="+mn-ea"/>
                          <a:cs typeface="+mn-cs"/>
                        </a:rPr>
                        <a:t> crises (VOC) caused by sickled erythrocytes and increased adhesion of these cells to the vascular endothelium. </a:t>
                      </a:r>
                    </a:p>
                    <a:p>
                      <a:pPr marL="285750" indent="-285750">
                        <a:buFont typeface="Arial" panose="020B0604020202020204" pitchFamily="34" charset="0"/>
                        <a:buChar char="•"/>
                      </a:pPr>
                      <a:r>
                        <a:rPr lang="en-IN" sz="1800" b="0" i="0" u="none" strike="noStrike" kern="1200" dirty="0">
                          <a:solidFill>
                            <a:schemeClr val="dk1"/>
                          </a:solidFill>
                          <a:effectLst/>
                          <a:latin typeface="+mn-lt"/>
                          <a:ea typeface="+mn-ea"/>
                          <a:cs typeface="+mn-cs"/>
                        </a:rPr>
                        <a:t>Also due to secondary tissue changes in all vascular structures of the eye</a:t>
                      </a:r>
                      <a:endParaRPr lang="en-US" sz="1800" dirty="0"/>
                    </a:p>
                  </a:txBody>
                  <a:tcPr/>
                </a:tc>
                <a:extLst>
                  <a:ext uri="{0D108BD9-81ED-4DB2-BD59-A6C34878D82A}">
                    <a16:rowId xmlns:a16="http://schemas.microsoft.com/office/drawing/2014/main" val="10001"/>
                  </a:ext>
                </a:extLst>
              </a:tr>
              <a:tr h="2763040">
                <a:tc vMerge="1">
                  <a:txBody>
                    <a:bodyPr/>
                    <a:lstStyle/>
                    <a:p>
                      <a:endParaRPr lang="en-US" dirty="0"/>
                    </a:p>
                  </a:txBody>
                  <a:tcPr/>
                </a:tc>
                <a:tc>
                  <a:txBody>
                    <a:bodyPr/>
                    <a:lstStyle/>
                    <a:p>
                      <a:r>
                        <a:rPr lang="en-US" sz="1800" dirty="0"/>
                        <a:t>Anterior segment </a:t>
                      </a:r>
                    </a:p>
                  </a:txBody>
                  <a:tcPr/>
                </a:tc>
                <a:tc>
                  <a:txBody>
                    <a:bodyPr/>
                    <a:lstStyle/>
                    <a:p>
                      <a:pPr>
                        <a:buFont typeface="Arial" pitchFamily="34" charset="0"/>
                        <a:buChar char="•"/>
                      </a:pPr>
                      <a:r>
                        <a:rPr lang="en-US" sz="1800" dirty="0"/>
                        <a:t>Corkscrew conjunctival vessels</a:t>
                      </a:r>
                    </a:p>
                    <a:p>
                      <a:pPr>
                        <a:buFont typeface="Arial" pitchFamily="34" charset="0"/>
                        <a:buChar char="•"/>
                      </a:pPr>
                      <a:r>
                        <a:rPr lang="en-US" sz="1800" dirty="0"/>
                        <a:t>Iris infarct and atrophy</a:t>
                      </a:r>
                    </a:p>
                    <a:p>
                      <a:pPr>
                        <a:buFont typeface="Arial" pitchFamily="34" charset="0"/>
                        <a:buChar char="•"/>
                      </a:pPr>
                      <a:r>
                        <a:rPr lang="en-US" sz="1800" dirty="0"/>
                        <a:t>Cataracts</a:t>
                      </a:r>
                    </a:p>
                    <a:p>
                      <a:pPr>
                        <a:buFont typeface="Arial" pitchFamily="34" charset="0"/>
                        <a:buChar char="•"/>
                      </a:pPr>
                      <a:r>
                        <a:rPr lang="en-US" sz="1800" dirty="0"/>
                        <a:t>Phthisis bulbi</a:t>
                      </a:r>
                    </a:p>
                    <a:p>
                      <a:pPr>
                        <a:buFont typeface="Arial" pitchFamily="34" charset="0"/>
                        <a:buChar char="•"/>
                      </a:pPr>
                      <a:r>
                        <a:rPr lang="en-US" sz="1800" dirty="0" err="1"/>
                        <a:t>Hyphema</a:t>
                      </a:r>
                      <a:endParaRPr lang="en-US" sz="1800" dirty="0"/>
                    </a:p>
                    <a:p>
                      <a:pPr>
                        <a:buFont typeface="Arial" pitchFamily="34" charset="0"/>
                        <a:buChar char="•"/>
                      </a:pPr>
                      <a:r>
                        <a:rPr lang="en-US" sz="1800" dirty="0"/>
                        <a:t>Lacrimal gland enlargement</a:t>
                      </a:r>
                    </a:p>
                  </a:txBody>
                  <a:tcPr/>
                </a:tc>
                <a:tc>
                  <a:txBody>
                    <a:bodyPr/>
                    <a:lstStyle/>
                    <a:p>
                      <a:pPr marL="285750" indent="-285750">
                        <a:buFont typeface="Arial" panose="020B0604020202020204" pitchFamily="34" charset="0"/>
                        <a:buChar char="•"/>
                      </a:pPr>
                      <a:r>
                        <a:rPr lang="en-IN" sz="1800" b="0" i="0" u="none" strike="noStrike" kern="1200" dirty="0" err="1">
                          <a:solidFill>
                            <a:schemeClr val="dk1"/>
                          </a:solidFill>
                          <a:effectLst/>
                          <a:latin typeface="+mn-lt"/>
                          <a:ea typeface="+mn-ea"/>
                          <a:cs typeface="+mn-cs"/>
                        </a:rPr>
                        <a:t>Vaso-oclusive</a:t>
                      </a:r>
                      <a:r>
                        <a:rPr lang="en-IN" sz="1800" b="0" i="0" u="none" strike="noStrike" kern="1200" dirty="0">
                          <a:solidFill>
                            <a:schemeClr val="dk1"/>
                          </a:solidFill>
                          <a:effectLst/>
                          <a:latin typeface="+mn-lt"/>
                          <a:ea typeface="+mn-ea"/>
                          <a:cs typeface="+mn-cs"/>
                        </a:rPr>
                        <a:t> crises (VOC) caused by sickled erythrocytes and increased adhesion of these cells to the vascular endothelium. </a:t>
                      </a:r>
                    </a:p>
                    <a:p>
                      <a:pPr marL="285750" indent="-285750">
                        <a:buFont typeface="Arial" panose="020B0604020202020204" pitchFamily="34" charset="0"/>
                        <a:buChar char="•"/>
                      </a:pPr>
                      <a:r>
                        <a:rPr lang="en-IN" sz="1800" b="0" i="0" u="none" strike="noStrike" kern="1200" dirty="0">
                          <a:solidFill>
                            <a:schemeClr val="dk1"/>
                          </a:solidFill>
                          <a:effectLst/>
                          <a:latin typeface="+mn-lt"/>
                          <a:ea typeface="+mn-ea"/>
                          <a:cs typeface="+mn-cs"/>
                        </a:rPr>
                        <a:t>Also due to secondary tissue changes in all vascular structures of the eye</a:t>
                      </a:r>
                      <a:endParaRPr lang="en-US" sz="1800" dirty="0"/>
                    </a:p>
                    <a:p>
                      <a:pPr marL="285750" indent="-285750">
                        <a:buFont typeface="Arial" panose="020B0604020202020204" pitchFamily="34" charset="0"/>
                        <a:buChar char="•"/>
                      </a:pPr>
                      <a:endParaRPr lang="en-US" sz="1800"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1928743" y="6064474"/>
            <a:ext cx="4572000" cy="276999"/>
          </a:xfrm>
          <a:prstGeom prst="rect">
            <a:avLst/>
          </a:prstGeom>
        </p:spPr>
        <p:txBody>
          <a:bodyPr>
            <a:spAutoFit/>
          </a:bodyPr>
          <a:lstStyle/>
          <a:p>
            <a:endParaRPr lang="en-US" sz="1200" dirty="0"/>
          </a:p>
        </p:txBody>
      </p:sp>
      <p:sp>
        <p:nvSpPr>
          <p:cNvPr id="5" name="Rectangle 4">
            <a:extLst>
              <a:ext uri="{FF2B5EF4-FFF2-40B4-BE49-F238E27FC236}">
                <a16:creationId xmlns:a16="http://schemas.microsoft.com/office/drawing/2014/main" id="{67FAF4F7-6E01-3F49-BCA2-805F0A07D538}"/>
              </a:ext>
            </a:extLst>
          </p:cNvPr>
          <p:cNvSpPr/>
          <p:nvPr/>
        </p:nvSpPr>
        <p:spPr>
          <a:xfrm>
            <a:off x="705005" y="6396335"/>
            <a:ext cx="9937351" cy="461665"/>
          </a:xfrm>
          <a:prstGeom prst="rect">
            <a:avLst/>
          </a:prstGeom>
        </p:spPr>
        <p:txBody>
          <a:bodyPr wrap="square">
            <a:spAutoFit/>
          </a:bodyPr>
          <a:lstStyle/>
          <a:p>
            <a:r>
              <a:rPr lang="en-IN" sz="1200" dirty="0">
                <a:solidFill>
                  <a:srgbClr val="232323"/>
                </a:solidFill>
                <a:latin typeface="Calibri" panose="020F0502020204030204" pitchFamily="34" charset="0"/>
                <a:cs typeface="Calibri" panose="020F0502020204030204" pitchFamily="34" charset="0"/>
              </a:rPr>
              <a:t>Al-</a:t>
            </a:r>
            <a:r>
              <a:rPr lang="en-IN" sz="1200" dirty="0" err="1">
                <a:solidFill>
                  <a:srgbClr val="232323"/>
                </a:solidFill>
                <a:latin typeface="Calibri" panose="020F0502020204030204" pitchFamily="34" charset="0"/>
                <a:cs typeface="Calibri" panose="020F0502020204030204" pitchFamily="34" charset="0"/>
              </a:rPr>
              <a:t>Jafar</a:t>
            </a:r>
            <a:r>
              <a:rPr lang="en-IN" sz="1200" dirty="0">
                <a:solidFill>
                  <a:srgbClr val="232323"/>
                </a:solidFill>
                <a:latin typeface="Calibri" panose="020F0502020204030204" pitchFamily="34" charset="0"/>
                <a:cs typeface="Calibri" panose="020F0502020204030204" pitchFamily="34" charset="0"/>
              </a:rPr>
              <a:t>, H. , </a:t>
            </a:r>
            <a:r>
              <a:rPr lang="en-IN" sz="1200" dirty="0" err="1">
                <a:solidFill>
                  <a:srgbClr val="232323"/>
                </a:solidFill>
                <a:latin typeface="Calibri" panose="020F0502020204030204" pitchFamily="34" charset="0"/>
                <a:cs typeface="Calibri" panose="020F0502020204030204" pitchFamily="34" charset="0"/>
              </a:rPr>
              <a:t>Abul</a:t>
            </a:r>
            <a:r>
              <a:rPr lang="en-IN" sz="1200" dirty="0">
                <a:solidFill>
                  <a:srgbClr val="232323"/>
                </a:solidFill>
                <a:latin typeface="Calibri" panose="020F0502020204030204" pitchFamily="34" charset="0"/>
                <a:cs typeface="Calibri" panose="020F0502020204030204" pitchFamily="34" charset="0"/>
              </a:rPr>
              <a:t>, N. , Al-</a:t>
            </a:r>
            <a:r>
              <a:rPr lang="en-IN" sz="1200" dirty="0" err="1">
                <a:solidFill>
                  <a:srgbClr val="232323"/>
                </a:solidFill>
                <a:latin typeface="Calibri" panose="020F0502020204030204" pitchFamily="34" charset="0"/>
                <a:cs typeface="Calibri" panose="020F0502020204030204" pitchFamily="34" charset="0"/>
              </a:rPr>
              <a:t>Herz</a:t>
            </a:r>
            <a:r>
              <a:rPr lang="en-IN" sz="1200" dirty="0">
                <a:solidFill>
                  <a:srgbClr val="232323"/>
                </a:solidFill>
                <a:latin typeface="Calibri" panose="020F0502020204030204" pitchFamily="34" charset="0"/>
                <a:cs typeface="Calibri" panose="020F0502020204030204" pitchFamily="34" charset="0"/>
              </a:rPr>
              <a:t>, Y. and Kumar, N. (2020) Ocular Complications in Sickle Cell Disease: A Neglected Issue. </a:t>
            </a:r>
            <a:r>
              <a:rPr lang="en-IN" sz="1200" i="1" dirty="0">
                <a:solidFill>
                  <a:srgbClr val="232323"/>
                </a:solidFill>
                <a:latin typeface="Calibri" panose="020F0502020204030204" pitchFamily="34" charset="0"/>
                <a:cs typeface="Calibri" panose="020F0502020204030204" pitchFamily="34" charset="0"/>
              </a:rPr>
              <a:t>Open Journal of Ophthalmology</a:t>
            </a:r>
            <a:r>
              <a:rPr lang="en-IN" sz="1200" dirty="0">
                <a:solidFill>
                  <a:srgbClr val="232323"/>
                </a:solidFill>
                <a:latin typeface="Calibri" panose="020F0502020204030204" pitchFamily="34" charset="0"/>
                <a:cs typeface="Calibri" panose="020F0502020204030204" pitchFamily="34" charset="0"/>
              </a:rPr>
              <a:t>, </a:t>
            </a:r>
            <a:r>
              <a:rPr lang="en-IN" sz="1200" b="1" dirty="0">
                <a:solidFill>
                  <a:srgbClr val="232323"/>
                </a:solidFill>
                <a:latin typeface="Calibri" panose="020F0502020204030204" pitchFamily="34" charset="0"/>
                <a:cs typeface="Calibri" panose="020F0502020204030204" pitchFamily="34" charset="0"/>
              </a:rPr>
              <a:t>10</a:t>
            </a:r>
            <a:r>
              <a:rPr lang="en-IN" sz="1200" dirty="0">
                <a:solidFill>
                  <a:srgbClr val="232323"/>
                </a:solidFill>
                <a:latin typeface="Calibri" panose="020F0502020204030204" pitchFamily="34" charset="0"/>
                <a:cs typeface="Calibri" panose="020F0502020204030204" pitchFamily="34" charset="0"/>
              </a:rPr>
              <a:t>, 200-210. </a:t>
            </a:r>
            <a:r>
              <a:rPr lang="en-IN" sz="1200" dirty="0" err="1">
                <a:solidFill>
                  <a:srgbClr val="232323"/>
                </a:solidFill>
                <a:latin typeface="Calibri" panose="020F0502020204030204" pitchFamily="34" charset="0"/>
                <a:cs typeface="Calibri" panose="020F0502020204030204" pitchFamily="34" charset="0"/>
              </a:rPr>
              <a:t>doi</a:t>
            </a:r>
            <a:r>
              <a:rPr lang="en-IN" sz="1200" dirty="0">
                <a:solidFill>
                  <a:srgbClr val="232323"/>
                </a:solidFill>
                <a:latin typeface="Calibri" panose="020F0502020204030204" pitchFamily="34" charset="0"/>
                <a:cs typeface="Calibri" panose="020F0502020204030204" pitchFamily="34" charset="0"/>
              </a:rPr>
              <a:t>: </a:t>
            </a:r>
            <a:r>
              <a:rPr lang="en-IN" sz="1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10.4236/ojoph.2020.103022</a:t>
            </a:r>
            <a:r>
              <a:rPr lang="en-IN" sz="1200" dirty="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8B9A51-899B-D749-9F3C-3920FE2D3776}"/>
              </a:ext>
            </a:extLst>
          </p:cNvPr>
          <p:cNvPicPr>
            <a:picLocks noChangeAspect="1"/>
          </p:cNvPicPr>
          <p:nvPr/>
        </p:nvPicPr>
        <p:blipFill>
          <a:blip r:embed="rId3"/>
          <a:stretch>
            <a:fillRect/>
          </a:stretch>
        </p:blipFill>
        <p:spPr>
          <a:xfrm>
            <a:off x="551384" y="1916832"/>
            <a:ext cx="969177" cy="808739"/>
          </a:xfrm>
          <a:prstGeom prst="rect">
            <a:avLst/>
          </a:prstGeom>
        </p:spPr>
      </p:pic>
    </p:spTree>
    <p:extLst>
      <p:ext uri="{BB962C8B-B14F-4D97-AF65-F5344CB8AC3E}">
        <p14:creationId xmlns:p14="http://schemas.microsoft.com/office/powerpoint/2010/main" val="617021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96370381"/>
              </p:ext>
            </p:extLst>
          </p:nvPr>
        </p:nvGraphicFramePr>
        <p:xfrm>
          <a:off x="734518" y="928670"/>
          <a:ext cx="10762082" cy="5092619"/>
        </p:xfrm>
        <a:graphic>
          <a:graphicData uri="http://schemas.openxmlformats.org/drawingml/2006/table">
            <a:tbl>
              <a:tblPr firstRow="1" bandRow="1">
                <a:tableStyleId>{FABFCF23-3B69-468F-B69F-88F6DE6A72F2}</a:tableStyleId>
              </a:tblPr>
              <a:tblGrid>
                <a:gridCol w="204911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684860">
                  <a:extLst>
                    <a:ext uri="{9D8B030D-6E8A-4147-A177-3AD203B41FA5}">
                      <a16:colId xmlns:a16="http://schemas.microsoft.com/office/drawing/2014/main" val="20002"/>
                    </a:ext>
                  </a:extLst>
                </a:gridCol>
                <a:gridCol w="3579836">
                  <a:extLst>
                    <a:ext uri="{9D8B030D-6E8A-4147-A177-3AD203B41FA5}">
                      <a16:colId xmlns:a16="http://schemas.microsoft.com/office/drawing/2014/main" val="20003"/>
                    </a:ext>
                  </a:extLst>
                </a:gridCol>
              </a:tblGrid>
              <a:tr h="792185">
                <a:tc>
                  <a:txBody>
                    <a:bodyPr/>
                    <a:lstStyle/>
                    <a:p>
                      <a:r>
                        <a:rPr lang="en-US" dirty="0"/>
                        <a:t>System</a:t>
                      </a:r>
                    </a:p>
                  </a:txBody>
                  <a:tcPr>
                    <a:solidFill>
                      <a:srgbClr val="9437FF">
                        <a:alpha val="70588"/>
                      </a:srgbClr>
                    </a:solidFill>
                  </a:tcPr>
                </a:tc>
                <a:tc>
                  <a:txBody>
                    <a:bodyPr/>
                    <a:lstStyle/>
                    <a:p>
                      <a:r>
                        <a:rPr lang="en-US" dirty="0"/>
                        <a:t>Complication</a:t>
                      </a:r>
                    </a:p>
                  </a:txBody>
                  <a:tcPr>
                    <a:solidFill>
                      <a:srgbClr val="9437FF">
                        <a:alpha val="70588"/>
                      </a:srgbClr>
                    </a:solidFill>
                  </a:tcPr>
                </a:tc>
                <a:tc>
                  <a:txBody>
                    <a:bodyPr/>
                    <a:lstStyle/>
                    <a:p>
                      <a:r>
                        <a:rPr lang="en-US" dirty="0"/>
                        <a:t>Pathology and imaging findings</a:t>
                      </a:r>
                    </a:p>
                  </a:txBody>
                  <a:tcPr>
                    <a:solidFill>
                      <a:srgbClr val="9437FF">
                        <a:alpha val="70588"/>
                      </a:srgbClr>
                    </a:solidFill>
                  </a:tcPr>
                </a:tc>
                <a:tc>
                  <a:txBody>
                    <a:bodyPr/>
                    <a:lstStyle/>
                    <a:p>
                      <a:r>
                        <a:rPr lang="en-US" dirty="0"/>
                        <a:t>Proposed mechanisms</a:t>
                      </a:r>
                    </a:p>
                  </a:txBody>
                  <a:tcPr>
                    <a:solidFill>
                      <a:srgbClr val="9437FF">
                        <a:alpha val="70588"/>
                      </a:srgbClr>
                    </a:solidFill>
                  </a:tcPr>
                </a:tc>
                <a:extLst>
                  <a:ext uri="{0D108BD9-81ED-4DB2-BD59-A6C34878D82A}">
                    <a16:rowId xmlns:a16="http://schemas.microsoft.com/office/drawing/2014/main" val="10000"/>
                  </a:ext>
                </a:extLst>
              </a:tr>
              <a:tr h="2829233">
                <a:tc rowSpan="2">
                  <a:txBody>
                    <a:bodyPr/>
                    <a:lstStyle/>
                    <a:p>
                      <a:r>
                        <a:rPr lang="en-US" b="1" dirty="0"/>
                        <a:t>Central nervous system</a:t>
                      </a:r>
                    </a:p>
                    <a:p>
                      <a:r>
                        <a:rPr lang="en-US" b="1" dirty="0">
                          <a:solidFill>
                            <a:schemeClr val="tx1"/>
                          </a:solidFill>
                        </a:rPr>
                        <a:t>complications</a:t>
                      </a:r>
                    </a:p>
                  </a:txBody>
                  <a:tcPr>
                    <a:solidFill>
                      <a:srgbClr val="7030A0">
                        <a:alpha val="14510"/>
                      </a:srgbClr>
                    </a:solidFill>
                  </a:tcPr>
                </a:tc>
                <a:tc>
                  <a:txBody>
                    <a:bodyPr/>
                    <a:lstStyle/>
                    <a:p>
                      <a:r>
                        <a:rPr lang="en-US" dirty="0"/>
                        <a:t>Stroke</a:t>
                      </a:r>
                      <a:endParaRPr lang="en-US" dirty="0">
                        <a:solidFill>
                          <a:schemeClr val="tx1"/>
                        </a:solidFill>
                      </a:endParaRPr>
                    </a:p>
                  </a:txBody>
                  <a:tcPr>
                    <a:solidFill>
                      <a:srgbClr val="7030A0">
                        <a:alpha val="14510"/>
                      </a:srgbClr>
                    </a:solidFill>
                  </a:tcPr>
                </a:tc>
                <a:tc>
                  <a:txBody>
                    <a:bodyPr/>
                    <a:lstStyle/>
                    <a:p>
                      <a:pPr>
                        <a:buFont typeface="Wingdings" pitchFamily="2" charset="2"/>
                        <a:buChar char="§"/>
                      </a:pPr>
                      <a:r>
                        <a:rPr lang="en-US" dirty="0"/>
                        <a:t>Large and medium artery intimal hyperplasia of the MCA and/or ICA </a:t>
                      </a:r>
                    </a:p>
                    <a:p>
                      <a:pPr>
                        <a:buFont typeface="Wingdings" pitchFamily="2" charset="2"/>
                        <a:buChar char="§"/>
                      </a:pPr>
                      <a:r>
                        <a:rPr lang="en-US" dirty="0"/>
                        <a:t>Large-vessel thrombosis </a:t>
                      </a:r>
                    </a:p>
                    <a:p>
                      <a:pPr>
                        <a:buFont typeface="Wingdings" pitchFamily="2" charset="2"/>
                        <a:buChar char="§"/>
                      </a:pPr>
                      <a:r>
                        <a:rPr lang="en-US" dirty="0"/>
                        <a:t>Saccular aneurysms </a:t>
                      </a:r>
                    </a:p>
                    <a:p>
                      <a:pPr>
                        <a:buFont typeface="Wingdings" pitchFamily="2" charset="2"/>
                        <a:buChar char="§"/>
                      </a:pPr>
                      <a:r>
                        <a:rPr lang="en-US" dirty="0"/>
                        <a:t>Moya </a:t>
                      </a:r>
                      <a:r>
                        <a:rPr lang="en-US" dirty="0" err="1"/>
                        <a:t>moya</a:t>
                      </a:r>
                      <a:r>
                        <a:rPr lang="en-US" dirty="0"/>
                        <a:t> syndrome</a:t>
                      </a:r>
                      <a:endParaRPr lang="en-US" dirty="0">
                        <a:solidFill>
                          <a:schemeClr val="tx1"/>
                        </a:solidFill>
                      </a:endParaRPr>
                    </a:p>
                  </a:txBody>
                  <a:tcPr>
                    <a:solidFill>
                      <a:srgbClr val="7030A0">
                        <a:alpha val="14510"/>
                      </a:srgbClr>
                    </a:solidFill>
                  </a:tcPr>
                </a:tc>
                <a:tc>
                  <a:txBody>
                    <a:bodyPr/>
                    <a:lstStyle/>
                    <a:p>
                      <a:pPr marL="285750" indent="-285750">
                        <a:buFont typeface="Arial" panose="020B0604020202020204" pitchFamily="34" charset="0"/>
                        <a:buChar char="•"/>
                      </a:pPr>
                      <a:r>
                        <a:rPr lang="en-US" dirty="0"/>
                        <a:t>Decreased functional reserve (CBF maximized at baseline)</a:t>
                      </a:r>
                    </a:p>
                    <a:p>
                      <a:pPr marL="285750" indent="-285750">
                        <a:buFont typeface="Arial" panose="020B0604020202020204" pitchFamily="34" charset="0"/>
                        <a:buChar char="•"/>
                      </a:pPr>
                      <a:r>
                        <a:rPr lang="en-US" dirty="0"/>
                        <a:t>Decreased vascular autoregulation</a:t>
                      </a:r>
                    </a:p>
                    <a:p>
                      <a:pPr marL="285750" indent="-285750">
                        <a:buFont typeface="Arial" panose="020B0604020202020204" pitchFamily="34" charset="0"/>
                        <a:buChar char="•"/>
                      </a:pPr>
                      <a:r>
                        <a:rPr lang="en-US" dirty="0"/>
                        <a:t>Hemostatic activation ? </a:t>
                      </a:r>
                      <a:endParaRPr lang="en-US" dirty="0">
                        <a:solidFill>
                          <a:schemeClr val="tx1"/>
                        </a:solidFill>
                      </a:endParaRPr>
                    </a:p>
                  </a:txBody>
                  <a:tcPr>
                    <a:solidFill>
                      <a:srgbClr val="7030A0">
                        <a:alpha val="14510"/>
                      </a:srgbClr>
                    </a:solidFill>
                  </a:tcPr>
                </a:tc>
                <a:extLst>
                  <a:ext uri="{0D108BD9-81ED-4DB2-BD59-A6C34878D82A}">
                    <a16:rowId xmlns:a16="http://schemas.microsoft.com/office/drawing/2014/main" val="10001"/>
                  </a:ext>
                </a:extLst>
              </a:tr>
              <a:tr h="1471201">
                <a:tc vMerge="1">
                  <a:txBody>
                    <a:bodyPr/>
                    <a:lstStyle/>
                    <a:p>
                      <a:endParaRPr lang="en-US" dirty="0"/>
                    </a:p>
                  </a:txBody>
                  <a:tcPr/>
                </a:tc>
                <a:tc>
                  <a:txBody>
                    <a:bodyPr/>
                    <a:lstStyle/>
                    <a:p>
                      <a:r>
                        <a:rPr lang="en-US" dirty="0"/>
                        <a:t>Cognitive impairment</a:t>
                      </a:r>
                      <a:endParaRPr lang="en-US" dirty="0">
                        <a:solidFill>
                          <a:schemeClr val="tx1"/>
                        </a:solidFill>
                      </a:endParaRPr>
                    </a:p>
                  </a:txBody>
                  <a:tcPr>
                    <a:solidFill>
                      <a:srgbClr val="7030A0">
                        <a:alpha val="14510"/>
                      </a:srgbClr>
                    </a:solidFill>
                  </a:tcPr>
                </a:tc>
                <a:tc>
                  <a:txBody>
                    <a:bodyPr/>
                    <a:lstStyle/>
                    <a:p>
                      <a:pPr>
                        <a:buFont typeface="Arial" pitchFamily="34" charset="0"/>
                        <a:buChar char="•"/>
                      </a:pPr>
                      <a:r>
                        <a:rPr lang="en-US" dirty="0"/>
                        <a:t>Silent cerebral infarct </a:t>
                      </a:r>
                    </a:p>
                    <a:p>
                      <a:pPr>
                        <a:buFont typeface="Arial" pitchFamily="34" charset="0"/>
                        <a:buChar char="•"/>
                      </a:pPr>
                      <a:r>
                        <a:rPr lang="en-US" dirty="0"/>
                        <a:t>Small-vessel rarefaction ?</a:t>
                      </a:r>
                    </a:p>
                    <a:p>
                      <a:endParaRPr lang="en-US" dirty="0">
                        <a:solidFill>
                          <a:schemeClr val="tx1"/>
                        </a:solidFill>
                      </a:endParaRPr>
                    </a:p>
                  </a:txBody>
                  <a:tcPr>
                    <a:solidFill>
                      <a:srgbClr val="7030A0">
                        <a:alpha val="14510"/>
                      </a:srgbClr>
                    </a:solidFill>
                  </a:tcPr>
                </a:tc>
                <a:tc>
                  <a:txBody>
                    <a:bodyPr/>
                    <a:lstStyle/>
                    <a:p>
                      <a:r>
                        <a:rPr lang="en-US" dirty="0"/>
                        <a:t>Small-vessel dysfunction ?</a:t>
                      </a:r>
                      <a:endParaRPr lang="en-US" dirty="0">
                        <a:solidFill>
                          <a:schemeClr val="tx1"/>
                        </a:solidFill>
                      </a:endParaRPr>
                    </a:p>
                  </a:txBody>
                  <a:tcPr>
                    <a:solidFill>
                      <a:srgbClr val="7030A0">
                        <a:alpha val="14510"/>
                      </a:srgbClr>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2166910" y="6211670"/>
            <a:ext cx="4572000" cy="276999"/>
          </a:xfrm>
          <a:prstGeom prst="rect">
            <a:avLst/>
          </a:prstGeom>
        </p:spPr>
        <p:txBody>
          <a:bodyPr>
            <a:spAutoFit/>
          </a:bodyPr>
          <a:lstStyle/>
          <a:p>
            <a:r>
              <a:rPr lang="en-US" sz="1200" err="1"/>
              <a:t>Annu</a:t>
            </a:r>
            <a:r>
              <a:rPr lang="en-US" sz="1200"/>
              <a:t>. Rev. </a:t>
            </a:r>
            <a:r>
              <a:rPr lang="en-US" sz="1200" err="1"/>
              <a:t>Pathol</a:t>
            </a:r>
            <a:r>
              <a:rPr lang="en-US" sz="1200"/>
              <a:t>. Mech. Dis. 2019. 14:263–92</a:t>
            </a:r>
          </a:p>
        </p:txBody>
      </p:sp>
      <p:pic>
        <p:nvPicPr>
          <p:cNvPr id="4098" name="Picture 2"/>
          <p:cNvPicPr>
            <a:picLocks noChangeAspect="1" noChangeArrowheads="1"/>
          </p:cNvPicPr>
          <p:nvPr/>
        </p:nvPicPr>
        <p:blipFill>
          <a:blip r:embed="rId3"/>
          <a:srcRect/>
          <a:stretch>
            <a:fillRect/>
          </a:stretch>
        </p:blipFill>
        <p:spPr bwMode="auto">
          <a:xfrm>
            <a:off x="809595" y="2996952"/>
            <a:ext cx="1357315" cy="1357315"/>
          </a:xfrm>
          <a:prstGeom prst="rect">
            <a:avLst/>
          </a:prstGeom>
          <a:noFill/>
          <a:ln w="9525">
            <a:noFill/>
            <a:miter lim="800000"/>
            <a:headEnd/>
            <a:tailEnd/>
          </a:ln>
          <a:effectLst/>
        </p:spPr>
      </p:pic>
    </p:spTree>
    <p:extLst>
      <p:ext uri="{BB962C8B-B14F-4D97-AF65-F5344CB8AC3E}">
        <p14:creationId xmlns:p14="http://schemas.microsoft.com/office/powerpoint/2010/main" val="69894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5A5146-77AE-7D42-A359-4016482623AB}"/>
              </a:ext>
            </a:extLst>
          </p:cNvPr>
          <p:cNvSpPr>
            <a:spLocks noGrp="1"/>
          </p:cNvSpPr>
          <p:nvPr>
            <p:ph type="title"/>
          </p:nvPr>
        </p:nvSpPr>
        <p:spPr>
          <a:xfrm>
            <a:off x="479376" y="116632"/>
            <a:ext cx="3168352" cy="980728"/>
          </a:xfrm>
          <a:solidFill>
            <a:schemeClr val="accent3">
              <a:lumMod val="20000"/>
              <a:lumOff val="80000"/>
            </a:schemeClr>
          </a:solidFill>
        </p:spPr>
        <p:txBody>
          <a:bodyPr>
            <a:normAutofit/>
          </a:bodyPr>
          <a:lstStyle/>
          <a:p>
            <a:r>
              <a:rPr lang="en-US" sz="2800" cap="none" dirty="0">
                <a:latin typeface="Arial Rounded MT Bold" panose="020F0704030504030204" pitchFamily="34" charset="77"/>
              </a:rPr>
              <a:t>Physical exam -</a:t>
            </a:r>
          </a:p>
        </p:txBody>
      </p:sp>
      <p:sp>
        <p:nvSpPr>
          <p:cNvPr id="5" name="Content Placeholder 4">
            <a:extLst>
              <a:ext uri="{FF2B5EF4-FFF2-40B4-BE49-F238E27FC236}">
                <a16:creationId xmlns:a16="http://schemas.microsoft.com/office/drawing/2014/main" id="{992161B7-D62C-524B-AD51-6F4FB1AB4DB3}"/>
              </a:ext>
            </a:extLst>
          </p:cNvPr>
          <p:cNvSpPr>
            <a:spLocks noGrp="1"/>
          </p:cNvSpPr>
          <p:nvPr>
            <p:ph idx="1"/>
          </p:nvPr>
        </p:nvSpPr>
        <p:spPr>
          <a:xfrm>
            <a:off x="191344" y="809328"/>
            <a:ext cx="11305256" cy="6048672"/>
          </a:xfrm>
          <a:solidFill>
            <a:schemeClr val="bg1"/>
          </a:solidFill>
        </p:spPr>
        <p:txBody>
          <a:bodyPr>
            <a:normAutofit fontScale="55000" lnSpcReduction="20000"/>
          </a:bodyPr>
          <a:lstStyle/>
          <a:p>
            <a:endParaRPr lang="en-IN" sz="2500" dirty="0">
              <a:latin typeface="Calibri" panose="020F0502020204030204" pitchFamily="34" charset="0"/>
              <a:cs typeface="Calibri" panose="020F0502020204030204" pitchFamily="34" charset="0"/>
            </a:endParaRPr>
          </a:p>
          <a:p>
            <a:r>
              <a:rPr lang="en-IN" sz="2500" dirty="0">
                <a:latin typeface="Calibri" panose="020F0502020204030204" pitchFamily="34" charset="0"/>
                <a:cs typeface="Calibri" panose="020F0502020204030204" pitchFamily="34" charset="0"/>
              </a:rPr>
              <a:t>Scleral icterus is present, and, upon ophthalmoscopic examination of the conjunctiva with the +40 lens, abnormal or corkscrew-shaped blood vessels may be seen. </a:t>
            </a:r>
          </a:p>
          <a:p>
            <a:r>
              <a:rPr lang="en-IN" sz="2500" dirty="0">
                <a:latin typeface="Calibri" panose="020F0502020204030204" pitchFamily="34" charset="0"/>
                <a:cs typeface="Calibri" panose="020F0502020204030204" pitchFamily="34" charset="0"/>
              </a:rPr>
              <a:t>The mucous membranes are pale. </a:t>
            </a:r>
          </a:p>
          <a:p>
            <a:pPr lvl="1"/>
            <a:r>
              <a:rPr lang="en-IN" sz="2500" dirty="0">
                <a:latin typeface="Calibri" panose="020F0502020204030204" pitchFamily="34" charset="0"/>
                <a:cs typeface="Calibri" panose="020F0502020204030204" pitchFamily="34" charset="0"/>
              </a:rPr>
              <a:t>A systolic murmur may be heard over the entire precordium.</a:t>
            </a:r>
          </a:p>
          <a:p>
            <a:pPr lvl="1"/>
            <a:r>
              <a:rPr lang="en-IN" sz="2500" dirty="0">
                <a:latin typeface="Calibri" panose="020F0502020204030204" pitchFamily="34" charset="0"/>
                <a:cs typeface="Calibri" panose="020F0502020204030204" pitchFamily="34" charset="0"/>
              </a:rPr>
              <a:t>With the severe </a:t>
            </a:r>
            <a:r>
              <a:rPr lang="en-IN" sz="2500" dirty="0" err="1">
                <a:latin typeface="Calibri" panose="020F0502020204030204" pitchFamily="34" charset="0"/>
                <a:cs typeface="Calibri" panose="020F0502020204030204" pitchFamily="34" charset="0"/>
              </a:rPr>
              <a:t>anemia</a:t>
            </a:r>
            <a:r>
              <a:rPr lang="en-IN" sz="2500" dirty="0">
                <a:latin typeface="Calibri" panose="020F0502020204030204" pitchFamily="34" charset="0"/>
                <a:cs typeface="Calibri" panose="020F0502020204030204" pitchFamily="34" charset="0"/>
              </a:rPr>
              <a:t> that accompanies aplastic crisis, patients may exhibit signs of high-output heart failure.</a:t>
            </a:r>
          </a:p>
          <a:p>
            <a:r>
              <a:rPr lang="en-IN" sz="2500" dirty="0">
                <a:latin typeface="Calibri" panose="020F0502020204030204" pitchFamily="34" charset="0"/>
                <a:cs typeface="Calibri" panose="020F0502020204030204" pitchFamily="34" charset="0"/>
              </a:rPr>
              <a:t>Fever suggests infection in children; however, it is less significant in adults unless it is a high-grade fever. </a:t>
            </a:r>
          </a:p>
          <a:p>
            <a:pPr lvl="1"/>
            <a:r>
              <a:rPr lang="en-IN" sz="2100" dirty="0">
                <a:latin typeface="Calibri" panose="020F0502020204030204" pitchFamily="34" charset="0"/>
                <a:cs typeface="Calibri" panose="020F0502020204030204" pitchFamily="34" charset="0"/>
              </a:rPr>
              <a:t>Examine the head and neck for meningeal signs or possible source of infection (</a:t>
            </a:r>
            <a:r>
              <a:rPr lang="en-IN" sz="2100" dirty="0" err="1">
                <a:latin typeface="Calibri" panose="020F0502020204030204" pitchFamily="34" charset="0"/>
                <a:cs typeface="Calibri" panose="020F0502020204030204" pitchFamily="34" charset="0"/>
              </a:rPr>
              <a:t>eg</a:t>
            </a:r>
            <a:r>
              <a:rPr lang="en-IN" sz="2100" dirty="0">
                <a:latin typeface="Calibri" panose="020F0502020204030204" pitchFamily="34" charset="0"/>
                <a:cs typeface="Calibri" panose="020F0502020204030204" pitchFamily="34" charset="0"/>
              </a:rPr>
              <a:t>, otitis, sinusitis).</a:t>
            </a:r>
          </a:p>
          <a:p>
            <a:r>
              <a:rPr lang="en-IN" sz="2500" dirty="0">
                <a:latin typeface="Calibri" panose="020F0502020204030204" pitchFamily="34" charset="0"/>
                <a:cs typeface="Calibri" panose="020F0502020204030204" pitchFamily="34" charset="0"/>
              </a:rPr>
              <a:t>Orthostasis suggests hypovolemia. </a:t>
            </a:r>
          </a:p>
          <a:p>
            <a:r>
              <a:rPr lang="en-IN" sz="2500" dirty="0" err="1">
                <a:latin typeface="Calibri" panose="020F0502020204030204" pitchFamily="34" charset="0"/>
                <a:cs typeface="Calibri" panose="020F0502020204030204" pitchFamily="34" charset="0"/>
              </a:rPr>
              <a:t>Tachypnea</a:t>
            </a:r>
            <a:r>
              <a:rPr lang="en-IN" sz="2500" dirty="0">
                <a:latin typeface="Calibri" panose="020F0502020204030204" pitchFamily="34" charset="0"/>
                <a:cs typeface="Calibri" panose="020F0502020204030204" pitchFamily="34" charset="0"/>
              </a:rPr>
              <a:t> suggests pneumonia, acute </a:t>
            </a:r>
            <a:r>
              <a:rPr lang="en-IN" sz="2500" dirty="0" err="1">
                <a:latin typeface="Calibri" panose="020F0502020204030204" pitchFamily="34" charset="0"/>
                <a:cs typeface="Calibri" panose="020F0502020204030204" pitchFamily="34" charset="0"/>
              </a:rPr>
              <a:t>anemia</a:t>
            </a:r>
            <a:r>
              <a:rPr lang="en-IN" sz="2500" dirty="0">
                <a:latin typeface="Calibri" panose="020F0502020204030204" pitchFamily="34" charset="0"/>
                <a:cs typeface="Calibri" panose="020F0502020204030204" pitchFamily="34" charset="0"/>
              </a:rPr>
              <a:t>, heart failure, or acute chest syndrome. </a:t>
            </a:r>
          </a:p>
          <a:p>
            <a:r>
              <a:rPr lang="en-IN" sz="2500" dirty="0" err="1">
                <a:latin typeface="Calibri" panose="020F0502020204030204" pitchFamily="34" charset="0"/>
                <a:cs typeface="Calibri" panose="020F0502020204030204" pitchFamily="34" charset="0"/>
              </a:rPr>
              <a:t>Dyspnea</a:t>
            </a:r>
            <a:r>
              <a:rPr lang="en-IN" sz="2500" dirty="0">
                <a:latin typeface="Calibri" panose="020F0502020204030204" pitchFamily="34" charset="0"/>
                <a:cs typeface="Calibri" panose="020F0502020204030204" pitchFamily="34" charset="0"/>
              </a:rPr>
              <a:t> suggests acute chest syndrome, pulmonary hypertension, and/or heart failure.</a:t>
            </a:r>
          </a:p>
          <a:p>
            <a:r>
              <a:rPr lang="en-IN" sz="2500" dirty="0">
                <a:latin typeface="Calibri" panose="020F0502020204030204" pitchFamily="34" charset="0"/>
                <a:cs typeface="Calibri" panose="020F0502020204030204" pitchFamily="34" charset="0"/>
              </a:rPr>
              <a:t>Hypotension and tachycardia may be signs of septic shock or splenic sequestration crisis. Auscultate the heart to search for signs of congestive heart failure. Auscultate the lungs for signs of pneumonia, heart failure, or acute chest syndrome (similar to pulmonary embolism). </a:t>
            </a:r>
          </a:p>
          <a:p>
            <a:r>
              <a:rPr lang="en-IN" sz="2500" dirty="0">
                <a:latin typeface="Calibri" panose="020F0502020204030204" pitchFamily="34" charset="0"/>
                <a:cs typeface="Calibri" panose="020F0502020204030204" pitchFamily="34" charset="0"/>
              </a:rPr>
              <a:t>Palpate for tenderness (abdomen, extremities, back, chest, femoral head) and hepatosplenomegaly.</a:t>
            </a:r>
          </a:p>
          <a:p>
            <a:r>
              <a:rPr lang="en-IN" sz="2500" dirty="0">
                <a:latin typeface="Calibri" panose="020F0502020204030204" pitchFamily="34" charset="0"/>
                <a:cs typeface="Calibri" panose="020F0502020204030204" pitchFamily="34" charset="0"/>
              </a:rPr>
              <a:t>In childhood, splenomegaly may be present, although this is not present in adults due to </a:t>
            </a:r>
            <a:r>
              <a:rPr lang="en-IN" sz="2500" dirty="0" err="1">
                <a:latin typeface="Calibri" panose="020F0502020204030204" pitchFamily="34" charset="0"/>
                <a:cs typeface="Calibri" panose="020F0502020204030204" pitchFamily="34" charset="0"/>
              </a:rPr>
              <a:t>autosplenectomy</a:t>
            </a:r>
            <a:r>
              <a:rPr lang="en-IN" sz="2500" dirty="0">
                <a:latin typeface="Calibri" panose="020F0502020204030204" pitchFamily="34" charset="0"/>
                <a:cs typeface="Calibri" panose="020F0502020204030204" pitchFamily="34" charset="0"/>
              </a:rPr>
              <a:t>. Spleen size should be measured, and parents should be made aware of it. A tongue blade may be used as a "spleen stick" in a small child, with the upper end of the blade corresponding to the nipple in the midclavicular line and a marking made on the stick corresponding to the edge of the spleen</a:t>
            </a:r>
          </a:p>
          <a:p>
            <a:r>
              <a:rPr lang="en-IN" sz="2500" dirty="0">
                <a:latin typeface="Calibri" panose="020F0502020204030204" pitchFamily="34" charset="0"/>
                <a:cs typeface="Calibri" panose="020F0502020204030204" pitchFamily="34" charset="0"/>
              </a:rPr>
              <a:t>Growth parameters show patients falling below the growth isobars. This usually occurs around the prepubertal age because of delayed puberty.</a:t>
            </a:r>
          </a:p>
          <a:p>
            <a:r>
              <a:rPr lang="en-IN" sz="2500" dirty="0">
                <a:latin typeface="Calibri" panose="020F0502020204030204" pitchFamily="34" charset="0"/>
                <a:cs typeface="Calibri" panose="020F0502020204030204" pitchFamily="34" charset="0"/>
              </a:rPr>
              <a:t>Perform a neurological examination to search for focal neurological deficits.</a:t>
            </a:r>
          </a:p>
          <a:p>
            <a:r>
              <a:rPr lang="en-IN" sz="2500" dirty="0">
                <a:latin typeface="Calibri" panose="020F0502020204030204" pitchFamily="34" charset="0"/>
                <a:cs typeface="Calibri" panose="020F0502020204030204" pitchFamily="34" charset="0"/>
              </a:rPr>
              <a:t>In adults, leg ulcers may be found over the malleoli. </a:t>
            </a:r>
          </a:p>
          <a:p>
            <a:r>
              <a:rPr lang="en-US" sz="2500" dirty="0">
                <a:latin typeface="Calibri" panose="020F0502020204030204" pitchFamily="34" charset="0"/>
                <a:cs typeface="Calibri" panose="020F0502020204030204" pitchFamily="34" charset="0"/>
              </a:rPr>
              <a:t> </a:t>
            </a:r>
            <a:endParaRPr lang="en-IN" sz="2500" dirty="0">
              <a:latin typeface="Calibri" panose="020F0502020204030204" pitchFamily="34" charset="0"/>
              <a:cs typeface="Calibri" panose="020F0502020204030204" pitchFamily="34" charset="0"/>
            </a:endParaRPr>
          </a:p>
          <a:p>
            <a:endParaRPr lang="en-US" dirty="0"/>
          </a:p>
        </p:txBody>
      </p:sp>
      <p:pic>
        <p:nvPicPr>
          <p:cNvPr id="2" name="Picture 1">
            <a:extLst>
              <a:ext uri="{FF2B5EF4-FFF2-40B4-BE49-F238E27FC236}">
                <a16:creationId xmlns:a16="http://schemas.microsoft.com/office/drawing/2014/main" id="{938D7782-7731-4545-A0B3-B37B181944CB}"/>
              </a:ext>
            </a:extLst>
          </p:cNvPr>
          <p:cNvPicPr>
            <a:picLocks noChangeAspect="1"/>
          </p:cNvPicPr>
          <p:nvPr/>
        </p:nvPicPr>
        <p:blipFill>
          <a:blip r:embed="rId3"/>
          <a:stretch>
            <a:fillRect/>
          </a:stretch>
        </p:blipFill>
        <p:spPr>
          <a:xfrm>
            <a:off x="9624392" y="1718810"/>
            <a:ext cx="2194746" cy="1371716"/>
          </a:xfrm>
          <a:prstGeom prst="rect">
            <a:avLst/>
          </a:prstGeom>
        </p:spPr>
      </p:pic>
    </p:spTree>
    <p:extLst>
      <p:ext uri="{BB962C8B-B14F-4D97-AF65-F5344CB8AC3E}">
        <p14:creationId xmlns:p14="http://schemas.microsoft.com/office/powerpoint/2010/main" val="2148722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BB70-ABA9-4E4F-9EA7-2A65F178B622}"/>
              </a:ext>
            </a:extLst>
          </p:cNvPr>
          <p:cNvSpPr>
            <a:spLocks noGrp="1"/>
          </p:cNvSpPr>
          <p:nvPr>
            <p:ph type="title"/>
          </p:nvPr>
        </p:nvSpPr>
        <p:spPr>
          <a:xfrm>
            <a:off x="767408" y="188640"/>
            <a:ext cx="11017224" cy="1499616"/>
          </a:xfrm>
        </p:spPr>
        <p:txBody>
          <a:bodyPr>
            <a:normAutofit/>
          </a:bodyPr>
          <a:lstStyle/>
          <a:p>
            <a:r>
              <a:rPr lang="en-US" sz="3200" cap="none" dirty="0">
                <a:latin typeface="Arial Rounded MT Bold" panose="020F0704030504030204" pitchFamily="34" charset="77"/>
              </a:rPr>
              <a:t>Acute problems &amp; end organ damage: </a:t>
            </a:r>
            <a:br>
              <a:rPr lang="en-US" sz="3200" cap="none" dirty="0">
                <a:latin typeface="Arial Rounded MT Bold" panose="020F0704030504030204" pitchFamily="34" charset="77"/>
              </a:rPr>
            </a:br>
            <a:r>
              <a:rPr lang="en-US" sz="3200" cap="none" dirty="0">
                <a:latin typeface="Arial Rounded MT Bold" panose="020F0704030504030204" pitchFamily="34" charset="77"/>
              </a:rPr>
              <a:t>	</a:t>
            </a:r>
            <a:r>
              <a:rPr lang="en-US" sz="3200" i="1" cap="none" dirty="0">
                <a:latin typeface="Arial Rounded MT Bold" panose="020F0704030504030204" pitchFamily="34" charset="77"/>
              </a:rPr>
              <a:t>examination and investigations</a:t>
            </a:r>
          </a:p>
        </p:txBody>
      </p:sp>
      <p:sp>
        <p:nvSpPr>
          <p:cNvPr id="3" name="Content Placeholder 2">
            <a:extLst>
              <a:ext uri="{FF2B5EF4-FFF2-40B4-BE49-F238E27FC236}">
                <a16:creationId xmlns:a16="http://schemas.microsoft.com/office/drawing/2014/main" id="{9BED4CF4-32FB-4F4F-B16D-4B89AB730623}"/>
              </a:ext>
            </a:extLst>
          </p:cNvPr>
          <p:cNvSpPr>
            <a:spLocks noGrp="1"/>
          </p:cNvSpPr>
          <p:nvPr>
            <p:ph idx="1"/>
          </p:nvPr>
        </p:nvSpPr>
        <p:spPr>
          <a:xfrm>
            <a:off x="551384" y="2286000"/>
            <a:ext cx="11089232" cy="4023360"/>
          </a:xfrm>
        </p:spPr>
        <p:txBody>
          <a:bodyPr>
            <a:normAutofit fontScale="92500" lnSpcReduction="10000"/>
          </a:bodyPr>
          <a:lstStyle/>
          <a:p>
            <a:r>
              <a:rPr lang="en-IN" dirty="0">
                <a:latin typeface="Calibri" panose="020F0502020204030204" pitchFamily="34" charset="0"/>
                <a:cs typeface="Calibri" panose="020F0502020204030204" pitchFamily="34" charset="0"/>
              </a:rPr>
              <a:t>Physical findings of acute infarction include local effects from swelling of the affected bone, </a:t>
            </a:r>
          </a:p>
          <a:p>
            <a:pPr lvl="2"/>
            <a:r>
              <a:rPr lang="en-IN" sz="2200" dirty="0">
                <a:latin typeface="Calibri" panose="020F0502020204030204" pitchFamily="34" charset="0"/>
                <a:cs typeface="Calibri" panose="020F0502020204030204" pitchFamily="34" charset="0"/>
              </a:rPr>
              <a:t>Pain, swelling, and warmth of the involved extremity, such on the dorsum of the hands and feet in patients with dactylitis. </a:t>
            </a:r>
          </a:p>
          <a:p>
            <a:pPr lvl="2"/>
            <a:r>
              <a:rPr lang="en-IN" sz="2200" dirty="0">
                <a:latin typeface="Calibri" panose="020F0502020204030204" pitchFamily="34" charset="0"/>
                <a:cs typeface="Calibri" panose="020F0502020204030204" pitchFamily="34" charset="0"/>
              </a:rPr>
              <a:t>Or proptosis or ophthalmoplegia from orbital bone infarction etc. </a:t>
            </a:r>
          </a:p>
          <a:p>
            <a:r>
              <a:rPr lang="en-IN" dirty="0">
                <a:latin typeface="Calibri" panose="020F0502020204030204" pitchFamily="34" charset="0"/>
                <a:cs typeface="Calibri" panose="020F0502020204030204" pitchFamily="34" charset="0"/>
              </a:rPr>
              <a:t>Sequelae of chronic infarction include structural and functional </a:t>
            </a:r>
            <a:r>
              <a:rPr lang="en-IN" dirty="0" err="1">
                <a:latin typeface="Calibri" panose="020F0502020204030204" pitchFamily="34" charset="0"/>
                <a:cs typeface="Calibri" panose="020F0502020204030204" pitchFamily="34" charset="0"/>
              </a:rPr>
              <a:t>orthopedic</a:t>
            </a:r>
            <a:r>
              <a:rPr lang="en-IN" dirty="0">
                <a:latin typeface="Calibri" panose="020F0502020204030204" pitchFamily="34" charset="0"/>
                <a:cs typeface="Calibri" panose="020F0502020204030204" pitchFamily="34" charset="0"/>
              </a:rPr>
              <a:t> abnormalities. </a:t>
            </a:r>
          </a:p>
          <a:p>
            <a:pPr lvl="1"/>
            <a:r>
              <a:rPr lang="en-IN" sz="2200" dirty="0">
                <a:latin typeface="Calibri" panose="020F0502020204030204" pitchFamily="34" charset="0"/>
                <a:cs typeface="Calibri" panose="020F0502020204030204" pitchFamily="34" charset="0"/>
              </a:rPr>
              <a:t>Examples include an immobile or non-functional shoulder joint, abnormal hip growth and deformity, secondary osteoarthritis, shortened fingers and toes, and kyphoscoliosis.</a:t>
            </a:r>
          </a:p>
          <a:p>
            <a:pPr lvl="1"/>
            <a:r>
              <a:rPr lang="en-IN" sz="2200" dirty="0">
                <a:latin typeface="Calibri" panose="020F0502020204030204" pitchFamily="34" charset="0"/>
                <a:cs typeface="Calibri" panose="020F0502020204030204" pitchFamily="34" charset="0"/>
              </a:rPr>
              <a:t>Surgical scars</a:t>
            </a:r>
          </a:p>
          <a:p>
            <a:pPr lvl="1"/>
            <a:r>
              <a:rPr lang="en-IN" sz="2200" dirty="0">
                <a:latin typeface="Calibri" panose="020F0502020204030204" pitchFamily="34" charset="0"/>
                <a:cs typeface="Calibri" panose="020F0502020204030204" pitchFamily="34" charset="0"/>
              </a:rPr>
              <a:t>Pulmonary or other end organ damage</a:t>
            </a:r>
          </a:p>
          <a:p>
            <a:r>
              <a:rPr lang="en-IN" b="1" dirty="0">
                <a:latin typeface="Calibri" panose="020F0502020204030204" pitchFamily="34" charset="0"/>
                <a:cs typeface="Calibri" panose="020F0502020204030204" pitchFamily="34" charset="0"/>
              </a:rPr>
              <a:t>Basic Investigations to document – urgent CBC, DLC, reticulocyte count, RFT, LFT, CXR, other X-ray Pulse oximetry, urine analysis</a:t>
            </a:r>
          </a:p>
          <a:p>
            <a:r>
              <a:rPr lang="en-IN" b="1" dirty="0">
                <a:latin typeface="Calibri" panose="020F0502020204030204" pitchFamily="34" charset="0"/>
                <a:cs typeface="Calibri" panose="020F0502020204030204" pitchFamily="34" charset="0"/>
              </a:rPr>
              <a:t>Depending on problems further investigation</a:t>
            </a:r>
          </a:p>
          <a:p>
            <a:endParaRPr lang="en-US" dirty="0"/>
          </a:p>
        </p:txBody>
      </p:sp>
      <p:pic>
        <p:nvPicPr>
          <p:cNvPr id="4" name="Picture 3">
            <a:extLst>
              <a:ext uri="{FF2B5EF4-FFF2-40B4-BE49-F238E27FC236}">
                <a16:creationId xmlns:a16="http://schemas.microsoft.com/office/drawing/2014/main" id="{0B018E3F-B07A-3E40-826E-969AA565C0FE}"/>
              </a:ext>
            </a:extLst>
          </p:cNvPr>
          <p:cNvPicPr>
            <a:picLocks noChangeAspect="1"/>
          </p:cNvPicPr>
          <p:nvPr/>
        </p:nvPicPr>
        <p:blipFill>
          <a:blip r:embed="rId2"/>
          <a:stretch>
            <a:fillRect/>
          </a:stretch>
        </p:blipFill>
        <p:spPr>
          <a:xfrm>
            <a:off x="10488488" y="-29414"/>
            <a:ext cx="1680810" cy="1736282"/>
          </a:xfrm>
          <a:prstGeom prst="rect">
            <a:avLst/>
          </a:prstGeom>
        </p:spPr>
      </p:pic>
    </p:spTree>
    <p:extLst>
      <p:ext uri="{BB962C8B-B14F-4D97-AF65-F5344CB8AC3E}">
        <p14:creationId xmlns:p14="http://schemas.microsoft.com/office/powerpoint/2010/main" val="28381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D899-BAC3-3F48-9B91-5A3BB5723347}"/>
              </a:ext>
            </a:extLst>
          </p:cNvPr>
          <p:cNvSpPr>
            <a:spLocks noGrp="1"/>
          </p:cNvSpPr>
          <p:nvPr>
            <p:ph type="title"/>
          </p:nvPr>
        </p:nvSpPr>
        <p:spPr>
          <a:xfrm>
            <a:off x="203200" y="-321732"/>
            <a:ext cx="11150600" cy="1647296"/>
          </a:xfrm>
        </p:spPr>
        <p:txBody>
          <a:bodyPr>
            <a:normAutofit/>
          </a:bodyPr>
          <a:lstStyle/>
          <a:p>
            <a:pPr algn="ctr"/>
            <a:r>
              <a:rPr lang="en-US" altLang="en-US" sz="2400" b="1" dirty="0">
                <a:solidFill>
                  <a:srgbClr val="0432FF"/>
                </a:solidFill>
                <a:latin typeface="Arial Rounded MT Bold" panose="020F0704030504030204" pitchFamily="34" charset="77"/>
              </a:rPr>
              <a:t>Monitoring for condition &amp; co-morbidities in Persons with SCD</a:t>
            </a:r>
            <a:endParaRPr lang="en-US" dirty="0"/>
          </a:p>
        </p:txBody>
      </p:sp>
      <p:graphicFrame>
        <p:nvGraphicFramePr>
          <p:cNvPr id="4" name="Content Placeholder 3">
            <a:extLst>
              <a:ext uri="{FF2B5EF4-FFF2-40B4-BE49-F238E27FC236}">
                <a16:creationId xmlns:a16="http://schemas.microsoft.com/office/drawing/2014/main" id="{93301BA0-5E93-2A42-8100-DC0C62259624}"/>
              </a:ext>
            </a:extLst>
          </p:cNvPr>
          <p:cNvGraphicFramePr>
            <a:graphicFrameLocks noGrp="1"/>
          </p:cNvGraphicFramePr>
          <p:nvPr>
            <p:ph idx="1"/>
            <p:extLst>
              <p:ext uri="{D42A27DB-BD31-4B8C-83A1-F6EECF244321}">
                <p14:modId xmlns:p14="http://schemas.microsoft.com/office/powerpoint/2010/main" val="2477717526"/>
              </p:ext>
            </p:extLst>
          </p:nvPr>
        </p:nvGraphicFramePr>
        <p:xfrm>
          <a:off x="423620" y="785325"/>
          <a:ext cx="11344760" cy="5904224"/>
        </p:xfrm>
        <a:graphic>
          <a:graphicData uri="http://schemas.openxmlformats.org/drawingml/2006/table">
            <a:tbl>
              <a:tblPr/>
              <a:tblGrid>
                <a:gridCol w="1622156">
                  <a:extLst>
                    <a:ext uri="{9D8B030D-6E8A-4147-A177-3AD203B41FA5}">
                      <a16:colId xmlns:a16="http://schemas.microsoft.com/office/drawing/2014/main" val="942836310"/>
                    </a:ext>
                  </a:extLst>
                </a:gridCol>
                <a:gridCol w="371960">
                  <a:extLst>
                    <a:ext uri="{9D8B030D-6E8A-4147-A177-3AD203B41FA5}">
                      <a16:colId xmlns:a16="http://schemas.microsoft.com/office/drawing/2014/main" val="162210035"/>
                    </a:ext>
                  </a:extLst>
                </a:gridCol>
                <a:gridCol w="842074">
                  <a:extLst>
                    <a:ext uri="{9D8B030D-6E8A-4147-A177-3AD203B41FA5}">
                      <a16:colId xmlns:a16="http://schemas.microsoft.com/office/drawing/2014/main" val="2961507628"/>
                    </a:ext>
                  </a:extLst>
                </a:gridCol>
                <a:gridCol w="2836190">
                  <a:extLst>
                    <a:ext uri="{9D8B030D-6E8A-4147-A177-3AD203B41FA5}">
                      <a16:colId xmlns:a16="http://schemas.microsoft.com/office/drawing/2014/main" val="364584046"/>
                    </a:ext>
                  </a:extLst>
                </a:gridCol>
                <a:gridCol w="1126210">
                  <a:extLst>
                    <a:ext uri="{9D8B030D-6E8A-4147-A177-3AD203B41FA5}">
                      <a16:colId xmlns:a16="http://schemas.microsoft.com/office/drawing/2014/main" val="697096980"/>
                    </a:ext>
                  </a:extLst>
                </a:gridCol>
                <a:gridCol w="1038387">
                  <a:extLst>
                    <a:ext uri="{9D8B030D-6E8A-4147-A177-3AD203B41FA5}">
                      <a16:colId xmlns:a16="http://schemas.microsoft.com/office/drawing/2014/main" val="2283978115"/>
                    </a:ext>
                  </a:extLst>
                </a:gridCol>
                <a:gridCol w="671593">
                  <a:extLst>
                    <a:ext uri="{9D8B030D-6E8A-4147-A177-3AD203B41FA5}">
                      <a16:colId xmlns:a16="http://schemas.microsoft.com/office/drawing/2014/main" val="1601754789"/>
                    </a:ext>
                  </a:extLst>
                </a:gridCol>
                <a:gridCol w="2836190">
                  <a:extLst>
                    <a:ext uri="{9D8B030D-6E8A-4147-A177-3AD203B41FA5}">
                      <a16:colId xmlns:a16="http://schemas.microsoft.com/office/drawing/2014/main" val="1748403447"/>
                    </a:ext>
                  </a:extLst>
                </a:gridCol>
              </a:tblGrid>
              <a:tr h="207270">
                <a:tc gridSpan="3">
                  <a:txBody>
                    <a:bodyPr/>
                    <a:lstStyle/>
                    <a:p>
                      <a:pPr algn="ctr" fontAlgn="ctr"/>
                      <a:r>
                        <a:rPr lang="en-IN" sz="1200" b="1">
                          <a:effectLst/>
                        </a:rPr>
                        <a:t>Condition/comorbidity</a:t>
                      </a: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6E6E6"/>
                    </a:solidFill>
                  </a:tcPr>
                </a:tc>
                <a:tc hMerge="1">
                  <a:txBody>
                    <a:bodyPr/>
                    <a:lstStyle/>
                    <a:p>
                      <a:endParaRPr lang="en-US"/>
                    </a:p>
                  </a:txBody>
                  <a:tcPr/>
                </a:tc>
                <a:tc hMerge="1">
                  <a:txBody>
                    <a:bodyPr/>
                    <a:lstStyle/>
                    <a:p>
                      <a:pPr algn="ctr" fontAlgn="ctr"/>
                      <a:endParaRPr lang="en-IN" sz="1200" b="1">
                        <a:effectLst/>
                      </a:endParaRP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6E6E6"/>
                    </a:solidFill>
                  </a:tcPr>
                </a:tc>
                <a:tc>
                  <a:txBody>
                    <a:bodyPr/>
                    <a:lstStyle/>
                    <a:p>
                      <a:pPr algn="ctr" fontAlgn="ctr"/>
                      <a:r>
                        <a:rPr lang="en-IN" sz="1200" b="1">
                          <a:effectLst/>
                        </a:rPr>
                        <a:t>Screening test(s) used</a:t>
                      </a: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6E6E6"/>
                    </a:solidFill>
                  </a:tcPr>
                </a:tc>
                <a:tc gridSpan="3">
                  <a:txBody>
                    <a:bodyPr/>
                    <a:lstStyle/>
                    <a:p>
                      <a:pPr algn="ctr" fontAlgn="ctr"/>
                      <a:r>
                        <a:rPr lang="en-IN" sz="1200" b="1">
                          <a:effectLst/>
                        </a:rPr>
                        <a:t>Age at which screening is started</a:t>
                      </a: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6E6E6"/>
                    </a:solidFill>
                  </a:tcPr>
                </a:tc>
                <a:tc hMerge="1">
                  <a:txBody>
                    <a:bodyPr/>
                    <a:lstStyle/>
                    <a:p>
                      <a:endParaRPr lang="en-US"/>
                    </a:p>
                  </a:txBody>
                  <a:tcPr/>
                </a:tc>
                <a:tc hMerge="1">
                  <a:txBody>
                    <a:bodyPr/>
                    <a:lstStyle/>
                    <a:p>
                      <a:pPr algn="ctr" fontAlgn="ctr"/>
                      <a:endParaRPr lang="en-IN" sz="1200" b="1">
                        <a:effectLst/>
                      </a:endParaRP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6E6E6"/>
                    </a:solidFill>
                  </a:tcPr>
                </a:tc>
                <a:tc>
                  <a:txBody>
                    <a:bodyPr/>
                    <a:lstStyle/>
                    <a:p>
                      <a:pPr algn="ctr" fontAlgn="ctr"/>
                      <a:r>
                        <a:rPr lang="en-IN" sz="1200" b="1">
                          <a:effectLst/>
                        </a:rPr>
                        <a:t>Action(s) to take if screening is abnormal</a:t>
                      </a: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6E6E6"/>
                    </a:solidFill>
                  </a:tcPr>
                </a:tc>
                <a:extLst>
                  <a:ext uri="{0D108BD9-81ED-4DB2-BD59-A6C34878D82A}">
                    <a16:rowId xmlns:a16="http://schemas.microsoft.com/office/drawing/2014/main" val="1869616319"/>
                  </a:ext>
                </a:extLst>
              </a:tr>
              <a:tr h="197824">
                <a:tc gridSpan="8">
                  <a:txBody>
                    <a:bodyPr/>
                    <a:lstStyle/>
                    <a:p>
                      <a:pPr fontAlgn="t"/>
                      <a:r>
                        <a:rPr lang="en-IN" sz="1200" b="1" dirty="0">
                          <a:effectLst/>
                        </a:rPr>
                        <a:t>General </a:t>
                      </a:r>
                      <a:r>
                        <a:rPr lang="en-IN" sz="1200" b="1" dirty="0" err="1">
                          <a:effectLst/>
                        </a:rPr>
                        <a:t>pediatric</a:t>
                      </a:r>
                      <a:r>
                        <a:rPr lang="en-IN" sz="1200" b="1" dirty="0">
                          <a:effectLst/>
                        </a:rPr>
                        <a:t> issues that may require special attention in patients with SCD </a:t>
                      </a:r>
                      <a:r>
                        <a:rPr lang="en-IN" sz="1400" b="1" dirty="0">
                          <a:solidFill>
                            <a:srgbClr val="FF0000"/>
                          </a:solidFill>
                          <a:effectLst/>
                        </a:rPr>
                        <a:t>(assess at all routine visits)</a:t>
                      </a: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4584551"/>
                  </a:ext>
                </a:extLst>
              </a:tr>
              <a:tr h="530924">
                <a:tc gridSpan="2">
                  <a:txBody>
                    <a:bodyPr/>
                    <a:lstStyle/>
                    <a:p>
                      <a:pPr fontAlgn="t"/>
                      <a:r>
                        <a:rPr lang="en-IN" sz="1200" dirty="0">
                          <a:effectLst/>
                        </a:rPr>
                        <a:t>Crises/ infections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bg1"/>
                    </a:solidFill>
                  </a:tcPr>
                </a:tc>
                <a:tc hMerge="1">
                  <a:txBody>
                    <a:bodyPr/>
                    <a:lstStyle/>
                    <a:p>
                      <a:pPr fontAlgn="t"/>
                      <a:endParaRPr lang="en-IN"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buFont typeface="Arial" panose="020B0604020202020204" pitchFamily="34" charset="0"/>
                        <a:buChar char="•"/>
                      </a:pPr>
                      <a:r>
                        <a:rPr lang="en-IN" sz="1200" dirty="0">
                          <a:effectLst/>
                        </a:rPr>
                        <a:t>Check immunization status &amp; compliance with HU, folic acid, Penicillin</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endParaRPr lang="en-US"/>
                    </a:p>
                  </a:txBody>
                  <a:tcPr/>
                </a:tc>
                <a:tc gridSpan="2">
                  <a:txBody>
                    <a:bodyPr/>
                    <a:lstStyle/>
                    <a:p>
                      <a:pPr fontAlgn="t"/>
                      <a:r>
                        <a:rPr lang="en-IN" sz="1200" dirty="0">
                          <a:effectLst/>
                        </a:rPr>
                        <a:t>Infancy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Dose adjustments if needed, reinforcement for compliance, , vaccines, therapy change if increased VOC</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79060352"/>
                  </a:ext>
                </a:extLst>
              </a:tr>
              <a:tr h="382653">
                <a:tc gridSpan="2">
                  <a:txBody>
                    <a:bodyPr/>
                    <a:lstStyle/>
                    <a:p>
                      <a:pPr fontAlgn="t"/>
                      <a:r>
                        <a:rPr lang="en-IN" sz="1200" dirty="0">
                          <a:effectLst/>
                        </a:rPr>
                        <a:t>Growth failure and delayed puberty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Measurement of height, weight, and assessment of pubertal stage</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dirty="0">
                          <a:effectLst/>
                        </a:rPr>
                        <a:t>Measurement of height, weight, and assessment of pubertal stage</a:t>
                      </a:r>
                    </a:p>
                  </a:txBody>
                  <a:tcPr marL="32202" marR="32202" marT="16101" marB="16101" anchor="ctr"/>
                </a:tc>
                <a:tc gridSpan="2">
                  <a:txBody>
                    <a:bodyPr/>
                    <a:lstStyle/>
                    <a:p>
                      <a:pPr fontAlgn="t"/>
                      <a:r>
                        <a:rPr lang="en-IN" sz="1200">
                          <a:effectLst/>
                        </a:rPr>
                        <a:t>Infancy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Referral to endocrinologist</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Referral to endocrinologist</a:t>
                      </a:r>
                    </a:p>
                  </a:txBody>
                  <a:tcPr marL="32202" marR="32202" marT="16101" marB="16101" anchor="ctr"/>
                </a:tc>
                <a:extLst>
                  <a:ext uri="{0D108BD9-81ED-4DB2-BD59-A6C34878D82A}">
                    <a16:rowId xmlns:a16="http://schemas.microsoft.com/office/drawing/2014/main" val="1223706177"/>
                  </a:ext>
                </a:extLst>
              </a:tr>
              <a:tr h="382653">
                <a:tc gridSpan="2">
                  <a:txBody>
                    <a:bodyPr/>
                    <a:lstStyle/>
                    <a:p>
                      <a:pPr fontAlgn="t"/>
                      <a:r>
                        <a:rPr lang="en-IN" sz="1200">
                          <a:effectLst/>
                        </a:rPr>
                        <a:t>Asthma</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buFont typeface="Arial" panose="020B0604020202020204" pitchFamily="34" charset="0"/>
                        <a:buChar char="•"/>
                      </a:pPr>
                      <a:r>
                        <a:rPr lang="en-IN" sz="1200">
                          <a:effectLst/>
                        </a:rPr>
                        <a:t>Symptom screening by ROS</a:t>
                      </a:r>
                    </a:p>
                    <a:p>
                      <a:pPr fontAlgn="t">
                        <a:buFont typeface="Arial" panose="020B0604020202020204" pitchFamily="34" charset="0"/>
                        <a:buChar char="•"/>
                      </a:pPr>
                      <a:r>
                        <a:rPr lang="en-IN" sz="1200">
                          <a:effectLst/>
                        </a:rPr>
                        <a:t>History of recurrent wheezing and/or recurrent ACS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Symptom screening by ROS</a:t>
                      </a:r>
                    </a:p>
                    <a:p>
                      <a:pPr fontAlgn="t">
                        <a:buFont typeface="Arial" panose="020B0604020202020204" pitchFamily="34" charset="0"/>
                        <a:buChar char="•"/>
                      </a:pPr>
                      <a:r>
                        <a:rPr lang="en-IN" sz="1200">
                          <a:effectLst/>
                        </a:rPr>
                        <a:t>History of recurrent wheezing and/or recurrent ACS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a:effectLst/>
                        </a:rPr>
                        <a:t>Infancy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Referral to an asthma specialist for spirometry and to optimize asthma management</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Referral to an asthma specialist for spirometry and to optimize asthma management</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0250377"/>
                  </a:ext>
                </a:extLst>
              </a:tr>
              <a:tr h="206044">
                <a:tc gridSpan="2">
                  <a:txBody>
                    <a:bodyPr/>
                    <a:lstStyle/>
                    <a:p>
                      <a:pPr fontAlgn="t"/>
                      <a:r>
                        <a:rPr lang="en-IN" sz="1200" dirty="0">
                          <a:effectLst/>
                        </a:rPr>
                        <a:t>Hypertension</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a:effectLst/>
                        </a:rPr>
                        <a:t>Manual or automated blood pressure measurement</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Manual or automated blood pressure measurement</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a:effectLst/>
                        </a:rPr>
                        <a:t>Infancy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Referral to nephrologist</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Referral to nephrologist</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99336613"/>
                  </a:ext>
                </a:extLst>
              </a:tr>
              <a:tr h="530924">
                <a:tc gridSpan="2">
                  <a:txBody>
                    <a:bodyPr/>
                    <a:lstStyle/>
                    <a:p>
                      <a:pPr fontAlgn="t"/>
                      <a:r>
                        <a:rPr lang="en-IN" sz="1200">
                          <a:effectLst/>
                        </a:rPr>
                        <a:t>OSA</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Screening questions regarding frequency of OSA symptoms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Screening questions regarding frequency of OSA symptoms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Age 2 years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buFont typeface="Arial" panose="020B0604020202020204" pitchFamily="34" charset="0"/>
                        <a:buChar char="•"/>
                      </a:pPr>
                      <a:r>
                        <a:rPr lang="en-IN" sz="1200" dirty="0">
                          <a:effectLst/>
                        </a:rPr>
                        <a:t>Refer to pulmonary/sleep medicine specialist for PSG</a:t>
                      </a:r>
                    </a:p>
                    <a:p>
                      <a:pPr fontAlgn="t">
                        <a:buFont typeface="Arial" panose="020B0604020202020204" pitchFamily="34" charset="0"/>
                        <a:buChar char="•"/>
                      </a:pPr>
                      <a:r>
                        <a:rPr lang="en-IN" sz="1200" dirty="0">
                          <a:effectLst/>
                        </a:rPr>
                        <a:t>If PSG confirms OSA, refer to otolaryngologist for possible adenotonsillectomy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 to pulmonary/sleep medicine specialist for PSG</a:t>
                      </a:r>
                    </a:p>
                    <a:p>
                      <a:pPr fontAlgn="t">
                        <a:buFont typeface="Arial" panose="020B0604020202020204" pitchFamily="34" charset="0"/>
                        <a:buChar char="•"/>
                      </a:pPr>
                      <a:r>
                        <a:rPr lang="en-IN" sz="1200">
                          <a:effectLst/>
                        </a:rPr>
                        <a:t>If PSG confirms OSA, refer to otolaryngologist for possible adenotonsillectomy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3845510"/>
                  </a:ext>
                </a:extLst>
              </a:tr>
              <a:tr h="530924">
                <a:tc gridSpan="2">
                  <a:txBody>
                    <a:bodyPr/>
                    <a:lstStyle/>
                    <a:p>
                      <a:pPr fontAlgn="t"/>
                      <a:r>
                        <a:rPr lang="en-IN" sz="1200">
                          <a:effectLst/>
                        </a:rPr>
                        <a:t>Depression and other mental health issues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a:effectLst/>
                        </a:rPr>
                        <a:t>Screening questions or questionnaires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Screening questions or questionnaires</a:t>
                      </a:r>
                    </a:p>
                  </a:txBody>
                  <a:tcPr marL="32202" marR="32202" marT="16101" marB="16101" anchor="ctr"/>
                </a:tc>
                <a:tc gridSpan="2">
                  <a:txBody>
                    <a:bodyPr/>
                    <a:lstStyle/>
                    <a:p>
                      <a:pPr fontAlgn="t"/>
                      <a:r>
                        <a:rPr lang="en-IN" sz="1200">
                          <a:effectLst/>
                        </a:rPr>
                        <a:t>Once old enough to answer screening questions, typically by school age</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endParaRPr lang="en-IN" sz="120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2">
                  <a:txBody>
                    <a:bodyPr/>
                    <a:lstStyle/>
                    <a:p>
                      <a:pPr fontAlgn="t"/>
                      <a:r>
                        <a:rPr lang="en-IN" sz="1200" dirty="0">
                          <a:effectLst/>
                        </a:rPr>
                        <a:t>Referral to mental health provider</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Referral to mental health provider</a:t>
                      </a:r>
                    </a:p>
                  </a:txBody>
                  <a:tcPr marL="32202" marR="32202" marT="16101" marB="16101" anchor="ctr"/>
                </a:tc>
                <a:extLst>
                  <a:ext uri="{0D108BD9-81ED-4DB2-BD59-A6C34878D82A}">
                    <a16:rowId xmlns:a16="http://schemas.microsoft.com/office/drawing/2014/main" val="4283913898"/>
                  </a:ext>
                </a:extLst>
              </a:tr>
              <a:tr h="197824">
                <a:tc gridSpan="8">
                  <a:txBody>
                    <a:bodyPr/>
                    <a:lstStyle/>
                    <a:p>
                      <a:pPr fontAlgn="t"/>
                      <a:r>
                        <a:rPr lang="en-IN" sz="1400" b="1" dirty="0">
                          <a:effectLst/>
                        </a:rPr>
                        <a:t>SCD-specific issues</a:t>
                      </a:r>
                      <a:r>
                        <a:rPr lang="en-IN" sz="1400" b="1" dirty="0">
                          <a:solidFill>
                            <a:srgbClr val="0432FF"/>
                          </a:solidFill>
                          <a:effectLst/>
                        </a:rPr>
                        <a:t> (assess at least annually)</a:t>
                      </a:r>
                    </a:p>
                  </a:txBody>
                  <a:tcPr marL="32202" marR="32202" marT="16772" marB="16772"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3607477"/>
                  </a:ext>
                </a:extLst>
              </a:tr>
              <a:tr h="865251">
                <a:tc>
                  <a:txBody>
                    <a:bodyPr/>
                    <a:lstStyle/>
                    <a:p>
                      <a:pPr fontAlgn="t"/>
                      <a:r>
                        <a:rPr lang="en-IN" sz="1200" dirty="0">
                          <a:effectLst/>
                        </a:rPr>
                        <a:t>Stroke</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buFont typeface="Arial" panose="020B0604020202020204" pitchFamily="34" charset="0"/>
                        <a:buChar char="•"/>
                      </a:pPr>
                      <a:r>
                        <a:rPr lang="en-IN" sz="1200" dirty="0">
                          <a:effectLst/>
                        </a:rPr>
                        <a:t>TCD (patients with </a:t>
                      </a:r>
                      <a:r>
                        <a:rPr lang="en-IN" sz="1200" dirty="0" err="1">
                          <a:effectLst/>
                        </a:rPr>
                        <a:t>Hb</a:t>
                      </a:r>
                      <a:r>
                        <a:rPr lang="en-IN" sz="1200" dirty="0">
                          <a:effectLst/>
                        </a:rPr>
                        <a:t> SS or </a:t>
                      </a:r>
                      <a:r>
                        <a:rPr lang="en-IN" sz="1200" dirty="0" err="1">
                          <a:effectLst/>
                        </a:rPr>
                        <a:t>Hb</a:t>
                      </a:r>
                      <a:r>
                        <a:rPr lang="en-IN" sz="1200" dirty="0">
                          <a:effectLst/>
                        </a:rPr>
                        <a:t> S-beta</a:t>
                      </a:r>
                      <a:r>
                        <a:rPr lang="en-IN" sz="1200" baseline="30000" dirty="0">
                          <a:effectLst/>
                        </a:rPr>
                        <a:t>0</a:t>
                      </a:r>
                      <a:r>
                        <a:rPr lang="en-IN" sz="1200" dirty="0">
                          <a:effectLst/>
                        </a:rPr>
                        <a:t>thalassemia only)</a:t>
                      </a:r>
                    </a:p>
                    <a:p>
                      <a:pPr fontAlgn="t">
                        <a:buFont typeface="Arial" panose="020B0604020202020204" pitchFamily="34" charset="0"/>
                        <a:buChar char="•"/>
                      </a:pPr>
                      <a:r>
                        <a:rPr lang="en-IN" sz="1200" dirty="0">
                          <a:effectLst/>
                        </a:rPr>
                        <a:t>Assess for neurocognitive or other neurologic deficits (</a:t>
                      </a:r>
                      <a:r>
                        <a:rPr lang="en-IN" sz="1200" dirty="0" err="1">
                          <a:effectLst/>
                        </a:rPr>
                        <a:t>eg</a:t>
                      </a:r>
                      <a:r>
                        <a:rPr lang="en-IN" sz="1200" dirty="0">
                          <a:effectLst/>
                        </a:rPr>
                        <a:t>, developmental delay, marked decline in school performance, frequent headaches)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dirty="0">
                          <a:effectLst/>
                        </a:rPr>
                        <a:t>TCD (patients with </a:t>
                      </a:r>
                      <a:r>
                        <a:rPr lang="en-IN" sz="1200" dirty="0" err="1">
                          <a:effectLst/>
                        </a:rPr>
                        <a:t>Hb</a:t>
                      </a:r>
                      <a:r>
                        <a:rPr lang="en-IN" sz="1200" dirty="0">
                          <a:effectLst/>
                        </a:rPr>
                        <a:t> SS or </a:t>
                      </a:r>
                      <a:r>
                        <a:rPr lang="en-IN" sz="1200" dirty="0" err="1">
                          <a:effectLst/>
                        </a:rPr>
                        <a:t>Hb</a:t>
                      </a:r>
                      <a:r>
                        <a:rPr lang="en-IN" sz="1200" dirty="0">
                          <a:effectLst/>
                        </a:rPr>
                        <a:t> S-beta</a:t>
                      </a:r>
                      <a:r>
                        <a:rPr lang="en-IN" sz="1200" baseline="30000" dirty="0">
                          <a:effectLst/>
                        </a:rPr>
                        <a:t>0</a:t>
                      </a:r>
                      <a:r>
                        <a:rPr lang="en-IN" sz="1200" dirty="0">
                          <a:effectLst/>
                        </a:rPr>
                        <a:t>thalassemia only)</a:t>
                      </a:r>
                    </a:p>
                    <a:p>
                      <a:pPr fontAlgn="t">
                        <a:buFont typeface="Arial" panose="020B0604020202020204" pitchFamily="34" charset="0"/>
                        <a:buChar char="•"/>
                      </a:pPr>
                      <a:r>
                        <a:rPr lang="en-IN" sz="1200" dirty="0">
                          <a:effectLst/>
                        </a:rPr>
                        <a:t>Assess for neurocognitive or other neurologic deficits (</a:t>
                      </a:r>
                      <a:r>
                        <a:rPr lang="en-IN" sz="1200" dirty="0" err="1">
                          <a:effectLst/>
                        </a:rPr>
                        <a:t>eg</a:t>
                      </a:r>
                      <a:r>
                        <a:rPr lang="en-IN" sz="1200" dirty="0">
                          <a:effectLst/>
                        </a:rPr>
                        <a:t>, developmental delay, marked decline in school performance, frequent headaches)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TCD (patients with Hb SS or Hb S-beta</a:t>
                      </a:r>
                      <a:r>
                        <a:rPr lang="en-IN" sz="1200" baseline="30000">
                          <a:effectLst/>
                        </a:rPr>
                        <a:t>0</a:t>
                      </a:r>
                      <a:r>
                        <a:rPr lang="en-IN" sz="1200">
                          <a:effectLst/>
                        </a:rPr>
                        <a:t>thalassemia only)</a:t>
                      </a:r>
                    </a:p>
                    <a:p>
                      <a:pPr fontAlgn="t">
                        <a:buFont typeface="Arial" panose="020B0604020202020204" pitchFamily="34" charset="0"/>
                        <a:buChar char="•"/>
                      </a:pPr>
                      <a:r>
                        <a:rPr lang="en-IN" sz="1200">
                          <a:effectLst/>
                        </a:rPr>
                        <a:t>Assess for neurocognitive or other neurologic deficits (eg, developmental delay, marked decline in school performance, frequent headaches)</a:t>
                      </a:r>
                    </a:p>
                  </a:txBody>
                  <a:tcPr marL="32202" marR="32202" marT="16101" marB="16101" anchor="ctr"/>
                </a:tc>
                <a:tc>
                  <a:txBody>
                    <a:bodyPr/>
                    <a:lstStyle/>
                    <a:p>
                      <a:pPr fontAlgn="t"/>
                      <a:r>
                        <a:rPr lang="en-IN" sz="1200" dirty="0">
                          <a:effectLst/>
                        </a:rPr>
                        <a:t>2 years</a:t>
                      </a:r>
                      <a:r>
                        <a:rPr lang="el-GR" sz="1200" baseline="30000" dirty="0">
                          <a:effectLst/>
                        </a:rPr>
                        <a:t>Δ</a:t>
                      </a:r>
                      <a:endParaRPr lang="el-GR"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buFont typeface="Arial" panose="020B0604020202020204" pitchFamily="34" charset="0"/>
                        <a:buChar char="•"/>
                      </a:pPr>
                      <a:r>
                        <a:rPr lang="en-IN" sz="1200" dirty="0">
                          <a:effectLst/>
                        </a:rPr>
                        <a:t>Obtain MRI/MRA if TCD is abnormal or if there are clinical concerns</a:t>
                      </a:r>
                    </a:p>
                    <a:p>
                      <a:pPr fontAlgn="t">
                        <a:buFont typeface="Arial" panose="020B0604020202020204" pitchFamily="34" charset="0"/>
                        <a:buChar char="•"/>
                      </a:pPr>
                      <a:r>
                        <a:rPr lang="en-IN" sz="1200" dirty="0">
                          <a:effectLst/>
                        </a:rPr>
                        <a:t>Referral to neurology for patients with confirmed stroke</a:t>
                      </a:r>
                    </a:p>
                    <a:p>
                      <a:pPr fontAlgn="t">
                        <a:buFont typeface="Arial" panose="020B0604020202020204" pitchFamily="34" charset="0"/>
                        <a:buChar char="•"/>
                      </a:pPr>
                      <a:r>
                        <a:rPr lang="en-IN" sz="1200" dirty="0">
                          <a:effectLst/>
                        </a:rPr>
                        <a:t>Follow-up abnormal TCD results with repeat testing</a:t>
                      </a:r>
                      <a:r>
                        <a:rPr lang="el-GR" sz="1200" baseline="30000" dirty="0">
                          <a:effectLst/>
                        </a:rPr>
                        <a:t>Δ</a:t>
                      </a:r>
                      <a:endParaRPr lang="el-GR" sz="1200" dirty="0">
                        <a:effectLst/>
                      </a:endParaRPr>
                    </a:p>
                    <a:p>
                      <a:pPr fontAlgn="t">
                        <a:buFont typeface="Arial" panose="020B0604020202020204" pitchFamily="34" charset="0"/>
                        <a:buChar char="•"/>
                      </a:pPr>
                      <a:r>
                        <a:rPr lang="en-IN" sz="1200" dirty="0">
                          <a:effectLst/>
                        </a:rPr>
                        <a:t>For persistently abnormal flow velocity on TCD, primary prophylaxis with chronic transfusion is generally indicated</a:t>
                      </a:r>
                      <a:r>
                        <a:rPr lang="el-GR" sz="1200" baseline="30000" dirty="0">
                          <a:effectLst/>
                        </a:rPr>
                        <a:t>Δ</a:t>
                      </a:r>
                      <a:endParaRPr lang="el-GR"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dirty="0">
                          <a:effectLst/>
                        </a:rPr>
                        <a:t>Obtain MRI/MRA if TCD is abnormal or if there are clinical concerns</a:t>
                      </a:r>
                    </a:p>
                    <a:p>
                      <a:pPr fontAlgn="t">
                        <a:buFont typeface="Arial" panose="020B0604020202020204" pitchFamily="34" charset="0"/>
                        <a:buChar char="•"/>
                      </a:pPr>
                      <a:r>
                        <a:rPr lang="en-IN" sz="1200" dirty="0">
                          <a:effectLst/>
                        </a:rPr>
                        <a:t>Referral to neurology for patients with confirmed stroke</a:t>
                      </a:r>
                    </a:p>
                    <a:p>
                      <a:pPr fontAlgn="t">
                        <a:buFont typeface="Arial" panose="020B0604020202020204" pitchFamily="34" charset="0"/>
                        <a:buChar char="•"/>
                      </a:pPr>
                      <a:r>
                        <a:rPr lang="en-IN" sz="1200" dirty="0">
                          <a:effectLst/>
                        </a:rPr>
                        <a:t>Follow-up abnormal TCD results with repeat testing</a:t>
                      </a:r>
                      <a:r>
                        <a:rPr lang="el-GR" sz="1200" baseline="30000" dirty="0">
                          <a:effectLst/>
                        </a:rPr>
                        <a:t>Δ</a:t>
                      </a:r>
                      <a:endParaRPr lang="el-GR" sz="1200" dirty="0">
                        <a:effectLst/>
                      </a:endParaRPr>
                    </a:p>
                    <a:p>
                      <a:pPr fontAlgn="t">
                        <a:buFont typeface="Arial" panose="020B0604020202020204" pitchFamily="34" charset="0"/>
                        <a:buChar char="•"/>
                      </a:pPr>
                      <a:r>
                        <a:rPr lang="en-IN" sz="1200" dirty="0">
                          <a:effectLst/>
                        </a:rPr>
                        <a:t>For persistently abnormal flow velocity on TCD, primary prophylaxis with chronic transfusion is generally indicated</a:t>
                      </a:r>
                      <a:r>
                        <a:rPr lang="el-GR" sz="1200" baseline="30000" dirty="0">
                          <a:effectLst/>
                        </a:rPr>
                        <a:t>Δ</a:t>
                      </a:r>
                      <a:endParaRPr lang="el-GR"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dirty="0">
                          <a:effectLst/>
                        </a:rPr>
                        <a:t>Obtain MRI/MRA if TCD is abnormal or if there are clinical concerns</a:t>
                      </a:r>
                    </a:p>
                    <a:p>
                      <a:pPr fontAlgn="t">
                        <a:buFont typeface="Arial" panose="020B0604020202020204" pitchFamily="34" charset="0"/>
                        <a:buChar char="•"/>
                      </a:pPr>
                      <a:r>
                        <a:rPr lang="en-IN" sz="1200" dirty="0">
                          <a:effectLst/>
                        </a:rPr>
                        <a:t>Referral to neurology for patients with confirmed stroke</a:t>
                      </a:r>
                    </a:p>
                    <a:p>
                      <a:pPr fontAlgn="t">
                        <a:buFont typeface="Arial" panose="020B0604020202020204" pitchFamily="34" charset="0"/>
                        <a:buChar char="•"/>
                      </a:pPr>
                      <a:r>
                        <a:rPr lang="en-IN" sz="1200" dirty="0">
                          <a:effectLst/>
                        </a:rPr>
                        <a:t>Follow-up abnormal TCD results with repeat testing</a:t>
                      </a:r>
                      <a:r>
                        <a:rPr lang="el-GR" sz="1200" baseline="30000" dirty="0">
                          <a:effectLst/>
                        </a:rPr>
                        <a:t>Δ</a:t>
                      </a:r>
                      <a:endParaRPr lang="el-GR" sz="1200" dirty="0">
                        <a:effectLst/>
                      </a:endParaRPr>
                    </a:p>
                    <a:p>
                      <a:pPr fontAlgn="t">
                        <a:buFont typeface="Arial" panose="020B0604020202020204" pitchFamily="34" charset="0"/>
                        <a:buChar char="•"/>
                      </a:pPr>
                      <a:r>
                        <a:rPr lang="en-IN" sz="1200" dirty="0">
                          <a:effectLst/>
                        </a:rPr>
                        <a:t>For persistently abnormal flow velocity on TCD, primary prophylaxis with chronic transfusion is generally indicated</a:t>
                      </a:r>
                      <a:r>
                        <a:rPr lang="el-GR" sz="1200" baseline="30000" dirty="0">
                          <a:effectLst/>
                        </a:rPr>
                        <a:t>Δ</a:t>
                      </a:r>
                      <a:endParaRPr lang="el-GR" sz="1200" dirty="0">
                        <a:effectLst/>
                      </a:endParaRPr>
                    </a:p>
                  </a:txBody>
                  <a:tcPr marL="32202" marR="32202" marT="16101" marB="16101" anchor="ctr"/>
                </a:tc>
                <a:extLst>
                  <a:ext uri="{0D108BD9-81ED-4DB2-BD59-A6C34878D82A}">
                    <a16:rowId xmlns:a16="http://schemas.microsoft.com/office/drawing/2014/main" val="1629682879"/>
                  </a:ext>
                </a:extLst>
              </a:tr>
              <a:tr h="530924">
                <a:tc>
                  <a:txBody>
                    <a:bodyPr/>
                    <a:lstStyle/>
                    <a:p>
                      <a:pPr fontAlgn="t"/>
                      <a:r>
                        <a:rPr lang="en-IN" sz="1200">
                          <a:effectLst/>
                        </a:rPr>
                        <a:t>Nephropathy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buFont typeface="Arial" panose="020B0604020202020204" pitchFamily="34" charset="0"/>
                        <a:buChar char="•"/>
                      </a:pPr>
                      <a:r>
                        <a:rPr lang="en-IN" sz="1200">
                          <a:effectLst/>
                        </a:rPr>
                        <a:t>Measurement of urinary protein (eg, urinalysis or urine protein-to-creatinine ratio)</a:t>
                      </a:r>
                    </a:p>
                    <a:p>
                      <a:pPr fontAlgn="t">
                        <a:buFont typeface="Arial" panose="020B0604020202020204" pitchFamily="34" charset="0"/>
                        <a:buChar char="•"/>
                      </a:pPr>
                      <a:r>
                        <a:rPr lang="en-IN" sz="1200">
                          <a:effectLst/>
                        </a:rPr>
                        <a:t>Serum creatinine</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Measurement of urinary protein (eg, urinalysis or urine protein-to-creatinine ratio)</a:t>
                      </a:r>
                    </a:p>
                    <a:p>
                      <a:pPr fontAlgn="t">
                        <a:buFont typeface="Arial" panose="020B0604020202020204" pitchFamily="34" charset="0"/>
                        <a:buChar char="•"/>
                      </a:pPr>
                      <a:r>
                        <a:rPr lang="en-IN" sz="1200">
                          <a:effectLst/>
                        </a:rPr>
                        <a:t>Serum creatinine</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Measurement of urinary protein (eg, urinalysis or urine protein-to-creatinine ratio)</a:t>
                      </a:r>
                    </a:p>
                    <a:p>
                      <a:pPr fontAlgn="t">
                        <a:buFont typeface="Arial" panose="020B0604020202020204" pitchFamily="34" charset="0"/>
                        <a:buChar char="•"/>
                      </a:pPr>
                      <a:r>
                        <a:rPr lang="en-IN" sz="1200">
                          <a:effectLst/>
                        </a:rPr>
                        <a:t>Serum creatinine</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fontAlgn="t"/>
                      <a:r>
                        <a:rPr lang="en-IN" sz="1200">
                          <a:effectLst/>
                        </a:rPr>
                        <a:t>By age 10 years*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r>
                        <a:rPr lang="en-IN" sz="1200" dirty="0">
                          <a:effectLst/>
                        </a:rPr>
                        <a:t>Referral to nephrology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r>
                        <a:rPr lang="en-IN" sz="1200" dirty="0">
                          <a:effectLst/>
                        </a:rPr>
                        <a:t>Referral to nephrology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Referral to nephrology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1148354"/>
                  </a:ext>
                </a:extLst>
              </a:tr>
              <a:tr h="196598">
                <a:tc>
                  <a:txBody>
                    <a:bodyPr/>
                    <a:lstStyle/>
                    <a:p>
                      <a:pPr fontAlgn="t"/>
                      <a:r>
                        <a:rPr lang="en-IN" sz="1200" dirty="0">
                          <a:effectLst/>
                        </a:rPr>
                        <a:t>Retinopathy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r>
                        <a:rPr lang="en-IN" sz="1200">
                          <a:effectLst/>
                        </a:rPr>
                        <a:t>Dilated eye examination</a:t>
                      </a:r>
                      <a:endParaRPr lang="en-IN" sz="1200" dirty="0">
                        <a:effectLst/>
                      </a:endParaRP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r>
                        <a:rPr lang="en-IN" sz="1200">
                          <a:effectLst/>
                        </a:rPr>
                        <a:t>Dilated eye examination</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Dilated eye examination</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fontAlgn="t"/>
                      <a:r>
                        <a:rPr lang="en-IN" sz="1200">
                          <a:effectLst/>
                        </a:rPr>
                        <a:t>10 years</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r>
                        <a:rPr lang="en-IN" sz="1200" dirty="0">
                          <a:effectLst/>
                        </a:rPr>
                        <a:t>Referral to ophthalmology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r>
                        <a:rPr lang="en-IN" sz="1200">
                          <a:effectLst/>
                        </a:rPr>
                        <a:t>Referral to ophthalmology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Referral to ophthalmology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38973966"/>
                  </a:ext>
                </a:extLst>
              </a:tr>
              <a:tr h="747852">
                <a:tc>
                  <a:txBody>
                    <a:bodyPr/>
                    <a:lstStyle/>
                    <a:p>
                      <a:pPr fontAlgn="t"/>
                      <a:r>
                        <a:rPr lang="en-IN" sz="1200" dirty="0">
                          <a:effectLst/>
                        </a:rPr>
                        <a:t>Pulmonary hypertension</a:t>
                      </a:r>
                    </a:p>
                  </a:txBody>
                  <a:tcPr marL="32202" marR="32202" marT="16101" marB="1610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r>
                        <a:rPr lang="en-IN" sz="1200" dirty="0">
                          <a:effectLst/>
                        </a:rPr>
                        <a:t>Echocardiogram</a:t>
                      </a:r>
                    </a:p>
                  </a:txBody>
                  <a:tcPr marL="32202" marR="32202" marT="16101" marB="1610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r>
                        <a:rPr lang="en-IN" sz="1200">
                          <a:effectLst/>
                        </a:rPr>
                        <a:t>Echocardiogram</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Echocardiogram</a:t>
                      </a:r>
                    </a:p>
                  </a:txBody>
                  <a:tcPr marL="32202" marR="32202" marT="16101" marB="16101" anchor="ctr"/>
                </a:tc>
                <a:tc>
                  <a:txBody>
                    <a:bodyPr/>
                    <a:lstStyle/>
                    <a:p>
                      <a:pPr fontAlgn="t"/>
                      <a:r>
                        <a:rPr lang="en-IN" sz="1200" dirty="0">
                          <a:effectLst/>
                        </a:rPr>
                        <a:t>Once between age 8 to 18 years</a:t>
                      </a:r>
                      <a:r>
                        <a:rPr lang="en-IN" sz="1200" baseline="30000" dirty="0">
                          <a:effectLst/>
                        </a:rPr>
                        <a:t>¶</a:t>
                      </a:r>
                      <a:endParaRPr lang="en-IN" sz="1200" dirty="0">
                        <a:effectLst/>
                      </a:endParaRPr>
                    </a:p>
                  </a:txBody>
                  <a:tcPr marL="32202" marR="32202" marT="16101" marB="1610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gridSpan="3">
                  <a:txBody>
                    <a:bodyPr/>
                    <a:lstStyle/>
                    <a:p>
                      <a:pPr fontAlgn="t"/>
                      <a:r>
                        <a:rPr lang="en-IN" sz="1200" dirty="0">
                          <a:effectLst/>
                        </a:rPr>
                        <a:t>Referral to cardiology</a:t>
                      </a:r>
                    </a:p>
                  </a:txBody>
                  <a:tcPr marL="32202" marR="32202" marT="16101" marB="1610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r>
                        <a:rPr lang="en-IN" sz="1200" dirty="0">
                          <a:effectLst/>
                        </a:rPr>
                        <a:t>Referral to cardiology</a:t>
                      </a:r>
                    </a:p>
                  </a:txBody>
                  <a:tcPr marL="32202" marR="32202" marT="16101" marB="1610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hMerge="1">
                  <a:txBody>
                    <a:bodyPr/>
                    <a:lstStyle/>
                    <a:p>
                      <a:pPr fontAlgn="t">
                        <a:buFont typeface="Arial" panose="020B0604020202020204" pitchFamily="34" charset="0"/>
                        <a:buChar char="•"/>
                      </a:pPr>
                      <a:r>
                        <a:rPr lang="en-IN" sz="1200">
                          <a:effectLst/>
                        </a:rPr>
                        <a:t>Referral to cardiology</a:t>
                      </a:r>
                    </a:p>
                  </a:txBody>
                  <a:tcPr marL="32202" marR="32202" marT="16101" marB="16101" anchor="ctr"/>
                </a:tc>
                <a:extLst>
                  <a:ext uri="{0D108BD9-81ED-4DB2-BD59-A6C34878D82A}">
                    <a16:rowId xmlns:a16="http://schemas.microsoft.com/office/drawing/2014/main" val="3890694608"/>
                  </a:ext>
                </a:extLst>
              </a:tr>
            </a:tbl>
          </a:graphicData>
        </a:graphic>
      </p:graphicFrame>
    </p:spTree>
    <p:extLst>
      <p:ext uri="{BB962C8B-B14F-4D97-AF65-F5344CB8AC3E}">
        <p14:creationId xmlns:p14="http://schemas.microsoft.com/office/powerpoint/2010/main" val="242486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B771-088F-DA42-A862-66FF5CBA619B}"/>
              </a:ext>
            </a:extLst>
          </p:cNvPr>
          <p:cNvSpPr>
            <a:spLocks noGrp="1"/>
          </p:cNvSpPr>
          <p:nvPr>
            <p:ph type="title"/>
          </p:nvPr>
        </p:nvSpPr>
        <p:spPr/>
        <p:txBody>
          <a:bodyPr/>
          <a:lstStyle/>
          <a:p>
            <a:pPr algn="ctr"/>
            <a:r>
              <a:rPr lang="en-US" cap="none" dirty="0">
                <a:solidFill>
                  <a:srgbClr val="7030A0"/>
                </a:solidFill>
                <a:latin typeface="Arial Rounded MT Bold" panose="020F0704030504030204" pitchFamily="34" charset="77"/>
              </a:rPr>
              <a:t>Summary</a:t>
            </a:r>
            <a:r>
              <a:rPr lang="en-US" dirty="0"/>
              <a:t> </a:t>
            </a:r>
          </a:p>
        </p:txBody>
      </p:sp>
      <p:sp>
        <p:nvSpPr>
          <p:cNvPr id="3" name="Content Placeholder 2">
            <a:extLst>
              <a:ext uri="{FF2B5EF4-FFF2-40B4-BE49-F238E27FC236}">
                <a16:creationId xmlns:a16="http://schemas.microsoft.com/office/drawing/2014/main" id="{D3FC597A-7C8C-7D4C-838E-76AD98945E87}"/>
              </a:ext>
            </a:extLst>
          </p:cNvPr>
          <p:cNvSpPr>
            <a:spLocks noGrp="1"/>
          </p:cNvSpPr>
          <p:nvPr>
            <p:ph idx="1"/>
          </p:nvPr>
        </p:nvSpPr>
        <p:spPr>
          <a:xfrm>
            <a:off x="767408" y="2286000"/>
            <a:ext cx="10801200" cy="4023360"/>
          </a:xfrm>
        </p:spPr>
        <p:txBody>
          <a:bodyPr/>
          <a:lstStyle/>
          <a:p>
            <a:pPr>
              <a:buClr>
                <a:schemeClr val="accent1">
                  <a:lumMod val="60000"/>
                  <a:lumOff val="40000"/>
                </a:schemeClr>
              </a:buClr>
              <a:buSzPct val="200000"/>
              <a:buFont typeface="Wingdings" pitchFamily="2" charset="2"/>
              <a:buChar char="§"/>
            </a:pPr>
            <a:r>
              <a:rPr lang="en-US" dirty="0">
                <a:solidFill>
                  <a:srgbClr val="7030A0"/>
                </a:solidFill>
                <a:latin typeface="Arial Rounded MT Bold" panose="020F0704030504030204" pitchFamily="34" charset="77"/>
              </a:rPr>
              <a:t> Sickle cell disease can be suspected by knowing the presentations at different ages</a:t>
            </a:r>
          </a:p>
          <a:p>
            <a:pPr>
              <a:buClr>
                <a:schemeClr val="accent1">
                  <a:lumMod val="60000"/>
                  <a:lumOff val="40000"/>
                </a:schemeClr>
              </a:buClr>
              <a:buSzPct val="200000"/>
              <a:buFont typeface="Wingdings" pitchFamily="2" charset="2"/>
              <a:buChar char="§"/>
            </a:pPr>
            <a:r>
              <a:rPr lang="en-US" dirty="0">
                <a:solidFill>
                  <a:srgbClr val="7030A0"/>
                </a:solidFill>
                <a:latin typeface="Arial Rounded MT Bold" panose="020F0704030504030204" pitchFamily="34" charset="77"/>
              </a:rPr>
              <a:t> There are variations, however the spectrum is identified</a:t>
            </a:r>
          </a:p>
          <a:p>
            <a:pPr>
              <a:buClr>
                <a:schemeClr val="accent1">
                  <a:lumMod val="60000"/>
                  <a:lumOff val="40000"/>
                </a:schemeClr>
              </a:buClr>
              <a:buSzPct val="200000"/>
              <a:buFont typeface="Wingdings" pitchFamily="2" charset="2"/>
              <a:buChar char="§"/>
            </a:pPr>
            <a:r>
              <a:rPr lang="en-US" dirty="0">
                <a:solidFill>
                  <a:srgbClr val="7030A0"/>
                </a:solidFill>
                <a:latin typeface="Arial Rounded MT Bold" panose="020F0704030504030204" pitchFamily="34" charset="77"/>
              </a:rPr>
              <a:t>Under diagnosis and no or inadequate treatment may contribute to complications</a:t>
            </a:r>
          </a:p>
          <a:p>
            <a:pPr>
              <a:buClr>
                <a:schemeClr val="accent1">
                  <a:lumMod val="60000"/>
                  <a:lumOff val="40000"/>
                </a:schemeClr>
              </a:buClr>
              <a:buSzPct val="200000"/>
              <a:buFont typeface="Wingdings" pitchFamily="2" charset="2"/>
              <a:buChar char="§"/>
            </a:pPr>
            <a:r>
              <a:rPr lang="en-US" dirty="0">
                <a:solidFill>
                  <a:srgbClr val="7030A0"/>
                </a:solidFill>
                <a:latin typeface="Arial Rounded MT Bold" panose="020F0704030504030204" pitchFamily="34" charset="77"/>
              </a:rPr>
              <a:t> Diagnosis confirmation and prompt regular therapy will prevent many of the complications</a:t>
            </a:r>
          </a:p>
          <a:p>
            <a:pPr>
              <a:buClr>
                <a:schemeClr val="accent1">
                  <a:lumMod val="60000"/>
                  <a:lumOff val="40000"/>
                </a:schemeClr>
              </a:buClr>
              <a:buSzPct val="200000"/>
              <a:buFont typeface="Wingdings" pitchFamily="2" charset="2"/>
              <a:buChar char="§"/>
            </a:pPr>
            <a:r>
              <a:rPr lang="en-US" dirty="0">
                <a:solidFill>
                  <a:srgbClr val="7030A0"/>
                </a:solidFill>
                <a:latin typeface="Arial Rounded MT Bold" panose="020F0704030504030204" pitchFamily="34" charset="77"/>
              </a:rPr>
              <a:t> Public awareness will encourage persons to come forward for testing and allow them to come to the ambit of medical care</a:t>
            </a:r>
          </a:p>
        </p:txBody>
      </p:sp>
    </p:spTree>
    <p:extLst>
      <p:ext uri="{BB962C8B-B14F-4D97-AF65-F5344CB8AC3E}">
        <p14:creationId xmlns:p14="http://schemas.microsoft.com/office/powerpoint/2010/main" val="574324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C427E-3F12-A793-3C5C-0004A530400D}"/>
              </a:ext>
            </a:extLst>
          </p:cNvPr>
          <p:cNvSpPr>
            <a:spLocks noGrp="1"/>
          </p:cNvSpPr>
          <p:nvPr>
            <p:ph type="sldNum" sz="quarter" idx="12"/>
          </p:nvPr>
        </p:nvSpPr>
        <p:spPr/>
        <p:txBody>
          <a:bodyPr/>
          <a:lstStyle/>
          <a:p>
            <a:fld id="{F8E47D07-9D1E-4FE9-B31A-2F5863681021}" type="slidenum">
              <a:rPr lang="en-GB" smtClean="0"/>
              <a:pPr/>
              <a:t>38</a:t>
            </a:fld>
            <a:endParaRPr lang="en-GB"/>
          </a:p>
        </p:txBody>
      </p:sp>
      <p:pic>
        <p:nvPicPr>
          <p:cNvPr id="5" name="Picture 4">
            <a:extLst>
              <a:ext uri="{FF2B5EF4-FFF2-40B4-BE49-F238E27FC236}">
                <a16:creationId xmlns:a16="http://schemas.microsoft.com/office/drawing/2014/main" id="{0E9D13D0-AC55-3FE2-049A-617A9CF76B99}"/>
              </a:ext>
            </a:extLst>
          </p:cNvPr>
          <p:cNvPicPr>
            <a:picLocks noChangeAspect="1"/>
          </p:cNvPicPr>
          <p:nvPr/>
        </p:nvPicPr>
        <p:blipFill>
          <a:blip r:embed="rId2"/>
          <a:stretch>
            <a:fillRect/>
          </a:stretch>
        </p:blipFill>
        <p:spPr>
          <a:xfrm>
            <a:off x="1351647" y="1698170"/>
            <a:ext cx="9568904" cy="3386476"/>
          </a:xfrm>
          <a:prstGeom prst="rect">
            <a:avLst/>
          </a:prstGeom>
        </p:spPr>
      </p:pic>
    </p:spTree>
    <p:extLst>
      <p:ext uri="{BB962C8B-B14F-4D97-AF65-F5344CB8AC3E}">
        <p14:creationId xmlns:p14="http://schemas.microsoft.com/office/powerpoint/2010/main" val="3436933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399"/>
            <a:ext cx="12192000" cy="609600"/>
          </a:xfrm>
          <a:solidFill>
            <a:srgbClr val="FFC000"/>
          </a:solidFill>
          <a:ln>
            <a:solidFill>
              <a:schemeClr val="accent1"/>
            </a:solidFill>
          </a:ln>
        </p:spPr>
        <p:txBody>
          <a:bodyPr>
            <a:normAutofit fontScale="90000"/>
          </a:bodyPr>
          <a:lstStyle/>
          <a:p>
            <a:r>
              <a:rPr lang="en-US" sz="2800" b="1" dirty="0" err="1">
                <a:latin typeface="Arial Rounded MT Bold" panose="020F0704030504030204" pitchFamily="34" charset="77"/>
              </a:rPr>
              <a:t>H</a:t>
            </a:r>
            <a:r>
              <a:rPr lang="en-US" sz="2800" b="1" cap="none" dirty="0" err="1">
                <a:latin typeface="Arial Rounded MT Bold" panose="020F0704030504030204" pitchFamily="34" charset="77"/>
              </a:rPr>
              <a:t>b</a:t>
            </a:r>
            <a:r>
              <a:rPr lang="en-US" sz="2800" b="1" dirty="0" err="1">
                <a:latin typeface="Arial Rounded MT Bold" panose="020F0704030504030204" pitchFamily="34" charset="77"/>
              </a:rPr>
              <a:t>SS</a:t>
            </a:r>
            <a:r>
              <a:rPr lang="en-US" sz="2800" b="1" dirty="0">
                <a:latin typeface="Arial Rounded MT Bold" panose="020F0704030504030204" pitchFamily="34" charset="77"/>
              </a:rPr>
              <a:t> </a:t>
            </a:r>
            <a:r>
              <a:rPr lang="en-US" sz="2800" b="1" cap="none" dirty="0">
                <a:latin typeface="Arial Rounded MT Bold" panose="020F0704030504030204" pitchFamily="34" charset="77"/>
              </a:rPr>
              <a:t>homozygous </a:t>
            </a:r>
            <a:r>
              <a:rPr lang="en-US" sz="2800" b="1" dirty="0">
                <a:latin typeface="Arial Rounded MT Bold" panose="020F0704030504030204" pitchFamily="34" charset="77"/>
              </a:rPr>
              <a:t>: </a:t>
            </a:r>
            <a:r>
              <a:rPr lang="en-US" sz="2800" b="1" cap="none" dirty="0">
                <a:latin typeface="Arial Rounded MT Bold" panose="020F0704030504030204" pitchFamily="34" charset="77"/>
              </a:rPr>
              <a:t>green depicts mutation for sickle cell disease</a:t>
            </a:r>
            <a:endParaRPr lang="en-US" sz="2800" b="1" dirty="0">
              <a:latin typeface="Arial Rounded MT Bold" panose="020F0704030504030204" pitchFamily="34" charset="77"/>
            </a:endParaRPr>
          </a:p>
        </p:txBody>
      </p:sp>
      <p:pic>
        <p:nvPicPr>
          <p:cNvPr id="1027" name="Picture 3" descr="C:\Users\USER\Desktop\images.jpg"/>
          <p:cNvPicPr>
            <a:picLocks noGrp="1" noChangeAspect="1" noChangeArrowheads="1"/>
          </p:cNvPicPr>
          <p:nvPr>
            <p:ph idx="1"/>
          </p:nvPr>
        </p:nvPicPr>
        <p:blipFill>
          <a:blip r:embed="rId3"/>
          <a:srcRect/>
          <a:stretch>
            <a:fillRect/>
          </a:stretch>
        </p:blipFill>
        <p:spPr bwMode="auto">
          <a:xfrm>
            <a:off x="4191000" y="914400"/>
            <a:ext cx="1047750" cy="1143000"/>
          </a:xfrm>
          <a:prstGeom prst="rect">
            <a:avLst/>
          </a:prstGeom>
          <a:noFill/>
        </p:spPr>
      </p:pic>
      <p:pic>
        <p:nvPicPr>
          <p:cNvPr id="1028" name="Picture 4" descr="C:\Users\USER\Downloads\indian-woman-in-saree-traditional-costume.jpg"/>
          <p:cNvPicPr>
            <a:picLocks noChangeAspect="1" noChangeArrowheads="1"/>
          </p:cNvPicPr>
          <p:nvPr/>
        </p:nvPicPr>
        <p:blipFill>
          <a:blip r:embed="rId4"/>
          <a:srcRect l="29324" r="34095" b="70364"/>
          <a:stretch>
            <a:fillRect/>
          </a:stretch>
        </p:blipFill>
        <p:spPr bwMode="auto">
          <a:xfrm>
            <a:off x="6553201" y="990601"/>
            <a:ext cx="1204239" cy="1066799"/>
          </a:xfrm>
          <a:prstGeom prst="rect">
            <a:avLst/>
          </a:prstGeom>
          <a:noFill/>
        </p:spPr>
      </p:pic>
      <p:pic>
        <p:nvPicPr>
          <p:cNvPr id="1030" name="Picture 6" descr="C:\Users\USER\Desktop\images.png"/>
          <p:cNvPicPr>
            <a:picLocks noChangeAspect="1" noChangeArrowheads="1"/>
          </p:cNvPicPr>
          <p:nvPr/>
        </p:nvPicPr>
        <p:blipFill>
          <a:blip r:embed="rId5"/>
          <a:srcRect/>
          <a:stretch>
            <a:fillRect/>
          </a:stretch>
        </p:blipFill>
        <p:spPr bwMode="auto">
          <a:xfrm>
            <a:off x="4295776" y="3657600"/>
            <a:ext cx="962025" cy="704850"/>
          </a:xfrm>
          <a:prstGeom prst="rect">
            <a:avLst/>
          </a:prstGeom>
          <a:noFill/>
        </p:spPr>
      </p:pic>
      <p:pic>
        <p:nvPicPr>
          <p:cNvPr id="1031" name="Picture 7" descr="C:\Users\USER\Desktop\images.png"/>
          <p:cNvPicPr>
            <a:picLocks noChangeAspect="1" noChangeArrowheads="1"/>
          </p:cNvPicPr>
          <p:nvPr/>
        </p:nvPicPr>
        <p:blipFill>
          <a:blip r:embed="rId5"/>
          <a:srcRect/>
          <a:stretch>
            <a:fillRect/>
          </a:stretch>
        </p:blipFill>
        <p:spPr bwMode="auto">
          <a:xfrm>
            <a:off x="8915401" y="3714750"/>
            <a:ext cx="962025" cy="704850"/>
          </a:xfrm>
          <a:prstGeom prst="rect">
            <a:avLst/>
          </a:prstGeom>
          <a:noFill/>
        </p:spPr>
      </p:pic>
      <p:pic>
        <p:nvPicPr>
          <p:cNvPr id="1032" name="Picture 8" descr="C:\Users\USER\Desktop\download.jpg"/>
          <p:cNvPicPr>
            <a:picLocks noChangeAspect="1" noChangeArrowheads="1"/>
          </p:cNvPicPr>
          <p:nvPr/>
        </p:nvPicPr>
        <p:blipFill rotWithShape="1">
          <a:blip r:embed="rId6">
            <a:alphaModFix/>
            <a:extLst>
              <a:ext uri="{BEBA8EAE-BF5A-486C-A8C5-ECC9F3942E4B}">
                <a14:imgProps xmlns:a14="http://schemas.microsoft.com/office/drawing/2010/main">
                  <a14:imgLayer>
                    <a14:imgEffect>
                      <a14:colorTemperature colorTemp="7914"/>
                    </a14:imgEffect>
                    <a14:imgEffect>
                      <a14:saturation sat="400000"/>
                    </a14:imgEffect>
                    <a14:imgEffect>
                      <a14:brightnessContrast contrast="-40000"/>
                    </a14:imgEffect>
                  </a14:imgLayer>
                </a14:imgProps>
              </a:ext>
            </a:extLst>
          </a:blip>
          <a:srcRect t="7111" b="4000"/>
          <a:stretch/>
        </p:blipFill>
        <p:spPr bwMode="auto">
          <a:xfrm>
            <a:off x="6781800" y="3657601"/>
            <a:ext cx="942974" cy="838199"/>
          </a:xfrm>
          <a:prstGeom prst="rect">
            <a:avLst/>
          </a:prstGeom>
          <a:noFill/>
        </p:spPr>
      </p:pic>
      <p:pic>
        <p:nvPicPr>
          <p:cNvPr id="1033" name="Picture 9" descr="C:\Users\USER\Desktop\images (2).jpg"/>
          <p:cNvPicPr>
            <a:picLocks noChangeAspect="1" noChangeArrowheads="1"/>
          </p:cNvPicPr>
          <p:nvPr/>
        </p:nvPicPr>
        <p:blipFill>
          <a:blip r:embed="rId7"/>
          <a:srcRect t="7111"/>
          <a:stretch>
            <a:fillRect/>
          </a:stretch>
        </p:blipFill>
        <p:spPr bwMode="auto">
          <a:xfrm>
            <a:off x="2590801" y="3657600"/>
            <a:ext cx="652670" cy="865532"/>
          </a:xfrm>
          <a:prstGeom prst="rect">
            <a:avLst/>
          </a:prstGeom>
          <a:noFill/>
        </p:spPr>
      </p:pic>
      <p:grpSp>
        <p:nvGrpSpPr>
          <p:cNvPr id="3" name="Group 8"/>
          <p:cNvGrpSpPr/>
          <p:nvPr/>
        </p:nvGrpSpPr>
        <p:grpSpPr>
          <a:xfrm>
            <a:off x="1981200" y="914400"/>
            <a:ext cx="1828800" cy="2166784"/>
            <a:chOff x="-80211" y="1828800"/>
            <a:chExt cx="2213811" cy="3426619"/>
          </a:xfrm>
        </p:grpSpPr>
        <p:grpSp>
          <p:nvGrpSpPr>
            <p:cNvPr id="4" name="Group 8"/>
            <p:cNvGrpSpPr/>
            <p:nvPr/>
          </p:nvGrpSpPr>
          <p:grpSpPr>
            <a:xfrm>
              <a:off x="838200" y="1828800"/>
              <a:ext cx="609600" cy="2209800"/>
              <a:chOff x="838200" y="1828800"/>
              <a:chExt cx="609600" cy="2209800"/>
            </a:xfrm>
          </p:grpSpPr>
          <p:sp>
            <p:nvSpPr>
              <p:cNvPr id="12" name="Rounded Rectangle 11"/>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38200" y="26670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4" name="Rounded Rectangle 13"/>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80211" y="4038601"/>
              <a:ext cx="2213811" cy="1216818"/>
            </a:xfrm>
            <a:prstGeom prst="rect">
              <a:avLst/>
            </a:prstGeom>
            <a:noFill/>
          </p:spPr>
          <p:txBody>
            <a:bodyPr wrap="square" rtlCol="0">
              <a:spAutoFit/>
            </a:bodyPr>
            <a:lstStyle/>
            <a:p>
              <a:pPr algn="ctr"/>
              <a:r>
                <a:rPr lang="en-US" sz="2000" b="1" dirty="0"/>
                <a:t>   C    N</a:t>
              </a:r>
            </a:p>
            <a:p>
              <a:pPr algn="ctr"/>
              <a:r>
                <a:rPr lang="en-US" sz="1200" b="1" dirty="0"/>
                <a:t>Healthy, but carrier of </a:t>
              </a:r>
            </a:p>
            <a:p>
              <a:pPr algn="ctr"/>
              <a:r>
                <a:rPr lang="en-US" sz="1200" b="1" dirty="0"/>
                <a:t>a mutated gene</a:t>
              </a:r>
            </a:p>
          </p:txBody>
        </p:sp>
      </p:grpSp>
      <p:grpSp>
        <p:nvGrpSpPr>
          <p:cNvPr id="5" name="Group 16"/>
          <p:cNvGrpSpPr/>
          <p:nvPr/>
        </p:nvGrpSpPr>
        <p:grpSpPr>
          <a:xfrm>
            <a:off x="7848600" y="838200"/>
            <a:ext cx="2362200" cy="2324218"/>
            <a:chOff x="-264694" y="1828800"/>
            <a:chExt cx="2859504" cy="3329265"/>
          </a:xfrm>
        </p:grpSpPr>
        <p:grpSp>
          <p:nvGrpSpPr>
            <p:cNvPr id="6" name="Group 8"/>
            <p:cNvGrpSpPr/>
            <p:nvPr/>
          </p:nvGrpSpPr>
          <p:grpSpPr>
            <a:xfrm>
              <a:off x="838200" y="1828800"/>
              <a:ext cx="609600" cy="2209800"/>
              <a:chOff x="838200" y="1828800"/>
              <a:chExt cx="609600" cy="2209800"/>
            </a:xfrm>
          </p:grpSpPr>
          <p:sp>
            <p:nvSpPr>
              <p:cNvPr id="20" name="Rounded Rectangle 19"/>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38200" y="26670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264694" y="4011813"/>
              <a:ext cx="2859504" cy="1146252"/>
            </a:xfrm>
            <a:prstGeom prst="rect">
              <a:avLst/>
            </a:prstGeom>
            <a:noFill/>
          </p:spPr>
          <p:txBody>
            <a:bodyPr wrap="square" rtlCol="0">
              <a:spAutoFit/>
            </a:bodyPr>
            <a:lstStyle/>
            <a:p>
              <a:pPr algn="ctr"/>
              <a:r>
                <a:rPr lang="en-US" sz="2000" b="1" dirty="0"/>
                <a:t>C   N</a:t>
              </a:r>
            </a:p>
            <a:p>
              <a:pPr algn="ctr"/>
              <a:r>
                <a:rPr lang="en-US" sz="1400" b="1" dirty="0"/>
                <a:t> </a:t>
              </a:r>
              <a:r>
                <a:rPr lang="en-US" sz="1200" b="1" dirty="0"/>
                <a:t>Healthy, but carrier of </a:t>
              </a:r>
            </a:p>
            <a:p>
              <a:pPr algn="ctr"/>
              <a:r>
                <a:rPr lang="en-US" sz="1200" b="1" dirty="0"/>
                <a:t>a mutated gene</a:t>
              </a:r>
            </a:p>
          </p:txBody>
        </p:sp>
      </p:grpSp>
      <p:grpSp>
        <p:nvGrpSpPr>
          <p:cNvPr id="7" name="Group 24"/>
          <p:cNvGrpSpPr/>
          <p:nvPr/>
        </p:nvGrpSpPr>
        <p:grpSpPr>
          <a:xfrm>
            <a:off x="1828800" y="4658705"/>
            <a:ext cx="2133600" cy="2097106"/>
            <a:chOff x="-454856" y="1600200"/>
            <a:chExt cx="3348112" cy="3793374"/>
          </a:xfrm>
        </p:grpSpPr>
        <p:grpSp>
          <p:nvGrpSpPr>
            <p:cNvPr id="8" name="Group 11"/>
            <p:cNvGrpSpPr/>
            <p:nvPr/>
          </p:nvGrpSpPr>
          <p:grpSpPr>
            <a:xfrm>
              <a:off x="990600" y="1600200"/>
              <a:ext cx="609600" cy="2186362"/>
              <a:chOff x="990600" y="1600200"/>
              <a:chExt cx="609600" cy="2186362"/>
            </a:xfrm>
          </p:grpSpPr>
          <p:sp>
            <p:nvSpPr>
              <p:cNvPr id="28" name="Rounded Rectangle 27"/>
              <p:cNvSpPr/>
              <p:nvPr/>
            </p:nvSpPr>
            <p:spPr>
              <a:xfrm>
                <a:off x="990600" y="1600200"/>
                <a:ext cx="228600" cy="762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990600" y="24384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371600" y="16002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990600" y="2845078"/>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371600" y="24384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338774" y="2895602"/>
                <a:ext cx="239149" cy="890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454856" y="3667727"/>
              <a:ext cx="3348112" cy="1725847"/>
            </a:xfrm>
            <a:prstGeom prst="rect">
              <a:avLst/>
            </a:prstGeom>
            <a:noFill/>
          </p:spPr>
          <p:txBody>
            <a:bodyPr wrap="square" rtlCol="0">
              <a:spAutoFit/>
            </a:bodyPr>
            <a:lstStyle/>
            <a:p>
              <a:pPr algn="ctr"/>
              <a:r>
                <a:rPr lang="en-US" sz="2000" b="1" dirty="0"/>
                <a:t>C   </a:t>
              </a:r>
              <a:r>
                <a:rPr lang="en-US" sz="2000" b="1" dirty="0" err="1"/>
                <a:t>C</a:t>
              </a:r>
              <a:endParaRPr lang="en-US" sz="2000" b="1" dirty="0"/>
            </a:p>
            <a:p>
              <a:pPr algn="ctr"/>
              <a:r>
                <a:rPr lang="en-US" sz="1200" b="1" dirty="0"/>
                <a:t>Both genes mutated, suffers from severe form of disease</a:t>
              </a:r>
            </a:p>
          </p:txBody>
        </p:sp>
      </p:grpSp>
      <p:grpSp>
        <p:nvGrpSpPr>
          <p:cNvPr id="9" name="Group 33"/>
          <p:cNvGrpSpPr/>
          <p:nvPr/>
        </p:nvGrpSpPr>
        <p:grpSpPr>
          <a:xfrm>
            <a:off x="8839200" y="4572001"/>
            <a:ext cx="1143000" cy="2247959"/>
            <a:chOff x="500063" y="1600200"/>
            <a:chExt cx="1752600" cy="3839343"/>
          </a:xfrm>
        </p:grpSpPr>
        <p:sp>
          <p:nvSpPr>
            <p:cNvPr id="35" name="Rounded Rectangle 34"/>
            <p:cNvSpPr/>
            <p:nvPr/>
          </p:nvSpPr>
          <p:spPr>
            <a:xfrm>
              <a:off x="990600" y="16002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371600" y="16002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371600" y="24384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990600" y="24384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00063" y="3810001"/>
              <a:ext cx="1752600" cy="1629542"/>
            </a:xfrm>
            <a:prstGeom prst="rect">
              <a:avLst/>
            </a:prstGeom>
            <a:noFill/>
          </p:spPr>
          <p:txBody>
            <a:bodyPr wrap="square" rtlCol="0">
              <a:spAutoFit/>
            </a:bodyPr>
            <a:lstStyle/>
            <a:p>
              <a:pPr algn="ctr"/>
              <a:r>
                <a:rPr lang="en-US" sz="2000" b="1" dirty="0"/>
                <a:t>N  </a:t>
              </a:r>
              <a:r>
                <a:rPr lang="en-US" sz="2000" b="1" dirty="0" err="1"/>
                <a:t>N</a:t>
              </a:r>
              <a:endParaRPr lang="en-US" sz="1400" b="1" dirty="0"/>
            </a:p>
            <a:p>
              <a:pPr algn="ctr"/>
              <a:r>
                <a:rPr lang="en-US" sz="1200" b="1" dirty="0"/>
                <a:t>Normal, </a:t>
              </a:r>
            </a:p>
            <a:p>
              <a:pPr algn="ctr"/>
              <a:r>
                <a:rPr lang="en-US" sz="1200" b="1" dirty="0"/>
                <a:t>no mutated gene</a:t>
              </a:r>
            </a:p>
          </p:txBody>
        </p:sp>
      </p:grpSp>
      <p:grpSp>
        <p:nvGrpSpPr>
          <p:cNvPr id="10" name="Group 39"/>
          <p:cNvGrpSpPr/>
          <p:nvPr/>
        </p:nvGrpSpPr>
        <p:grpSpPr>
          <a:xfrm>
            <a:off x="4114800" y="4572001"/>
            <a:ext cx="1447800" cy="2186347"/>
            <a:chOff x="52388" y="1828800"/>
            <a:chExt cx="2081213" cy="3920820"/>
          </a:xfrm>
        </p:grpSpPr>
        <p:grpSp>
          <p:nvGrpSpPr>
            <p:cNvPr id="17" name="Group 8"/>
            <p:cNvGrpSpPr/>
            <p:nvPr/>
          </p:nvGrpSpPr>
          <p:grpSpPr>
            <a:xfrm>
              <a:off x="838200" y="1828800"/>
              <a:ext cx="609600" cy="2209800"/>
              <a:chOff x="838200" y="1828800"/>
              <a:chExt cx="609600" cy="2209800"/>
            </a:xfrm>
          </p:grpSpPr>
          <p:sp>
            <p:nvSpPr>
              <p:cNvPr id="43" name="Rounded Rectangle 42"/>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38200" y="26670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52388" y="4038601"/>
              <a:ext cx="2081213" cy="1711019"/>
            </a:xfrm>
            <a:prstGeom prst="rect">
              <a:avLst/>
            </a:prstGeom>
            <a:noFill/>
          </p:spPr>
          <p:txBody>
            <a:bodyPr wrap="square" rtlCol="0">
              <a:spAutoFit/>
            </a:bodyPr>
            <a:lstStyle/>
            <a:p>
              <a:pPr algn="ctr"/>
              <a:r>
                <a:rPr lang="en-US" sz="2000" b="1" dirty="0"/>
                <a:t>C   N</a:t>
              </a:r>
            </a:p>
            <a:p>
              <a:pPr algn="ctr"/>
              <a:r>
                <a:rPr lang="en-US" sz="1200" b="1" dirty="0"/>
                <a:t>Healthy, </a:t>
              </a:r>
            </a:p>
            <a:p>
              <a:pPr algn="ctr"/>
              <a:r>
                <a:rPr lang="en-US" sz="1200" b="1" dirty="0"/>
                <a:t>but carrier of a mutated gene</a:t>
              </a:r>
            </a:p>
          </p:txBody>
        </p:sp>
      </p:grpSp>
      <p:grpSp>
        <p:nvGrpSpPr>
          <p:cNvPr id="18" name="Group 47"/>
          <p:cNvGrpSpPr/>
          <p:nvPr/>
        </p:nvGrpSpPr>
        <p:grpSpPr>
          <a:xfrm>
            <a:off x="6400800" y="4572000"/>
            <a:ext cx="1600200" cy="2247958"/>
            <a:chOff x="-86360" y="1828800"/>
            <a:chExt cx="2453640" cy="3839341"/>
          </a:xfrm>
        </p:grpSpPr>
        <p:grpSp>
          <p:nvGrpSpPr>
            <p:cNvPr id="25" name="Group 8"/>
            <p:cNvGrpSpPr/>
            <p:nvPr/>
          </p:nvGrpSpPr>
          <p:grpSpPr>
            <a:xfrm>
              <a:off x="838200" y="1828800"/>
              <a:ext cx="609600" cy="2209800"/>
              <a:chOff x="838200" y="1828800"/>
              <a:chExt cx="609600" cy="2209800"/>
            </a:xfrm>
          </p:grpSpPr>
          <p:sp>
            <p:nvSpPr>
              <p:cNvPr id="51" name="Rounded Rectangle 50"/>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838200" y="26670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86360" y="4038599"/>
              <a:ext cx="2453640" cy="1629542"/>
            </a:xfrm>
            <a:prstGeom prst="rect">
              <a:avLst/>
            </a:prstGeom>
            <a:noFill/>
          </p:spPr>
          <p:txBody>
            <a:bodyPr wrap="square" rtlCol="0">
              <a:spAutoFit/>
            </a:bodyPr>
            <a:lstStyle/>
            <a:p>
              <a:pPr algn="ctr"/>
              <a:r>
                <a:rPr lang="en-US" sz="2000" b="1" dirty="0"/>
                <a:t>C  N</a:t>
              </a:r>
              <a:endParaRPr lang="en-US" sz="1400" b="1" dirty="0"/>
            </a:p>
            <a:p>
              <a:pPr algn="ctr"/>
              <a:r>
                <a:rPr lang="en-US" sz="1200" b="1" dirty="0"/>
                <a:t> Healthy, </a:t>
              </a:r>
            </a:p>
            <a:p>
              <a:pPr algn="ctr"/>
              <a:r>
                <a:rPr lang="en-US" sz="1200" b="1" dirty="0"/>
                <a:t>but carrier of a mutated gene</a:t>
              </a:r>
            </a:p>
          </p:txBody>
        </p:sp>
      </p:grpSp>
      <p:cxnSp>
        <p:nvCxnSpPr>
          <p:cNvPr id="57" name="Straight Connector 56"/>
          <p:cNvCxnSpPr/>
          <p:nvPr/>
        </p:nvCxnSpPr>
        <p:spPr>
          <a:xfrm rot="10800000" flipV="1">
            <a:off x="2895600" y="2133600"/>
            <a:ext cx="1752600" cy="14477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2895600" y="2133600"/>
            <a:ext cx="4343400" cy="1447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25094" y="2857500"/>
            <a:ext cx="1447006" cy="7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6515100" y="2857500"/>
            <a:ext cx="1447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648200" y="2133600"/>
            <a:ext cx="25908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648200" y="2133600"/>
            <a:ext cx="4724400" cy="1524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flipV="1">
            <a:off x="4648200" y="2133600"/>
            <a:ext cx="25908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239000" y="2133600"/>
            <a:ext cx="2133600" cy="152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0499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229600" cy="762000"/>
          </a:xfrm>
        </p:spPr>
        <p:txBody>
          <a:bodyPr>
            <a:normAutofit fontScale="90000"/>
          </a:bodyPr>
          <a:lstStyle/>
          <a:p>
            <a:br>
              <a:rPr lang="en-US" sz="2800" dirty="0"/>
            </a:br>
            <a:endParaRPr lang="en-US" sz="2800" b="1" dirty="0">
              <a:latin typeface="+mn-lt"/>
            </a:endParaRPr>
          </a:p>
        </p:txBody>
      </p:sp>
      <p:pic>
        <p:nvPicPr>
          <p:cNvPr id="1027" name="Picture 3" descr="C:\Users\USER\Desktop\images.jpg"/>
          <p:cNvPicPr>
            <a:picLocks noGrp="1" noChangeAspect="1" noChangeArrowheads="1"/>
          </p:cNvPicPr>
          <p:nvPr>
            <p:ph idx="1"/>
          </p:nvPr>
        </p:nvPicPr>
        <p:blipFill>
          <a:blip r:embed="rId3"/>
          <a:srcRect/>
          <a:stretch>
            <a:fillRect/>
          </a:stretch>
        </p:blipFill>
        <p:spPr bwMode="auto">
          <a:xfrm>
            <a:off x="4191000" y="914400"/>
            <a:ext cx="1047750" cy="1143000"/>
          </a:xfrm>
          <a:prstGeom prst="rect">
            <a:avLst/>
          </a:prstGeom>
          <a:noFill/>
        </p:spPr>
      </p:pic>
      <p:pic>
        <p:nvPicPr>
          <p:cNvPr id="1028" name="Picture 4" descr="C:\Users\USER\Downloads\indian-woman-in-saree-traditional-costume.jpg"/>
          <p:cNvPicPr>
            <a:picLocks noChangeAspect="1" noChangeArrowheads="1"/>
          </p:cNvPicPr>
          <p:nvPr/>
        </p:nvPicPr>
        <p:blipFill>
          <a:blip r:embed="rId4"/>
          <a:srcRect l="29324" r="34095" b="70364"/>
          <a:stretch>
            <a:fillRect/>
          </a:stretch>
        </p:blipFill>
        <p:spPr bwMode="auto">
          <a:xfrm>
            <a:off x="6553201" y="990601"/>
            <a:ext cx="1204239" cy="1066799"/>
          </a:xfrm>
          <a:prstGeom prst="rect">
            <a:avLst/>
          </a:prstGeom>
          <a:noFill/>
        </p:spPr>
      </p:pic>
      <p:pic>
        <p:nvPicPr>
          <p:cNvPr id="1030" name="Picture 6" descr="C:\Users\USER\Desktop\images.png"/>
          <p:cNvPicPr>
            <a:picLocks noChangeAspect="1" noChangeArrowheads="1"/>
          </p:cNvPicPr>
          <p:nvPr/>
        </p:nvPicPr>
        <p:blipFill>
          <a:blip r:embed="rId5"/>
          <a:srcRect/>
          <a:stretch>
            <a:fillRect/>
          </a:stretch>
        </p:blipFill>
        <p:spPr bwMode="auto">
          <a:xfrm>
            <a:off x="4295776" y="3657600"/>
            <a:ext cx="962025" cy="704850"/>
          </a:xfrm>
          <a:prstGeom prst="rect">
            <a:avLst/>
          </a:prstGeom>
          <a:noFill/>
        </p:spPr>
      </p:pic>
      <p:pic>
        <p:nvPicPr>
          <p:cNvPr id="1031" name="Picture 7" descr="C:\Users\USER\Desktop\images.png"/>
          <p:cNvPicPr>
            <a:picLocks noChangeAspect="1" noChangeArrowheads="1"/>
          </p:cNvPicPr>
          <p:nvPr/>
        </p:nvPicPr>
        <p:blipFill>
          <a:blip r:embed="rId5"/>
          <a:srcRect/>
          <a:stretch>
            <a:fillRect/>
          </a:stretch>
        </p:blipFill>
        <p:spPr bwMode="auto">
          <a:xfrm>
            <a:off x="8915401" y="3714750"/>
            <a:ext cx="962025" cy="704850"/>
          </a:xfrm>
          <a:prstGeom prst="rect">
            <a:avLst/>
          </a:prstGeom>
          <a:noFill/>
        </p:spPr>
      </p:pic>
      <p:pic>
        <p:nvPicPr>
          <p:cNvPr id="1033" name="Picture 9" descr="C:\Users\USER\Desktop\images (2).jpg"/>
          <p:cNvPicPr>
            <a:picLocks noChangeAspect="1" noChangeArrowheads="1"/>
          </p:cNvPicPr>
          <p:nvPr/>
        </p:nvPicPr>
        <p:blipFill>
          <a:blip r:embed="rId6"/>
          <a:srcRect t="7111"/>
          <a:stretch>
            <a:fillRect/>
          </a:stretch>
        </p:blipFill>
        <p:spPr bwMode="auto">
          <a:xfrm>
            <a:off x="2590800" y="3751047"/>
            <a:ext cx="761999" cy="865532"/>
          </a:xfrm>
          <a:prstGeom prst="rect">
            <a:avLst/>
          </a:prstGeom>
          <a:noFill/>
        </p:spPr>
      </p:pic>
      <p:grpSp>
        <p:nvGrpSpPr>
          <p:cNvPr id="3" name="Group 8"/>
          <p:cNvGrpSpPr/>
          <p:nvPr/>
        </p:nvGrpSpPr>
        <p:grpSpPr>
          <a:xfrm>
            <a:off x="1981200" y="914400"/>
            <a:ext cx="1828800" cy="2166784"/>
            <a:chOff x="-80211" y="1828800"/>
            <a:chExt cx="2213811" cy="3426619"/>
          </a:xfrm>
        </p:grpSpPr>
        <p:grpSp>
          <p:nvGrpSpPr>
            <p:cNvPr id="4" name="Group 8"/>
            <p:cNvGrpSpPr/>
            <p:nvPr/>
          </p:nvGrpSpPr>
          <p:grpSpPr>
            <a:xfrm>
              <a:off x="838200" y="1828800"/>
              <a:ext cx="609600" cy="2209800"/>
              <a:chOff x="838200" y="1828800"/>
              <a:chExt cx="609600" cy="2209800"/>
            </a:xfrm>
          </p:grpSpPr>
          <p:sp>
            <p:nvSpPr>
              <p:cNvPr id="12" name="Rounded Rectangle 11"/>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38200" y="26670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80211" y="4038601"/>
              <a:ext cx="2213811" cy="1216818"/>
            </a:xfrm>
            <a:prstGeom prst="rect">
              <a:avLst/>
            </a:prstGeom>
            <a:noFill/>
          </p:spPr>
          <p:txBody>
            <a:bodyPr wrap="square" rtlCol="0">
              <a:spAutoFit/>
            </a:bodyPr>
            <a:lstStyle/>
            <a:p>
              <a:pPr algn="ctr"/>
              <a:r>
                <a:rPr lang="en-US" sz="2000" b="1" dirty="0"/>
                <a:t>  C   N </a:t>
              </a:r>
            </a:p>
            <a:p>
              <a:pPr algn="ctr"/>
              <a:r>
                <a:rPr lang="en-US" sz="1200" b="1" dirty="0"/>
                <a:t>Healthy, but carrier of a </a:t>
              </a:r>
              <a:r>
                <a:rPr lang="en-US" sz="1200" b="1" dirty="0" err="1"/>
                <a:t>HbS</a:t>
              </a:r>
              <a:r>
                <a:rPr lang="en-US" sz="1200" b="1" dirty="0"/>
                <a:t> mutated gene</a:t>
              </a:r>
            </a:p>
          </p:txBody>
        </p:sp>
      </p:grpSp>
      <p:grpSp>
        <p:nvGrpSpPr>
          <p:cNvPr id="5" name="Group 16"/>
          <p:cNvGrpSpPr/>
          <p:nvPr/>
        </p:nvGrpSpPr>
        <p:grpSpPr>
          <a:xfrm>
            <a:off x="8305800" y="914400"/>
            <a:ext cx="1600200" cy="2351450"/>
            <a:chOff x="288758" y="1828800"/>
            <a:chExt cx="1937084" cy="3718655"/>
          </a:xfrm>
        </p:grpSpPr>
        <p:grpSp>
          <p:nvGrpSpPr>
            <p:cNvPr id="6" name="Group 8"/>
            <p:cNvGrpSpPr/>
            <p:nvPr/>
          </p:nvGrpSpPr>
          <p:grpSpPr>
            <a:xfrm>
              <a:off x="838200" y="1828800"/>
              <a:ext cx="609600" cy="2209800"/>
              <a:chOff x="838200" y="1828800"/>
              <a:chExt cx="609600" cy="2209800"/>
            </a:xfrm>
          </p:grpSpPr>
          <p:sp>
            <p:nvSpPr>
              <p:cNvPr id="20" name="Rounded Rectangle 19"/>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38200" y="2667000"/>
                <a:ext cx="228600" cy="4572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288758" y="4038601"/>
              <a:ext cx="1937084" cy="1508854"/>
            </a:xfrm>
            <a:prstGeom prst="rect">
              <a:avLst/>
            </a:prstGeom>
            <a:noFill/>
          </p:spPr>
          <p:txBody>
            <a:bodyPr wrap="square" rtlCol="0">
              <a:spAutoFit/>
            </a:bodyPr>
            <a:lstStyle/>
            <a:p>
              <a:pPr algn="ctr"/>
              <a:r>
                <a:rPr lang="en-US" sz="2000" b="1" dirty="0"/>
                <a:t>C     N</a:t>
              </a:r>
            </a:p>
            <a:p>
              <a:pPr algn="ctr"/>
              <a:r>
                <a:rPr lang="en-US" sz="1200" b="1" dirty="0"/>
                <a:t>Healthy, but carrier of a mutated gene </a:t>
              </a:r>
              <a:r>
                <a:rPr lang="en-US" sz="1200" b="1" dirty="0" err="1"/>
                <a:t>Hb</a:t>
              </a:r>
              <a:r>
                <a:rPr lang="en-US" sz="1200" b="1" dirty="0" err="1">
                  <a:latin typeface="Symbol" pitchFamily="2" charset="2"/>
                </a:rPr>
                <a:t>b</a:t>
              </a:r>
              <a:endParaRPr lang="en-US" sz="1200" b="1" dirty="0">
                <a:latin typeface="Symbol" pitchFamily="2" charset="2"/>
              </a:endParaRPr>
            </a:p>
          </p:txBody>
        </p:sp>
      </p:grpSp>
      <p:grpSp>
        <p:nvGrpSpPr>
          <p:cNvPr id="7" name="Group 24"/>
          <p:cNvGrpSpPr/>
          <p:nvPr/>
        </p:nvGrpSpPr>
        <p:grpSpPr>
          <a:xfrm>
            <a:off x="2057400" y="4658705"/>
            <a:ext cx="1828800" cy="2097106"/>
            <a:chOff x="-96129" y="1600200"/>
            <a:chExt cx="2869809" cy="3793374"/>
          </a:xfrm>
        </p:grpSpPr>
        <p:grpSp>
          <p:nvGrpSpPr>
            <p:cNvPr id="8" name="Group 11"/>
            <p:cNvGrpSpPr/>
            <p:nvPr/>
          </p:nvGrpSpPr>
          <p:grpSpPr>
            <a:xfrm>
              <a:off x="990600" y="1600200"/>
              <a:ext cx="609600" cy="2186362"/>
              <a:chOff x="990600" y="1600200"/>
              <a:chExt cx="609600" cy="2186362"/>
            </a:xfrm>
          </p:grpSpPr>
          <p:sp>
            <p:nvSpPr>
              <p:cNvPr id="28" name="Rounded Rectangle 27"/>
              <p:cNvSpPr/>
              <p:nvPr/>
            </p:nvSpPr>
            <p:spPr>
              <a:xfrm>
                <a:off x="990600" y="1600200"/>
                <a:ext cx="228600" cy="762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990600" y="24384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371600" y="16002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990600" y="2845078"/>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371600" y="2438400"/>
                <a:ext cx="228600" cy="4572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338774" y="2895602"/>
                <a:ext cx="239149" cy="890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96129" y="3667727"/>
              <a:ext cx="2869809" cy="1725847"/>
            </a:xfrm>
            <a:prstGeom prst="rect">
              <a:avLst/>
            </a:prstGeom>
            <a:noFill/>
          </p:spPr>
          <p:txBody>
            <a:bodyPr wrap="square" rtlCol="0">
              <a:spAutoFit/>
            </a:bodyPr>
            <a:lstStyle/>
            <a:p>
              <a:pPr algn="ctr"/>
              <a:r>
                <a:rPr lang="en-US" sz="2000" b="1" dirty="0"/>
                <a:t>C    </a:t>
              </a:r>
              <a:r>
                <a:rPr lang="en-US" sz="2000" b="1" dirty="0" err="1"/>
                <a:t>C</a:t>
              </a:r>
              <a:endParaRPr lang="en-US" sz="2000" b="1" dirty="0"/>
            </a:p>
            <a:p>
              <a:pPr algn="ctr"/>
              <a:r>
                <a:rPr lang="en-US" sz="1200" b="1" dirty="0"/>
                <a:t>Both genes mutated, suffers from severe form of disease  </a:t>
              </a:r>
              <a:r>
                <a:rPr lang="en-US" sz="1200" b="1" dirty="0" err="1"/>
                <a:t>HbS</a:t>
              </a:r>
              <a:r>
                <a:rPr lang="en-US" sz="1200" b="1" dirty="0" err="1">
                  <a:latin typeface="Symbol" pitchFamily="2" charset="2"/>
                </a:rPr>
                <a:t>b</a:t>
              </a:r>
              <a:endParaRPr lang="en-US" sz="1200" b="1" dirty="0">
                <a:latin typeface="Symbol" pitchFamily="2" charset="2"/>
              </a:endParaRPr>
            </a:p>
          </p:txBody>
        </p:sp>
      </p:grpSp>
      <p:grpSp>
        <p:nvGrpSpPr>
          <p:cNvPr id="9" name="Group 33"/>
          <p:cNvGrpSpPr/>
          <p:nvPr/>
        </p:nvGrpSpPr>
        <p:grpSpPr>
          <a:xfrm>
            <a:off x="8839200" y="4572001"/>
            <a:ext cx="1143000" cy="2247959"/>
            <a:chOff x="500063" y="1600200"/>
            <a:chExt cx="1752600" cy="3839343"/>
          </a:xfrm>
        </p:grpSpPr>
        <p:sp>
          <p:nvSpPr>
            <p:cNvPr id="35" name="Rounded Rectangle 34"/>
            <p:cNvSpPr/>
            <p:nvPr/>
          </p:nvSpPr>
          <p:spPr>
            <a:xfrm>
              <a:off x="990600" y="16002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371600" y="16002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371600" y="24384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990600" y="24384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00063" y="3810001"/>
              <a:ext cx="1752600" cy="1629542"/>
            </a:xfrm>
            <a:prstGeom prst="rect">
              <a:avLst/>
            </a:prstGeom>
            <a:noFill/>
          </p:spPr>
          <p:txBody>
            <a:bodyPr wrap="square" rtlCol="0">
              <a:spAutoFit/>
            </a:bodyPr>
            <a:lstStyle/>
            <a:p>
              <a:pPr algn="ctr"/>
              <a:r>
                <a:rPr lang="en-US" sz="2000" b="1" dirty="0"/>
                <a:t>N   </a:t>
              </a:r>
              <a:r>
                <a:rPr lang="en-US" sz="2000" b="1" dirty="0" err="1"/>
                <a:t>N</a:t>
              </a:r>
              <a:endParaRPr lang="en-US" sz="2000" b="1" dirty="0"/>
            </a:p>
            <a:p>
              <a:pPr algn="ctr"/>
              <a:r>
                <a:rPr lang="en-US" sz="1200" b="1" dirty="0"/>
                <a:t>Normal, </a:t>
              </a:r>
            </a:p>
            <a:p>
              <a:pPr algn="ctr"/>
              <a:r>
                <a:rPr lang="en-US" sz="1200" b="1" dirty="0"/>
                <a:t>no mutated gene</a:t>
              </a:r>
            </a:p>
          </p:txBody>
        </p:sp>
      </p:grpSp>
      <p:grpSp>
        <p:nvGrpSpPr>
          <p:cNvPr id="10" name="Group 39"/>
          <p:cNvGrpSpPr/>
          <p:nvPr/>
        </p:nvGrpSpPr>
        <p:grpSpPr>
          <a:xfrm>
            <a:off x="4038600" y="4572001"/>
            <a:ext cx="1676400" cy="2186347"/>
            <a:chOff x="-57152" y="1828800"/>
            <a:chExt cx="2409827" cy="3920820"/>
          </a:xfrm>
        </p:grpSpPr>
        <p:grpSp>
          <p:nvGrpSpPr>
            <p:cNvPr id="17" name="Group 8"/>
            <p:cNvGrpSpPr/>
            <p:nvPr/>
          </p:nvGrpSpPr>
          <p:grpSpPr>
            <a:xfrm>
              <a:off x="838200" y="1828800"/>
              <a:ext cx="609600" cy="2209800"/>
              <a:chOff x="838200" y="1828800"/>
              <a:chExt cx="609600" cy="2209800"/>
            </a:xfrm>
          </p:grpSpPr>
          <p:sp>
            <p:nvSpPr>
              <p:cNvPr id="43" name="Rounded Rectangle 42"/>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38200" y="2667000"/>
                <a:ext cx="228600" cy="457200"/>
              </a:xfrm>
              <a:prstGeom prst="roundRect">
                <a:avLst/>
              </a:prstGeom>
              <a:solidFill>
                <a:srgbClr val="00FB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57152" y="4038601"/>
              <a:ext cx="2409827" cy="1711019"/>
            </a:xfrm>
            <a:prstGeom prst="rect">
              <a:avLst/>
            </a:prstGeom>
            <a:noFill/>
          </p:spPr>
          <p:txBody>
            <a:bodyPr wrap="square" rtlCol="0">
              <a:spAutoFit/>
            </a:bodyPr>
            <a:lstStyle/>
            <a:p>
              <a:pPr algn="ctr"/>
              <a:r>
                <a:rPr lang="en-US" sz="2000" b="1" dirty="0"/>
                <a:t>C  N</a:t>
              </a:r>
            </a:p>
            <a:p>
              <a:pPr algn="ctr"/>
              <a:r>
                <a:rPr lang="en-US" sz="1200" b="1" dirty="0"/>
                <a:t>Healthy, but carrier of a mutated gene (</a:t>
              </a:r>
              <a:r>
                <a:rPr lang="en-US" sz="1200" b="1" dirty="0" err="1"/>
                <a:t>HbS</a:t>
              </a:r>
              <a:r>
                <a:rPr lang="en-US" sz="1200" b="1" dirty="0"/>
                <a:t> trait)</a:t>
              </a:r>
            </a:p>
          </p:txBody>
        </p:sp>
      </p:grpSp>
      <p:grpSp>
        <p:nvGrpSpPr>
          <p:cNvPr id="18" name="Group 47"/>
          <p:cNvGrpSpPr/>
          <p:nvPr/>
        </p:nvGrpSpPr>
        <p:grpSpPr>
          <a:xfrm>
            <a:off x="6400800" y="4572000"/>
            <a:ext cx="1600200" cy="2247958"/>
            <a:chOff x="-86360" y="1828800"/>
            <a:chExt cx="2453640" cy="3839341"/>
          </a:xfrm>
        </p:grpSpPr>
        <p:grpSp>
          <p:nvGrpSpPr>
            <p:cNvPr id="25" name="Group 8"/>
            <p:cNvGrpSpPr/>
            <p:nvPr/>
          </p:nvGrpSpPr>
          <p:grpSpPr>
            <a:xfrm>
              <a:off x="838200" y="1828800"/>
              <a:ext cx="609600" cy="2209800"/>
              <a:chOff x="838200" y="1828800"/>
              <a:chExt cx="609600" cy="2209800"/>
            </a:xfrm>
          </p:grpSpPr>
          <p:sp>
            <p:nvSpPr>
              <p:cNvPr id="51" name="Rounded Rectangle 50"/>
              <p:cNvSpPr/>
              <p:nvPr/>
            </p:nvSpPr>
            <p:spPr>
              <a:xfrm>
                <a:off x="838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838200" y="2667000"/>
                <a:ext cx="228600" cy="4572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1219200" y="1828800"/>
                <a:ext cx="228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219200" y="2667000"/>
                <a:ext cx="228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838200" y="3124200"/>
                <a:ext cx="228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86360" y="4038599"/>
              <a:ext cx="2453640" cy="1629542"/>
            </a:xfrm>
            <a:prstGeom prst="rect">
              <a:avLst/>
            </a:prstGeom>
            <a:noFill/>
          </p:spPr>
          <p:txBody>
            <a:bodyPr wrap="square" rtlCol="0">
              <a:spAutoFit/>
            </a:bodyPr>
            <a:lstStyle/>
            <a:p>
              <a:pPr algn="ctr"/>
              <a:r>
                <a:rPr lang="en-US" sz="2000" b="1" dirty="0"/>
                <a:t>C  N</a:t>
              </a:r>
            </a:p>
            <a:p>
              <a:pPr algn="ctr"/>
              <a:r>
                <a:rPr lang="en-US" sz="1200" b="1" dirty="0"/>
                <a:t>Healthy, but carrier of a mutated gene</a:t>
              </a:r>
            </a:p>
            <a:p>
              <a:pPr algn="ctr"/>
              <a:r>
                <a:rPr lang="en-US" sz="1200" b="1" dirty="0" err="1"/>
                <a:t>Hb</a:t>
              </a:r>
              <a:r>
                <a:rPr lang="en-US" sz="1200" b="1" dirty="0" err="1">
                  <a:latin typeface="Symbol" pitchFamily="2" charset="2"/>
                </a:rPr>
                <a:t>b</a:t>
              </a:r>
              <a:r>
                <a:rPr lang="en-US" sz="1200" b="1" dirty="0"/>
                <a:t> trait</a:t>
              </a:r>
            </a:p>
          </p:txBody>
        </p:sp>
      </p:grpSp>
      <p:cxnSp>
        <p:nvCxnSpPr>
          <p:cNvPr id="57" name="Straight Connector 56"/>
          <p:cNvCxnSpPr/>
          <p:nvPr/>
        </p:nvCxnSpPr>
        <p:spPr>
          <a:xfrm rot="10800000" flipV="1">
            <a:off x="2895600" y="2133600"/>
            <a:ext cx="1752600" cy="14477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2895600" y="2133600"/>
            <a:ext cx="4343400" cy="1447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25094" y="2857500"/>
            <a:ext cx="1447006" cy="7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6515100" y="2857500"/>
            <a:ext cx="14478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648200" y="2133600"/>
            <a:ext cx="25908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648200" y="2133600"/>
            <a:ext cx="47244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flipV="1">
            <a:off x="4648200" y="2133600"/>
            <a:ext cx="25908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239000" y="2133600"/>
            <a:ext cx="2133600" cy="152400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0" y="76200"/>
            <a:ext cx="12192000" cy="461665"/>
          </a:xfrm>
          <a:prstGeom prst="rect">
            <a:avLst/>
          </a:prstGeom>
          <a:solidFill>
            <a:srgbClr val="FFFF00"/>
          </a:solidFill>
          <a:ln>
            <a:solidFill>
              <a:schemeClr val="accent1"/>
            </a:solidFill>
          </a:ln>
        </p:spPr>
        <p:txBody>
          <a:bodyPr wrap="square" rtlCol="0">
            <a:spAutoFit/>
          </a:bodyPr>
          <a:lstStyle/>
          <a:p>
            <a:pPr algn="ctr"/>
            <a:r>
              <a:rPr lang="en-US" sz="2400" b="1" dirty="0"/>
              <a:t>Inheritance of compound heterozygote state - e.g. </a:t>
            </a:r>
            <a:r>
              <a:rPr lang="en-US" sz="2400" b="1" dirty="0" err="1"/>
              <a:t>HbS</a:t>
            </a:r>
            <a:r>
              <a:rPr lang="en-US" sz="2400" b="1" dirty="0" err="1">
                <a:latin typeface="Symbol" pitchFamily="2" charset="2"/>
              </a:rPr>
              <a:t>b</a:t>
            </a:r>
            <a:r>
              <a:rPr lang="en-US" sz="2400" b="1" dirty="0"/>
              <a:t> (sickle beta thalassemia)</a:t>
            </a:r>
          </a:p>
        </p:txBody>
      </p:sp>
      <p:pic>
        <p:nvPicPr>
          <p:cNvPr id="66" name="Picture 8" descr="C:\Users\USER\Desktop\download.jpg">
            <a:extLst>
              <a:ext uri="{FF2B5EF4-FFF2-40B4-BE49-F238E27FC236}">
                <a16:creationId xmlns:a16="http://schemas.microsoft.com/office/drawing/2014/main" id="{EAAB6244-1E5D-FE46-BF1D-88250582082B}"/>
              </a:ext>
            </a:extLst>
          </p:cNvPr>
          <p:cNvPicPr>
            <a:picLocks noChangeAspect="1" noChangeArrowheads="1"/>
          </p:cNvPicPr>
          <p:nvPr/>
        </p:nvPicPr>
        <p:blipFill rotWithShape="1">
          <a:blip r:embed="rId7">
            <a:alphaModFix/>
            <a:extLst>
              <a:ext uri="{BEBA8EAE-BF5A-486C-A8C5-ECC9F3942E4B}">
                <a14:imgProps xmlns:a14="http://schemas.microsoft.com/office/drawing/2010/main">
                  <a14:imgLayer>
                    <a14:imgEffect>
                      <a14:colorTemperature colorTemp="7914"/>
                    </a14:imgEffect>
                    <a14:imgEffect>
                      <a14:saturation sat="400000"/>
                    </a14:imgEffect>
                    <a14:imgEffect>
                      <a14:brightnessContrast contrast="-40000"/>
                    </a14:imgEffect>
                  </a14:imgLayer>
                </a14:imgProps>
              </a:ext>
            </a:extLst>
          </a:blip>
          <a:srcRect t="7111" b="4000"/>
          <a:stretch/>
        </p:blipFill>
        <p:spPr bwMode="auto">
          <a:xfrm>
            <a:off x="6781800" y="3657601"/>
            <a:ext cx="942974" cy="838199"/>
          </a:xfrm>
          <a:prstGeom prst="rect">
            <a:avLst/>
          </a:prstGeom>
          <a:noFill/>
        </p:spPr>
      </p:pic>
    </p:spTree>
    <p:extLst>
      <p:ext uri="{BB962C8B-B14F-4D97-AF65-F5344CB8AC3E}">
        <p14:creationId xmlns:p14="http://schemas.microsoft.com/office/powerpoint/2010/main" val="14831752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308100"/>
            <a:ext cx="11737304" cy="1499616"/>
          </a:xfrm>
          <a:solidFill>
            <a:srgbClr val="0432FF"/>
          </a:solidFill>
        </p:spPr>
        <p:txBody>
          <a:bodyPr>
            <a:normAutofit/>
          </a:bodyPr>
          <a:lstStyle/>
          <a:p>
            <a:pPr algn="ctr"/>
            <a:r>
              <a:rPr lang="en-IN" sz="3600" b="1" cap="none" dirty="0">
                <a:solidFill>
                  <a:schemeClr val="bg1"/>
                </a:solidFill>
                <a:latin typeface="Arial Rounded MT Bold" panose="020F0704030504030204" pitchFamily="34" charset="77"/>
              </a:rPr>
              <a:t>Definition and mechanism of </a:t>
            </a:r>
            <a:r>
              <a:rPr lang="en-IN" sz="3600" b="1" dirty="0">
                <a:solidFill>
                  <a:schemeClr val="bg1"/>
                </a:solidFill>
                <a:latin typeface="Arial Rounded MT Bold" panose="020F0704030504030204" pitchFamily="34" charset="77"/>
              </a:rPr>
              <a:t>VOC</a:t>
            </a:r>
          </a:p>
        </p:txBody>
      </p:sp>
      <p:sp>
        <p:nvSpPr>
          <p:cNvPr id="5" name="Footer Placeholder 4"/>
          <p:cNvSpPr>
            <a:spLocks noGrp="1"/>
          </p:cNvSpPr>
          <p:nvPr>
            <p:ph type="ftr" sz="quarter" idx="11"/>
          </p:nvPr>
        </p:nvSpPr>
        <p:spPr>
          <a:xfrm>
            <a:off x="1703512" y="6237312"/>
            <a:ext cx="4392489" cy="432048"/>
          </a:xfrm>
        </p:spPr>
        <p:txBody>
          <a:bodyPr/>
          <a:lstStyle/>
          <a:p>
            <a:r>
              <a:rPr lang="en-US" sz="1100" b="1" dirty="0"/>
              <a:t>Evidence based management of sickle cell disease : expert panel report , 2014</a:t>
            </a:r>
            <a:endParaRPr lang="en-IN" sz="1100" b="1"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a14:imgEffect>
                      <a14:sharpenSoften amount="50000"/>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75921" y="1916832"/>
            <a:ext cx="5760639" cy="4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23392" y="3068960"/>
            <a:ext cx="4189187" cy="2808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VOC is defined as pain resulting from tissue </a:t>
            </a:r>
            <a:r>
              <a:rPr lang="en-IN" b="1" dirty="0" err="1">
                <a:solidFill>
                  <a:schemeClr val="tx1"/>
                </a:solidFill>
              </a:rPr>
              <a:t>ischaemia</a:t>
            </a:r>
            <a:r>
              <a:rPr lang="en-IN" b="1" dirty="0">
                <a:solidFill>
                  <a:schemeClr val="tx1"/>
                </a:solidFill>
              </a:rPr>
              <a:t> caused by </a:t>
            </a:r>
            <a:r>
              <a:rPr lang="en-IN" b="1" dirty="0" err="1">
                <a:solidFill>
                  <a:schemeClr val="tx1"/>
                </a:solidFill>
              </a:rPr>
              <a:t>Vaso</a:t>
            </a:r>
            <a:r>
              <a:rPr lang="en-IN" b="1" dirty="0">
                <a:solidFill>
                  <a:schemeClr val="tx1"/>
                </a:solidFill>
              </a:rPr>
              <a:t> occlusion most commonly in bone(s) and bone marrow.</a:t>
            </a:r>
          </a:p>
        </p:txBody>
      </p:sp>
      <p:sp>
        <p:nvSpPr>
          <p:cNvPr id="7" name="Rectangle 6"/>
          <p:cNvSpPr/>
          <p:nvPr/>
        </p:nvSpPr>
        <p:spPr>
          <a:xfrm>
            <a:off x="623392" y="2132856"/>
            <a:ext cx="4032449"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DEFINITION:</a:t>
            </a:r>
          </a:p>
        </p:txBody>
      </p:sp>
    </p:spTree>
    <p:extLst>
      <p:ext uri="{BB962C8B-B14F-4D97-AF65-F5344CB8AC3E}">
        <p14:creationId xmlns:p14="http://schemas.microsoft.com/office/powerpoint/2010/main" val="663404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CAD5F-69CF-2447-AC52-AC903E694689}"/>
              </a:ext>
            </a:extLst>
          </p:cNvPr>
          <p:cNvSpPr>
            <a:spLocks noGrp="1"/>
          </p:cNvSpPr>
          <p:nvPr>
            <p:ph idx="1"/>
          </p:nvPr>
        </p:nvSpPr>
        <p:spPr/>
        <p:txBody>
          <a:bodyPr/>
          <a:lstStyle/>
          <a:p>
            <a:endParaRPr lang="en-US" dirty="0"/>
          </a:p>
        </p:txBody>
      </p:sp>
      <p:grpSp>
        <p:nvGrpSpPr>
          <p:cNvPr id="4" name="object 6">
            <a:extLst>
              <a:ext uri="{FF2B5EF4-FFF2-40B4-BE49-F238E27FC236}">
                <a16:creationId xmlns:a16="http://schemas.microsoft.com/office/drawing/2014/main" id="{6253674C-7A16-494A-B70A-311466CF0111}"/>
              </a:ext>
            </a:extLst>
          </p:cNvPr>
          <p:cNvGrpSpPr/>
          <p:nvPr/>
        </p:nvGrpSpPr>
        <p:grpSpPr>
          <a:xfrm>
            <a:off x="-168696" y="1052735"/>
            <a:ext cx="12601400" cy="6192689"/>
            <a:chOff x="535393" y="1731949"/>
            <a:chExt cx="6484620" cy="3736975"/>
          </a:xfrm>
        </p:grpSpPr>
        <p:sp>
          <p:nvSpPr>
            <p:cNvPr id="5" name="object 7">
              <a:extLst>
                <a:ext uri="{FF2B5EF4-FFF2-40B4-BE49-F238E27FC236}">
                  <a16:creationId xmlns:a16="http://schemas.microsoft.com/office/drawing/2014/main" id="{2A004484-3247-EF49-880E-7EBAD65FEAC3}"/>
                </a:ext>
              </a:extLst>
            </p:cNvPr>
            <p:cNvSpPr/>
            <p:nvPr/>
          </p:nvSpPr>
          <p:spPr>
            <a:xfrm>
              <a:off x="535393" y="1731949"/>
              <a:ext cx="6484620" cy="3736975"/>
            </a:xfrm>
            <a:custGeom>
              <a:avLst/>
              <a:gdLst/>
              <a:ahLst/>
              <a:cxnLst/>
              <a:rect l="l" t="t" r="r" b="b"/>
              <a:pathLst>
                <a:path w="6484620" h="3736975">
                  <a:moveTo>
                    <a:pt x="6484607" y="0"/>
                  </a:moveTo>
                  <a:lnTo>
                    <a:pt x="0" y="0"/>
                  </a:lnTo>
                  <a:lnTo>
                    <a:pt x="0" y="3736797"/>
                  </a:lnTo>
                  <a:lnTo>
                    <a:pt x="6484607" y="3736797"/>
                  </a:lnTo>
                  <a:lnTo>
                    <a:pt x="6484607" y="0"/>
                  </a:lnTo>
                  <a:close/>
                </a:path>
              </a:pathLst>
            </a:custGeom>
            <a:solidFill>
              <a:schemeClr val="accent1">
                <a:lumMod val="20000"/>
                <a:lumOff val="80000"/>
              </a:schemeClr>
            </a:solidFill>
          </p:spPr>
          <p:txBody>
            <a:bodyPr wrap="square" lIns="0" tIns="0" rIns="0" bIns="0" rtlCol="0"/>
            <a:lstStyle/>
            <a:p>
              <a:endParaRPr/>
            </a:p>
          </p:txBody>
        </p:sp>
        <p:pic>
          <p:nvPicPr>
            <p:cNvPr id="8" name="object 10">
              <a:extLst>
                <a:ext uri="{FF2B5EF4-FFF2-40B4-BE49-F238E27FC236}">
                  <a16:creationId xmlns:a16="http://schemas.microsoft.com/office/drawing/2014/main" id="{BEEB8D7B-2287-104C-B59D-C2980F879D87}"/>
                </a:ext>
              </a:extLst>
            </p:cNvPr>
            <p:cNvPicPr/>
            <p:nvPr/>
          </p:nvPicPr>
          <p:blipFill>
            <a:blip r:embed="rId2" cstate="print"/>
            <a:stretch>
              <a:fillRect/>
            </a:stretch>
          </p:blipFill>
          <p:spPr>
            <a:xfrm>
              <a:off x="1740230" y="2458567"/>
              <a:ext cx="4108475" cy="2800223"/>
            </a:xfrm>
            <a:prstGeom prst="rect">
              <a:avLst/>
            </a:prstGeom>
          </p:spPr>
        </p:pic>
        <p:pic>
          <p:nvPicPr>
            <p:cNvPr id="9" name="object 11">
              <a:extLst>
                <a:ext uri="{FF2B5EF4-FFF2-40B4-BE49-F238E27FC236}">
                  <a16:creationId xmlns:a16="http://schemas.microsoft.com/office/drawing/2014/main" id="{0AC74752-6689-A943-976E-8D3E09CABE82}"/>
                </a:ext>
              </a:extLst>
            </p:cNvPr>
            <p:cNvPicPr/>
            <p:nvPr/>
          </p:nvPicPr>
          <p:blipFill>
            <a:blip r:embed="rId3" cstate="print"/>
            <a:stretch>
              <a:fillRect/>
            </a:stretch>
          </p:blipFill>
          <p:spPr>
            <a:xfrm>
              <a:off x="4144454" y="3311766"/>
              <a:ext cx="1280316" cy="1169682"/>
            </a:xfrm>
            <a:prstGeom prst="rect">
              <a:avLst/>
            </a:prstGeom>
          </p:spPr>
        </p:pic>
        <p:pic>
          <p:nvPicPr>
            <p:cNvPr id="10" name="object 12">
              <a:extLst>
                <a:ext uri="{FF2B5EF4-FFF2-40B4-BE49-F238E27FC236}">
                  <a16:creationId xmlns:a16="http://schemas.microsoft.com/office/drawing/2014/main" id="{B7EF00B3-D1C0-0C4E-9C7E-A41661B8BE96}"/>
                </a:ext>
              </a:extLst>
            </p:cNvPr>
            <p:cNvPicPr/>
            <p:nvPr/>
          </p:nvPicPr>
          <p:blipFill>
            <a:blip r:embed="rId4" cstate="print"/>
            <a:stretch>
              <a:fillRect/>
            </a:stretch>
          </p:blipFill>
          <p:spPr>
            <a:xfrm>
              <a:off x="5422341" y="3311779"/>
              <a:ext cx="426377" cy="1947011"/>
            </a:xfrm>
            <a:prstGeom prst="rect">
              <a:avLst/>
            </a:prstGeom>
          </p:spPr>
        </p:pic>
        <p:pic>
          <p:nvPicPr>
            <p:cNvPr id="11" name="object 13">
              <a:extLst>
                <a:ext uri="{FF2B5EF4-FFF2-40B4-BE49-F238E27FC236}">
                  <a16:creationId xmlns:a16="http://schemas.microsoft.com/office/drawing/2014/main" id="{33572B22-DF21-4D4E-A960-3CA111F0BD72}"/>
                </a:ext>
              </a:extLst>
            </p:cNvPr>
            <p:cNvPicPr/>
            <p:nvPr/>
          </p:nvPicPr>
          <p:blipFill>
            <a:blip r:embed="rId5" cstate="print"/>
            <a:stretch>
              <a:fillRect/>
            </a:stretch>
          </p:blipFill>
          <p:spPr>
            <a:xfrm>
              <a:off x="4144454" y="4479025"/>
              <a:ext cx="1280316" cy="779765"/>
            </a:xfrm>
            <a:prstGeom prst="rect">
              <a:avLst/>
            </a:prstGeom>
          </p:spPr>
        </p:pic>
      </p:grpSp>
      <p:sp>
        <p:nvSpPr>
          <p:cNvPr id="2" name="Title 1">
            <a:extLst>
              <a:ext uri="{FF2B5EF4-FFF2-40B4-BE49-F238E27FC236}">
                <a16:creationId xmlns:a16="http://schemas.microsoft.com/office/drawing/2014/main" id="{755CADBB-1D91-FB4B-A9C9-D3EBABD8AD31}"/>
              </a:ext>
            </a:extLst>
          </p:cNvPr>
          <p:cNvSpPr>
            <a:spLocks noGrp="1"/>
          </p:cNvSpPr>
          <p:nvPr>
            <p:ph type="title"/>
          </p:nvPr>
        </p:nvSpPr>
        <p:spPr>
          <a:xfrm>
            <a:off x="0" y="0"/>
            <a:ext cx="12192000" cy="1908620"/>
          </a:xfrm>
          <a:solidFill>
            <a:schemeClr val="accent1">
              <a:lumMod val="20000"/>
              <a:lumOff val="80000"/>
            </a:schemeClr>
          </a:solidFill>
        </p:spPr>
        <p:txBody>
          <a:bodyPr>
            <a:normAutofit/>
          </a:bodyPr>
          <a:lstStyle/>
          <a:p>
            <a:r>
              <a:rPr lang="en-US" sz="3600" cap="none" dirty="0">
                <a:latin typeface="Arial Rounded MT Bold" panose="020F0704030504030204" pitchFamily="34" charset="77"/>
              </a:rPr>
              <a:t>Blockage = infarction / ischemia &amp; results </a:t>
            </a:r>
            <a:br>
              <a:rPr lang="en-US" sz="3600" cap="none" dirty="0">
                <a:latin typeface="Arial Rounded MT Bold" panose="020F0704030504030204" pitchFamily="34" charset="77"/>
              </a:rPr>
            </a:br>
            <a:br>
              <a:rPr lang="en-US" sz="3600" cap="none" dirty="0">
                <a:latin typeface="Arial Rounded MT Bold" panose="020F0704030504030204" pitchFamily="34" charset="77"/>
              </a:rPr>
            </a:br>
            <a:r>
              <a:rPr lang="en-US" sz="3600" cap="none" dirty="0">
                <a:latin typeface="Arial Rounded MT Bold" panose="020F0704030504030204" pitchFamily="34" charset="77"/>
              </a:rPr>
              <a:t>in pain / </a:t>
            </a:r>
            <a:r>
              <a:rPr lang="en-US" sz="3600" cap="none" dirty="0" err="1">
                <a:latin typeface="Arial Rounded MT Bold" panose="020F0704030504030204" pitchFamily="34" charset="77"/>
              </a:rPr>
              <a:t>vaso</a:t>
            </a:r>
            <a:r>
              <a:rPr lang="en-US" sz="3600" cap="none" dirty="0">
                <a:latin typeface="Arial Rounded MT Bold" panose="020F0704030504030204" pitchFamily="34" charset="77"/>
              </a:rPr>
              <a:t>-occlusive (VOC) crises</a:t>
            </a:r>
            <a:endParaRPr lang="en-US" sz="3600" dirty="0"/>
          </a:p>
        </p:txBody>
      </p:sp>
    </p:spTree>
    <p:extLst>
      <p:ext uri="{BB962C8B-B14F-4D97-AF65-F5344CB8AC3E}">
        <p14:creationId xmlns:p14="http://schemas.microsoft.com/office/powerpoint/2010/main" val="2224476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A673-53DE-4211-9046-C8A43CDDD699}"/>
              </a:ext>
            </a:extLst>
          </p:cNvPr>
          <p:cNvSpPr>
            <a:spLocks noGrp="1"/>
          </p:cNvSpPr>
          <p:nvPr>
            <p:ph type="title"/>
          </p:nvPr>
        </p:nvSpPr>
        <p:spPr/>
        <p:txBody>
          <a:bodyPr/>
          <a:lstStyle/>
          <a:p>
            <a:r>
              <a:rPr lang="en-GB" dirty="0">
                <a:solidFill>
                  <a:schemeClr val="bg1"/>
                </a:solidFill>
              </a:rPr>
              <a:t> VOC has four distinct phases days</a:t>
            </a:r>
            <a:r>
              <a:rPr lang="en-GB" baseline="30000" dirty="0">
                <a:solidFill>
                  <a:schemeClr val="bg1"/>
                </a:solidFill>
              </a:rPr>
              <a:t>1</a:t>
            </a:r>
          </a:p>
        </p:txBody>
      </p:sp>
      <p:sp>
        <p:nvSpPr>
          <p:cNvPr id="7" name="Rectangle 6">
            <a:extLst>
              <a:ext uri="{FF2B5EF4-FFF2-40B4-BE49-F238E27FC236}">
                <a16:creationId xmlns:a16="http://schemas.microsoft.com/office/drawing/2014/main" id="{333608BA-3FFE-43F0-B38F-DBC33DEB8722}"/>
              </a:ext>
            </a:extLst>
          </p:cNvPr>
          <p:cNvSpPr/>
          <p:nvPr/>
        </p:nvSpPr>
        <p:spPr>
          <a:xfrm>
            <a:off x="5677518" y="5922041"/>
            <a:ext cx="2007735" cy="379656"/>
          </a:xfrm>
          <a:prstGeom prst="rect">
            <a:avLst/>
          </a:prstGeom>
        </p:spPr>
        <p:txBody>
          <a:bodyPr wrap="square">
            <a:spAutoFit/>
          </a:bodyPr>
          <a:lstStyle/>
          <a:p>
            <a:pPr algn="ctr"/>
            <a:r>
              <a:rPr lang="en-GB" sz="1867" b="1" dirty="0">
                <a:solidFill>
                  <a:schemeClr val="accent2"/>
                </a:solidFill>
              </a:rPr>
              <a:t>Day</a:t>
            </a:r>
            <a:endParaRPr lang="en-NZ" sz="1867" b="1" dirty="0">
              <a:solidFill>
                <a:schemeClr val="accent2"/>
              </a:solidFill>
            </a:endParaRPr>
          </a:p>
        </p:txBody>
      </p:sp>
      <p:grpSp>
        <p:nvGrpSpPr>
          <p:cNvPr id="8" name="Group 7">
            <a:extLst>
              <a:ext uri="{FF2B5EF4-FFF2-40B4-BE49-F238E27FC236}">
                <a16:creationId xmlns:a16="http://schemas.microsoft.com/office/drawing/2014/main" id="{4BBF632B-4AF7-4CB1-B9C3-E4687C6E26C2}"/>
              </a:ext>
            </a:extLst>
          </p:cNvPr>
          <p:cNvGrpSpPr/>
          <p:nvPr/>
        </p:nvGrpSpPr>
        <p:grpSpPr>
          <a:xfrm>
            <a:off x="842832" y="1662231"/>
            <a:ext cx="9754454" cy="4784961"/>
            <a:chOff x="2161589" y="3127791"/>
            <a:chExt cx="4979755" cy="2783840"/>
          </a:xfrm>
        </p:grpSpPr>
        <p:sp>
          <p:nvSpPr>
            <p:cNvPr id="9" name="Rectangle 8">
              <a:extLst>
                <a:ext uri="{FF2B5EF4-FFF2-40B4-BE49-F238E27FC236}">
                  <a16:creationId xmlns:a16="http://schemas.microsoft.com/office/drawing/2014/main" id="{D775B64C-DDE3-48FC-A508-F8C6C03C3D03}"/>
                </a:ext>
              </a:extLst>
            </p:cNvPr>
            <p:cNvSpPr/>
            <p:nvPr/>
          </p:nvSpPr>
          <p:spPr>
            <a:xfrm>
              <a:off x="5924036" y="3205672"/>
              <a:ext cx="1162024" cy="23571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1467" dirty="0">
                  <a:solidFill>
                    <a:schemeClr val="tx1"/>
                  </a:solidFill>
                </a:rPr>
                <a:t>Resolving phase</a:t>
              </a:r>
            </a:p>
          </p:txBody>
        </p:sp>
        <p:sp>
          <p:nvSpPr>
            <p:cNvPr id="10" name="Rectangle 9">
              <a:extLst>
                <a:ext uri="{FF2B5EF4-FFF2-40B4-BE49-F238E27FC236}">
                  <a16:creationId xmlns:a16="http://schemas.microsoft.com/office/drawing/2014/main" id="{C7E26AA3-DA61-492B-ABB1-E3BB9A841F2F}"/>
                </a:ext>
              </a:extLst>
            </p:cNvPr>
            <p:cNvSpPr/>
            <p:nvPr/>
          </p:nvSpPr>
          <p:spPr>
            <a:xfrm>
              <a:off x="4501511" y="3205672"/>
              <a:ext cx="1358833" cy="23571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1467" dirty="0">
                  <a:solidFill>
                    <a:schemeClr val="tx1"/>
                  </a:solidFill>
                </a:rPr>
                <a:t>Established phase</a:t>
              </a:r>
            </a:p>
          </p:txBody>
        </p:sp>
        <p:sp>
          <p:nvSpPr>
            <p:cNvPr id="11" name="Rectangle 10">
              <a:extLst>
                <a:ext uri="{FF2B5EF4-FFF2-40B4-BE49-F238E27FC236}">
                  <a16:creationId xmlns:a16="http://schemas.microsoft.com/office/drawing/2014/main" id="{A80988EE-FB6F-4351-8BEE-9450FC9B6E56}"/>
                </a:ext>
              </a:extLst>
            </p:cNvPr>
            <p:cNvSpPr/>
            <p:nvPr/>
          </p:nvSpPr>
          <p:spPr>
            <a:xfrm>
              <a:off x="3781425" y="3196096"/>
              <a:ext cx="656394" cy="23571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1467" dirty="0">
                  <a:solidFill>
                    <a:schemeClr val="tx1"/>
                  </a:solidFill>
                </a:rPr>
                <a:t>Initial phase</a:t>
              </a:r>
            </a:p>
          </p:txBody>
        </p:sp>
        <p:sp>
          <p:nvSpPr>
            <p:cNvPr id="12" name="Rectangle 11">
              <a:extLst>
                <a:ext uri="{FF2B5EF4-FFF2-40B4-BE49-F238E27FC236}">
                  <a16:creationId xmlns:a16="http://schemas.microsoft.com/office/drawing/2014/main" id="{3E73A7B5-876A-494C-93B0-290B94134C63}"/>
                </a:ext>
              </a:extLst>
            </p:cNvPr>
            <p:cNvSpPr/>
            <p:nvPr/>
          </p:nvSpPr>
          <p:spPr>
            <a:xfrm>
              <a:off x="2571749" y="3196096"/>
              <a:ext cx="1152579" cy="23571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1467" dirty="0">
                  <a:solidFill>
                    <a:schemeClr val="tx1"/>
                  </a:solidFill>
                </a:rPr>
                <a:t>Prodromal phase</a:t>
              </a:r>
            </a:p>
          </p:txBody>
        </p:sp>
        <p:graphicFrame>
          <p:nvGraphicFramePr>
            <p:cNvPr id="13" name="Chart 12">
              <a:extLst>
                <a:ext uri="{FF2B5EF4-FFF2-40B4-BE49-F238E27FC236}">
                  <a16:creationId xmlns:a16="http://schemas.microsoft.com/office/drawing/2014/main" id="{F3E236EE-D956-45E7-8DE7-81FB4DE8745D}"/>
                </a:ext>
              </a:extLst>
            </p:cNvPr>
            <p:cNvGraphicFramePr/>
            <p:nvPr>
              <p:extLst>
                <p:ext uri="{D42A27DB-BD31-4B8C-83A1-F6EECF244321}">
                  <p14:modId xmlns:p14="http://schemas.microsoft.com/office/powerpoint/2010/main" val="2934849802"/>
                </p:ext>
              </p:extLst>
            </p:nvPr>
          </p:nvGraphicFramePr>
          <p:xfrm>
            <a:off x="2161589" y="3127791"/>
            <a:ext cx="4979755" cy="278384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65CFC6C2-4000-4410-AC91-666D54894F0D}"/>
                </a:ext>
              </a:extLst>
            </p:cNvPr>
            <p:cNvSpPr/>
            <p:nvPr/>
          </p:nvSpPr>
          <p:spPr>
            <a:xfrm rot="16200000">
              <a:off x="1245446" y="4422563"/>
              <a:ext cx="2188270" cy="316911"/>
            </a:xfrm>
            <a:prstGeom prst="rect">
              <a:avLst/>
            </a:prstGeom>
          </p:spPr>
          <p:txBody>
            <a:bodyPr wrap="square">
              <a:spAutoFit/>
            </a:bodyPr>
            <a:lstStyle/>
            <a:p>
              <a:pPr algn="ctr"/>
              <a:r>
                <a:rPr lang="en-GB" sz="1867" b="1" dirty="0">
                  <a:solidFill>
                    <a:schemeClr val="accent2"/>
                  </a:solidFill>
                </a:rPr>
                <a:t>Categorical pain scale</a:t>
              </a:r>
              <a:endParaRPr lang="en-NZ" sz="1867" b="1" dirty="0">
                <a:solidFill>
                  <a:schemeClr val="accent2"/>
                </a:solidFill>
              </a:endParaRPr>
            </a:p>
          </p:txBody>
        </p:sp>
      </p:grpSp>
      <p:sp>
        <p:nvSpPr>
          <p:cNvPr id="30" name="Rectangle 29">
            <a:extLst>
              <a:ext uri="{FF2B5EF4-FFF2-40B4-BE49-F238E27FC236}">
                <a16:creationId xmlns:a16="http://schemas.microsoft.com/office/drawing/2014/main" id="{4C6AC2AA-8DAA-4934-BD89-15FE1F43CC96}"/>
              </a:ext>
            </a:extLst>
          </p:cNvPr>
          <p:cNvSpPr/>
          <p:nvPr/>
        </p:nvSpPr>
        <p:spPr>
          <a:xfrm>
            <a:off x="1781755" y="2528053"/>
            <a:ext cx="2027708" cy="2083689"/>
          </a:xfrm>
          <a:prstGeom prst="rect">
            <a:avLst/>
          </a:prstGeom>
          <a:solidFill>
            <a:srgbClr val="FF8AD8">
              <a:alpha val="35686"/>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r>
              <a:rPr lang="en-US" sz="1467" b="1" dirty="0">
                <a:solidFill>
                  <a:schemeClr val="tx1"/>
                </a:solidFill>
              </a:rPr>
              <a:t>1. Prodromal phase</a:t>
            </a:r>
            <a:r>
              <a:rPr lang="en-US" sz="1467" b="1" baseline="30000" dirty="0">
                <a:solidFill>
                  <a:schemeClr val="tx1"/>
                </a:solidFill>
              </a:rPr>
              <a:t>1</a:t>
            </a:r>
          </a:p>
          <a:p>
            <a:pPr marL="228594" indent="-228594">
              <a:buClr>
                <a:schemeClr val="accent1"/>
              </a:buClr>
              <a:buFont typeface="Wingdings" panose="05000000000000000000" pitchFamily="2" charset="2"/>
              <a:buChar char="§"/>
            </a:pPr>
            <a:r>
              <a:rPr lang="en-US" sz="1467" dirty="0">
                <a:solidFill>
                  <a:schemeClr val="tx1"/>
                </a:solidFill>
              </a:rPr>
              <a:t>Symptoms </a:t>
            </a:r>
          </a:p>
          <a:p>
            <a:pPr marL="685794" lvl="1" indent="-228594">
              <a:buClr>
                <a:schemeClr val="accent1"/>
              </a:buClr>
              <a:buFont typeface="Wingdings" panose="05000000000000000000" pitchFamily="2" charset="2"/>
              <a:buChar char="§"/>
            </a:pPr>
            <a:r>
              <a:rPr lang="en-US" sz="1467" dirty="0">
                <a:solidFill>
                  <a:schemeClr val="tx1"/>
                </a:solidFill>
              </a:rPr>
              <a:t>include numbness, </a:t>
            </a:r>
          </a:p>
          <a:p>
            <a:pPr marL="685794" lvl="1" indent="-228594">
              <a:buClr>
                <a:schemeClr val="accent1"/>
              </a:buClr>
              <a:buFont typeface="Wingdings" panose="05000000000000000000" pitchFamily="2" charset="2"/>
              <a:buChar char="§"/>
            </a:pPr>
            <a:r>
              <a:rPr lang="en-US" sz="1467" dirty="0">
                <a:solidFill>
                  <a:schemeClr val="tx1"/>
                </a:solidFill>
              </a:rPr>
              <a:t>paresthesia, </a:t>
            </a:r>
          </a:p>
          <a:p>
            <a:pPr marL="685794" lvl="1" indent="-228594">
              <a:buClr>
                <a:schemeClr val="accent1"/>
              </a:buClr>
              <a:buFont typeface="Wingdings" panose="05000000000000000000" pitchFamily="2" charset="2"/>
              <a:buChar char="§"/>
            </a:pPr>
            <a:r>
              <a:rPr lang="en-US" sz="1467" dirty="0">
                <a:solidFill>
                  <a:schemeClr val="tx1"/>
                </a:solidFill>
              </a:rPr>
              <a:t>and vague aches</a:t>
            </a:r>
          </a:p>
          <a:p>
            <a:pPr marL="228594" indent="-228594">
              <a:buClr>
                <a:schemeClr val="accent1"/>
              </a:buClr>
              <a:buFont typeface="Wingdings" panose="05000000000000000000" pitchFamily="2" charset="2"/>
              <a:buChar char="§"/>
            </a:pPr>
            <a:r>
              <a:rPr lang="en-US" sz="1467" dirty="0">
                <a:solidFill>
                  <a:schemeClr val="tx1"/>
                </a:solidFill>
              </a:rPr>
              <a:t>May be asymptomatic</a:t>
            </a:r>
          </a:p>
        </p:txBody>
      </p:sp>
      <p:sp>
        <p:nvSpPr>
          <p:cNvPr id="33" name="Rectangle 32">
            <a:extLst>
              <a:ext uri="{FF2B5EF4-FFF2-40B4-BE49-F238E27FC236}">
                <a16:creationId xmlns:a16="http://schemas.microsoft.com/office/drawing/2014/main" id="{FBBD85E2-530E-4BAD-9F6F-2059A53F384B}"/>
              </a:ext>
            </a:extLst>
          </p:cNvPr>
          <p:cNvSpPr/>
          <p:nvPr/>
        </p:nvSpPr>
        <p:spPr>
          <a:xfrm>
            <a:off x="10385512" y="3686755"/>
            <a:ext cx="1511172" cy="924987"/>
          </a:xfrm>
          <a:prstGeom prst="rect">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r>
              <a:rPr lang="en-NZ" sz="1467" b="1" dirty="0">
                <a:solidFill>
                  <a:schemeClr val="tx1"/>
                </a:solidFill>
              </a:rPr>
              <a:t>4. Resolving phase</a:t>
            </a:r>
            <a:r>
              <a:rPr lang="en-US" sz="1467" b="1" baseline="30000" dirty="0">
                <a:solidFill>
                  <a:schemeClr val="tx1"/>
                </a:solidFill>
              </a:rPr>
              <a:t>1</a:t>
            </a:r>
            <a:endParaRPr lang="en-US" sz="1467" b="1" dirty="0">
              <a:solidFill>
                <a:schemeClr val="tx1"/>
              </a:solidFill>
            </a:endParaRPr>
          </a:p>
          <a:p>
            <a:pPr marL="228594" indent="-228594">
              <a:buClr>
                <a:schemeClr val="accent1"/>
              </a:buClr>
              <a:buFont typeface="Wingdings" panose="05000000000000000000" pitchFamily="2" charset="2"/>
              <a:buChar char="§"/>
            </a:pPr>
            <a:r>
              <a:rPr lang="en-US" sz="1467" dirty="0">
                <a:solidFill>
                  <a:schemeClr val="tx1"/>
                </a:solidFill>
              </a:rPr>
              <a:t>Pain severity decreases</a:t>
            </a:r>
          </a:p>
        </p:txBody>
      </p:sp>
      <p:sp>
        <p:nvSpPr>
          <p:cNvPr id="31" name="Rectangle 30">
            <a:extLst>
              <a:ext uri="{FF2B5EF4-FFF2-40B4-BE49-F238E27FC236}">
                <a16:creationId xmlns:a16="http://schemas.microsoft.com/office/drawing/2014/main" id="{9DBA3BED-D5CD-4F99-90D9-880725A2C866}"/>
              </a:ext>
            </a:extLst>
          </p:cNvPr>
          <p:cNvSpPr/>
          <p:nvPr/>
        </p:nvSpPr>
        <p:spPr>
          <a:xfrm>
            <a:off x="3872497" y="568699"/>
            <a:ext cx="1906003" cy="1007143"/>
          </a:xfrm>
          <a:prstGeom prst="rect">
            <a:avLst/>
          </a:prstGeom>
          <a:solidFill>
            <a:srgbClr val="D883FF">
              <a:alpha val="58039"/>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r>
              <a:rPr lang="en-NZ" sz="1467" b="1" dirty="0">
                <a:solidFill>
                  <a:schemeClr val="tx1"/>
                </a:solidFill>
              </a:rPr>
              <a:t>2.</a:t>
            </a:r>
            <a:r>
              <a:rPr lang="en-NZ" sz="1467" b="1" dirty="0">
                <a:solidFill>
                  <a:schemeClr val="accent2"/>
                </a:solidFill>
              </a:rPr>
              <a:t> </a:t>
            </a:r>
            <a:r>
              <a:rPr lang="en-NZ" sz="1467" b="1" dirty="0">
                <a:solidFill>
                  <a:schemeClr val="tx1"/>
                </a:solidFill>
              </a:rPr>
              <a:t>Initial phase</a:t>
            </a:r>
            <a:r>
              <a:rPr lang="en-US" sz="1467" b="1" baseline="30000" dirty="0">
                <a:solidFill>
                  <a:schemeClr val="tx1"/>
                </a:solidFill>
              </a:rPr>
              <a:t>1</a:t>
            </a:r>
            <a:endParaRPr lang="en-US" sz="1467" b="1" dirty="0">
              <a:solidFill>
                <a:schemeClr val="tx1"/>
              </a:solidFill>
            </a:endParaRPr>
          </a:p>
          <a:p>
            <a:pPr marL="228594" indent="-228594">
              <a:buClr>
                <a:schemeClr val="accent1"/>
              </a:buClr>
              <a:buFont typeface="Wingdings" panose="05000000000000000000" pitchFamily="2" charset="2"/>
              <a:buChar char="§"/>
            </a:pPr>
            <a:r>
              <a:rPr lang="en-US" sz="1467" dirty="0">
                <a:solidFill>
                  <a:schemeClr val="tx1"/>
                </a:solidFill>
              </a:rPr>
              <a:t>Patients reach peak pain severity</a:t>
            </a:r>
          </a:p>
          <a:p>
            <a:pPr marL="228594" indent="-228594">
              <a:buClr>
                <a:schemeClr val="accent1"/>
              </a:buClr>
              <a:buFont typeface="Wingdings" panose="05000000000000000000" pitchFamily="2" charset="2"/>
              <a:buChar char="§"/>
            </a:pPr>
            <a:r>
              <a:rPr lang="en-US" sz="1467" dirty="0">
                <a:solidFill>
                  <a:schemeClr val="tx1"/>
                </a:solidFill>
              </a:rPr>
              <a:t>Increased anxiety</a:t>
            </a:r>
          </a:p>
        </p:txBody>
      </p:sp>
      <p:sp>
        <p:nvSpPr>
          <p:cNvPr id="32" name="Rectangle 31">
            <a:extLst>
              <a:ext uri="{FF2B5EF4-FFF2-40B4-BE49-F238E27FC236}">
                <a16:creationId xmlns:a16="http://schemas.microsoft.com/office/drawing/2014/main" id="{B8B72B7A-DA79-4C45-9046-19CC998935EB}"/>
              </a:ext>
            </a:extLst>
          </p:cNvPr>
          <p:cNvSpPr/>
          <p:nvPr/>
        </p:nvSpPr>
        <p:spPr>
          <a:xfrm>
            <a:off x="6382764" y="426261"/>
            <a:ext cx="2392169" cy="1157304"/>
          </a:xfrm>
          <a:prstGeom prst="rect">
            <a:avLst/>
          </a:prstGeom>
          <a:solidFill>
            <a:schemeClr val="tx2">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r>
              <a:rPr lang="en-NZ" sz="1467" b="1" dirty="0">
                <a:solidFill>
                  <a:schemeClr val="tx1"/>
                </a:solidFill>
              </a:rPr>
              <a:t>3. Established phase</a:t>
            </a:r>
            <a:r>
              <a:rPr lang="en-US" sz="1467" b="1" baseline="30000" dirty="0">
                <a:solidFill>
                  <a:schemeClr val="tx1"/>
                </a:solidFill>
              </a:rPr>
              <a:t>1</a:t>
            </a:r>
            <a:endParaRPr lang="en-US" sz="1467" b="1" dirty="0">
              <a:solidFill>
                <a:schemeClr val="tx1"/>
              </a:solidFill>
            </a:endParaRPr>
          </a:p>
          <a:p>
            <a:pPr marL="228594" indent="-228594">
              <a:buClr>
                <a:schemeClr val="accent1"/>
              </a:buClr>
              <a:buFont typeface="Wingdings" panose="05000000000000000000" pitchFamily="2" charset="2"/>
              <a:buChar char="§"/>
            </a:pPr>
            <a:r>
              <a:rPr lang="en-US" sz="1467" dirty="0">
                <a:solidFill>
                  <a:schemeClr val="tx1"/>
                </a:solidFill>
              </a:rPr>
              <a:t>Patients maintain peak pain severity</a:t>
            </a:r>
          </a:p>
          <a:p>
            <a:pPr marL="228594" indent="-228594">
              <a:buClr>
                <a:schemeClr val="accent1"/>
              </a:buClr>
              <a:buFont typeface="Wingdings" panose="05000000000000000000" pitchFamily="2" charset="2"/>
              <a:buChar char="§"/>
            </a:pPr>
            <a:r>
              <a:rPr lang="en-US" sz="1467" dirty="0">
                <a:solidFill>
                  <a:schemeClr val="tx1"/>
                </a:solidFill>
              </a:rPr>
              <a:t>Signs of joint effusion and inflammation </a:t>
            </a:r>
          </a:p>
        </p:txBody>
      </p:sp>
      <p:cxnSp>
        <p:nvCxnSpPr>
          <p:cNvPr id="40" name="Straight Arrow Connector 39">
            <a:extLst>
              <a:ext uri="{FF2B5EF4-FFF2-40B4-BE49-F238E27FC236}">
                <a16:creationId xmlns:a16="http://schemas.microsoft.com/office/drawing/2014/main" id="{BB39873E-540F-4BF3-BA8D-1BD96EBF78E6}"/>
              </a:ext>
            </a:extLst>
          </p:cNvPr>
          <p:cNvCxnSpPr>
            <a:cxnSpLocks/>
          </p:cNvCxnSpPr>
          <p:nvPr/>
        </p:nvCxnSpPr>
        <p:spPr>
          <a:xfrm>
            <a:off x="7392144" y="1610340"/>
            <a:ext cx="0" cy="18040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A489F23-3A00-45D4-A1E8-E1322E2C49B2}"/>
              </a:ext>
            </a:extLst>
          </p:cNvPr>
          <p:cNvCxnSpPr>
            <a:cxnSpLocks/>
          </p:cNvCxnSpPr>
          <p:nvPr/>
        </p:nvCxnSpPr>
        <p:spPr>
          <a:xfrm flipH="1">
            <a:off x="9850863" y="3905514"/>
            <a:ext cx="504425" cy="51174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51EA051-FC6A-46AE-AC89-1C45D1FBB0BD}"/>
              </a:ext>
            </a:extLst>
          </p:cNvPr>
          <p:cNvSpPr/>
          <p:nvPr/>
        </p:nvSpPr>
        <p:spPr>
          <a:xfrm>
            <a:off x="3903959" y="5685338"/>
            <a:ext cx="3632201" cy="61585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solidFill>
                <a:schemeClr val="bg1"/>
              </a:solidFill>
            </a:endParaRPr>
          </a:p>
        </p:txBody>
      </p:sp>
      <p:sp>
        <p:nvSpPr>
          <p:cNvPr id="18" name="Rectangle 17">
            <a:extLst>
              <a:ext uri="{FF2B5EF4-FFF2-40B4-BE49-F238E27FC236}">
                <a16:creationId xmlns:a16="http://schemas.microsoft.com/office/drawing/2014/main" id="{DB29F71D-D393-4378-B9D6-A53B17F5DCC7}"/>
              </a:ext>
            </a:extLst>
          </p:cNvPr>
          <p:cNvSpPr/>
          <p:nvPr/>
        </p:nvSpPr>
        <p:spPr>
          <a:xfrm>
            <a:off x="5495306" y="4316134"/>
            <a:ext cx="2521872" cy="825636"/>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solidFill>
                <a:schemeClr val="bg1"/>
              </a:solidFill>
            </a:endParaRPr>
          </a:p>
        </p:txBody>
      </p:sp>
      <p:cxnSp>
        <p:nvCxnSpPr>
          <p:cNvPr id="35" name="Straight Arrow Connector 34">
            <a:extLst>
              <a:ext uri="{FF2B5EF4-FFF2-40B4-BE49-F238E27FC236}">
                <a16:creationId xmlns:a16="http://schemas.microsoft.com/office/drawing/2014/main" id="{1FF72E6B-4BD5-4BE3-94E2-A1AF7A0CABBE}"/>
              </a:ext>
            </a:extLst>
          </p:cNvPr>
          <p:cNvCxnSpPr>
            <a:cxnSpLocks/>
          </p:cNvCxnSpPr>
          <p:nvPr/>
        </p:nvCxnSpPr>
        <p:spPr>
          <a:xfrm flipV="1">
            <a:off x="5451635" y="5166308"/>
            <a:ext cx="225883" cy="4157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977C2CBC-533B-499F-B488-1F6D31E355D2}"/>
              </a:ext>
            </a:extLst>
          </p:cNvPr>
          <p:cNvSpPr>
            <a:spLocks noGrp="1"/>
          </p:cNvSpPr>
          <p:nvPr>
            <p:ph type="body" sz="quarter" idx="12"/>
          </p:nvPr>
        </p:nvSpPr>
        <p:spPr>
          <a:xfrm>
            <a:off x="1942414" y="6576017"/>
            <a:ext cx="8353741" cy="245275"/>
          </a:xfrm>
        </p:spPr>
        <p:txBody>
          <a:bodyPr>
            <a:noAutofit/>
          </a:bodyPr>
          <a:lstStyle/>
          <a:p>
            <a:br>
              <a:rPr lang="en-GB" altLang="en-US" sz="800" dirty="0">
                <a:solidFill>
                  <a:schemeClr val="tx1"/>
                </a:solidFill>
              </a:rPr>
            </a:br>
            <a:r>
              <a:rPr lang="en-GB" sz="800" dirty="0">
                <a:solidFill>
                  <a:schemeClr val="tx1"/>
                </a:solidFill>
              </a:rPr>
              <a:t>1. Ballas SK </a:t>
            </a:r>
            <a:r>
              <a:rPr lang="en-GB" sz="800" i="1" dirty="0">
                <a:solidFill>
                  <a:schemeClr val="tx1"/>
                </a:solidFill>
              </a:rPr>
              <a:t>et al. </a:t>
            </a:r>
            <a:r>
              <a:rPr lang="en-GB" altLang="en-US" sz="800" i="1" dirty="0">
                <a:solidFill>
                  <a:schemeClr val="tx1"/>
                </a:solidFill>
              </a:rPr>
              <a:t>Blood</a:t>
            </a:r>
            <a:r>
              <a:rPr lang="en-GB" altLang="en-US" sz="800" dirty="0">
                <a:solidFill>
                  <a:schemeClr val="tx1"/>
                </a:solidFill>
              </a:rPr>
              <a:t> 2012;120:3647–56</a:t>
            </a:r>
          </a:p>
        </p:txBody>
      </p:sp>
      <p:sp>
        <p:nvSpPr>
          <p:cNvPr id="153" name="TextBox 152">
            <a:extLst>
              <a:ext uri="{FF2B5EF4-FFF2-40B4-BE49-F238E27FC236}">
                <a16:creationId xmlns:a16="http://schemas.microsoft.com/office/drawing/2014/main" id="{0ACFDB43-8983-40E2-AD50-2F2FBCFD47F8}"/>
              </a:ext>
            </a:extLst>
          </p:cNvPr>
          <p:cNvSpPr txBox="1"/>
          <p:nvPr/>
        </p:nvSpPr>
        <p:spPr>
          <a:xfrm>
            <a:off x="5519534" y="4329870"/>
            <a:ext cx="2603928" cy="769634"/>
          </a:xfrm>
          <a:prstGeom prst="rect">
            <a:avLst/>
          </a:prstGeom>
          <a:noFill/>
        </p:spPr>
        <p:txBody>
          <a:bodyPr wrap="square" rtlCol="0">
            <a:spAutoFit/>
          </a:bodyPr>
          <a:lstStyle/>
          <a:p>
            <a:r>
              <a:rPr lang="en-GB" sz="1467" b="1" dirty="0"/>
              <a:t>Common timing for onset of complications</a:t>
            </a:r>
            <a:br>
              <a:rPr lang="en-GB" sz="1467" b="1" dirty="0"/>
            </a:br>
            <a:r>
              <a:rPr lang="en-GB" sz="1467" dirty="0" err="1"/>
              <a:t>eg</a:t>
            </a:r>
            <a:r>
              <a:rPr lang="en-GB" sz="1467" dirty="0"/>
              <a:t> ACS, MOF, relapse, death</a:t>
            </a:r>
            <a:endParaRPr lang="en-GB" sz="1467" b="1" dirty="0"/>
          </a:p>
        </p:txBody>
      </p:sp>
      <p:cxnSp>
        <p:nvCxnSpPr>
          <p:cNvPr id="20" name="Straight Arrow Connector 19">
            <a:extLst>
              <a:ext uri="{FF2B5EF4-FFF2-40B4-BE49-F238E27FC236}">
                <a16:creationId xmlns:a16="http://schemas.microsoft.com/office/drawing/2014/main" id="{990C08ED-AFE5-9B44-B342-074DC31DBBB5}"/>
              </a:ext>
            </a:extLst>
          </p:cNvPr>
          <p:cNvCxnSpPr/>
          <p:nvPr/>
        </p:nvCxnSpPr>
        <p:spPr>
          <a:xfrm>
            <a:off x="5222655" y="1575842"/>
            <a:ext cx="8325" cy="2149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D4E9FF-6AAC-C64D-83D7-02E017742F57}"/>
              </a:ext>
            </a:extLst>
          </p:cNvPr>
          <p:cNvSpPr txBox="1"/>
          <p:nvPr/>
        </p:nvSpPr>
        <p:spPr>
          <a:xfrm>
            <a:off x="191344" y="188640"/>
            <a:ext cx="2808312" cy="1323439"/>
          </a:xfrm>
          <a:prstGeom prst="rect">
            <a:avLst/>
          </a:prstGeom>
          <a:solidFill>
            <a:srgbClr val="00FB92">
              <a:alpha val="50196"/>
            </a:srgbClr>
          </a:solidFill>
        </p:spPr>
        <p:txBody>
          <a:bodyPr wrap="square" rtlCol="0">
            <a:spAutoFit/>
          </a:bodyPr>
          <a:lstStyle/>
          <a:p>
            <a:r>
              <a:rPr lang="en-US" sz="4000" dirty="0">
                <a:solidFill>
                  <a:srgbClr val="7030A0"/>
                </a:solidFill>
                <a:latin typeface="Arial Rounded MT Bold" panose="020F0704030504030204" pitchFamily="34" charset="77"/>
                <a:cs typeface="Arial" panose="020B0604020202020204" pitchFamily="34" charset="0"/>
              </a:rPr>
              <a:t>4 stages of VOC</a:t>
            </a:r>
          </a:p>
        </p:txBody>
      </p:sp>
    </p:spTree>
    <p:extLst>
      <p:ext uri="{BB962C8B-B14F-4D97-AF65-F5344CB8AC3E}">
        <p14:creationId xmlns:p14="http://schemas.microsoft.com/office/powerpoint/2010/main" val="4287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026BBC-9C4D-0140-A9AD-553F60119519}"/>
              </a:ext>
            </a:extLst>
          </p:cNvPr>
          <p:cNvSpPr>
            <a:spLocks noGrp="1"/>
          </p:cNvSpPr>
          <p:nvPr>
            <p:ph type="title"/>
          </p:nvPr>
        </p:nvSpPr>
        <p:spPr>
          <a:xfrm>
            <a:off x="0" y="16665"/>
            <a:ext cx="12192000" cy="1499616"/>
          </a:xfr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8100000" scaled="1"/>
            <a:tileRect/>
          </a:gradFill>
        </p:spPr>
        <p:txBody>
          <a:bodyPr>
            <a:normAutofit/>
          </a:bodyPr>
          <a:lstStyle/>
          <a:p>
            <a:pPr algn="ctr"/>
            <a:r>
              <a:rPr lang="en-US" sz="2800" cap="none" dirty="0">
                <a:latin typeface="Arial Rounded MT Bold" panose="020F0704030504030204" pitchFamily="34" charset="77"/>
              </a:rPr>
              <a:t>VOC is </a:t>
            </a:r>
            <a:r>
              <a:rPr lang="en-US" sz="2800" u="sng" cap="none" dirty="0">
                <a:latin typeface="Arial Rounded MT Bold" panose="020F0704030504030204" pitchFamily="34" charset="77"/>
              </a:rPr>
              <a:t>no</a:t>
            </a:r>
            <a:r>
              <a:rPr lang="en-US" sz="2800" cap="none" dirty="0">
                <a:latin typeface="Arial Rounded MT Bold" panose="020F0704030504030204" pitchFamily="34" charset="77"/>
              </a:rPr>
              <a:t>t just pain </a:t>
            </a:r>
          </a:p>
        </p:txBody>
      </p:sp>
      <p:sp>
        <p:nvSpPr>
          <p:cNvPr id="3" name="Content Placeholder 2">
            <a:extLst>
              <a:ext uri="{FF2B5EF4-FFF2-40B4-BE49-F238E27FC236}">
                <a16:creationId xmlns:a16="http://schemas.microsoft.com/office/drawing/2014/main" id="{E9F8973B-372C-D34A-9F35-84D9C6D9CD53}"/>
              </a:ext>
            </a:extLst>
          </p:cNvPr>
          <p:cNvSpPr>
            <a:spLocks noGrp="1"/>
          </p:cNvSpPr>
          <p:nvPr>
            <p:ph idx="1"/>
          </p:nvPr>
        </p:nvSpPr>
        <p:spPr>
          <a:xfrm>
            <a:off x="407368" y="1619878"/>
            <a:ext cx="11377264" cy="4023360"/>
          </a:xfrm>
        </p:spPr>
        <p:txBody>
          <a:bodyPr>
            <a:normAutofit/>
          </a:bodyPr>
          <a:lstStyle/>
          <a:p>
            <a:pPr>
              <a:buFont typeface="Arial" panose="020B0604020202020204" pitchFamily="34" charset="0"/>
              <a:buChar char="•"/>
            </a:pPr>
            <a:r>
              <a:rPr lang="en-IN" dirty="0"/>
              <a:t>Pain can affect any body part. </a:t>
            </a:r>
          </a:p>
          <a:p>
            <a:pPr lvl="1">
              <a:buFont typeface="Arial" panose="020B0604020202020204" pitchFamily="34" charset="0"/>
              <a:buChar char="•"/>
            </a:pPr>
            <a:r>
              <a:rPr lang="en-IN" dirty="0"/>
              <a:t>abdomen, bones, joints, and soft tissue, may present as dactylitis (bilateral painful and swollen hands and/or feet in children), acute joint necrosis or avascular necrosis, or acute abdomen.</a:t>
            </a:r>
          </a:p>
          <a:p>
            <a:pPr>
              <a:buFont typeface="Arial" panose="020B0604020202020204" pitchFamily="34" charset="0"/>
              <a:buChar char="•"/>
            </a:pPr>
            <a:r>
              <a:rPr lang="en-IN" b="1" dirty="0"/>
              <a:t>End organ damage- </a:t>
            </a:r>
          </a:p>
          <a:p>
            <a:pPr lvl="1">
              <a:buFont typeface="Arial" panose="020B0604020202020204" pitchFamily="34" charset="0"/>
              <a:buChar char="•"/>
            </a:pPr>
            <a:r>
              <a:rPr lang="en-IN" dirty="0"/>
              <a:t>With repeated episodes in the spleen, infarctions and auto-splenectomy predisposing to life-threatening infection are usual. The liver also may infarct and progress to failure with time. </a:t>
            </a:r>
          </a:p>
          <a:p>
            <a:pPr lvl="1">
              <a:buFont typeface="Arial" panose="020B0604020202020204" pitchFamily="34" charset="0"/>
              <a:buChar char="•"/>
            </a:pPr>
            <a:r>
              <a:rPr lang="en-IN" dirty="0"/>
              <a:t>Papillary necrosis is a common renal manifestation of </a:t>
            </a:r>
            <a:r>
              <a:rPr lang="en-IN" dirty="0" err="1"/>
              <a:t>vaso</a:t>
            </a:r>
            <a:r>
              <a:rPr lang="en-IN" dirty="0"/>
              <a:t>-occlusion, leading to </a:t>
            </a:r>
            <a:r>
              <a:rPr lang="en-IN" dirty="0" err="1"/>
              <a:t>iso-thenuria</a:t>
            </a:r>
            <a:endParaRPr lang="en-IN" dirty="0"/>
          </a:p>
          <a:p>
            <a:pPr>
              <a:buFont typeface="Arial" panose="020B0604020202020204" pitchFamily="34" charset="0"/>
              <a:buChar char="•"/>
            </a:pPr>
            <a:r>
              <a:rPr lang="en-IN" b="1" dirty="0"/>
              <a:t>Chronic pain- </a:t>
            </a:r>
          </a:p>
          <a:p>
            <a:pPr lvl="1">
              <a:buFont typeface="Arial" panose="020B0604020202020204" pitchFamily="34" charset="0"/>
              <a:buChar char="•"/>
            </a:pPr>
            <a:r>
              <a:rPr lang="en-IN" dirty="0"/>
              <a:t>Many individuals with SCD experience chronic low-level pain, mainly in bones and joints. Intermittent </a:t>
            </a:r>
            <a:r>
              <a:rPr lang="en-IN" dirty="0" err="1"/>
              <a:t>vaso</a:t>
            </a:r>
            <a:r>
              <a:rPr lang="en-IN" dirty="0"/>
              <a:t>-occlusive crises may be superimposed, or chronic low-level pain may be the only expression of the disease</a:t>
            </a:r>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4FB38E6F-97A7-6B4C-84B2-6FF86CFB40F2}"/>
              </a:ext>
            </a:extLst>
          </p:cNvPr>
          <p:cNvPicPr>
            <a:picLocks noChangeAspect="1"/>
          </p:cNvPicPr>
          <p:nvPr/>
        </p:nvPicPr>
        <p:blipFill>
          <a:blip r:embed="rId2">
            <a:extLst>
              <a:ext uri="{BEBA8EAE-BF5A-486C-A8C5-ECC9F3942E4B}">
                <a14:imgProps xmlns:a14="http://schemas.microsoft.com/office/drawing/2010/main">
                  <a14:imgLayer>
                    <a14:imgEffect>
                      <a14:artisticPhotocopy/>
                    </a14:imgEffect>
                    <a14:imgEffect>
                      <a14:sharpenSoften amount="25000"/>
                    </a14:imgEffect>
                    <a14:imgEffect>
                      <a14:brightnessContrast contrast="-40000"/>
                    </a14:imgEffect>
                  </a14:imgLayer>
                </a14:imgProps>
              </a:ext>
            </a:extLst>
          </a:blip>
          <a:stretch>
            <a:fillRect/>
          </a:stretch>
        </p:blipFill>
        <p:spPr>
          <a:xfrm>
            <a:off x="2207568" y="5157192"/>
            <a:ext cx="6408712" cy="1580489"/>
          </a:xfrm>
          <a:prstGeom prst="rect">
            <a:avLst/>
          </a:prstGeom>
        </p:spPr>
      </p:pic>
    </p:spTree>
    <p:extLst>
      <p:ext uri="{BB962C8B-B14F-4D97-AF65-F5344CB8AC3E}">
        <p14:creationId xmlns:p14="http://schemas.microsoft.com/office/powerpoint/2010/main" val="4014199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3994</TotalTime>
  <Words>4816</Words>
  <Application>Microsoft Macintosh PowerPoint</Application>
  <PresentationFormat>Widescreen</PresentationFormat>
  <Paragraphs>641</Paragraphs>
  <Slides>38</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AdvOTef7788dd</vt:lpstr>
      <vt:lpstr>Arial</vt:lpstr>
      <vt:lpstr>Arial Rounded MT Bold</vt:lpstr>
      <vt:lpstr>Calibri</vt:lpstr>
      <vt:lpstr>Gotham-Bold</vt:lpstr>
      <vt:lpstr>Symbol</vt:lpstr>
      <vt:lpstr>Times New Roman</vt:lpstr>
      <vt:lpstr>Tw Cen MT</vt:lpstr>
      <vt:lpstr>Tw Cen MT Condensed</vt:lpstr>
      <vt:lpstr>Wingdings</vt:lpstr>
      <vt:lpstr>Wingdings 3</vt:lpstr>
      <vt:lpstr>Integral</vt:lpstr>
      <vt:lpstr>Sickle cell disease: manifestations and complications</vt:lpstr>
      <vt:lpstr>Single gene mutation-   HbS (a2b26 glu-val) </vt:lpstr>
      <vt:lpstr> Why Sickle cell disease?</vt:lpstr>
      <vt:lpstr>HbSS homozygous : green depicts mutation for sickle cell disease</vt:lpstr>
      <vt:lpstr> </vt:lpstr>
      <vt:lpstr>Definition and mechanism of VOC</vt:lpstr>
      <vt:lpstr>Blockage = infarction / ischemia &amp; results   in pain / vaso-occlusive (VOC) crises</vt:lpstr>
      <vt:lpstr> VOC has four distinct phases days1</vt:lpstr>
      <vt:lpstr>VOC is not just pain </vt:lpstr>
      <vt:lpstr> Triggers of VOC </vt:lpstr>
      <vt:lpstr>Sickle cell disease</vt:lpstr>
      <vt:lpstr>Fetal to adult globin switch</vt:lpstr>
      <vt:lpstr>VOC variability</vt:lpstr>
      <vt:lpstr>PowerPoint Presentation</vt:lpstr>
      <vt:lpstr>Age related variable presentation  &amp; complications</vt:lpstr>
      <vt:lpstr>Dactylitis  </vt:lpstr>
      <vt:lpstr>Others skeletal problems at  different ages </vt:lpstr>
      <vt:lpstr>Musculo-skeletal complications</vt:lpstr>
      <vt:lpstr>Splenic sequestration</vt:lpstr>
      <vt:lpstr>Growth</vt:lpstr>
      <vt:lpstr>PowerPoint Presentation</vt:lpstr>
      <vt:lpstr>PowerPoint Presentation</vt:lpstr>
      <vt:lpstr> Deciding about sending child with SCD to hospital for admission or outpatient or home treatment</vt:lpstr>
      <vt:lpstr>Anemia</vt:lpstr>
      <vt:lpstr>PowerPoint Presentation</vt:lpstr>
      <vt:lpstr> Lung in acute chest syndrome (ACS) </vt:lpstr>
      <vt:lpstr>Acute Chest Syndrome (ACS) in child vs adults  Because the appearance of radiographic changes may be delayed, the diagnosis may not be  recognized immediately </vt:lpstr>
      <vt:lpstr>PowerPoint Presentation</vt:lpstr>
      <vt:lpstr>PowerPoint Presentation</vt:lpstr>
      <vt:lpstr>PowerPoint Presentation</vt:lpstr>
      <vt:lpstr>PowerPoint Presentation</vt:lpstr>
      <vt:lpstr>PowerPoint Presentation</vt:lpstr>
      <vt:lpstr>PowerPoint Presentation</vt:lpstr>
      <vt:lpstr>Physical exam -</vt:lpstr>
      <vt:lpstr>Acute problems &amp; end organ damage:   examination and investigations</vt:lpstr>
      <vt:lpstr>Monitoring for condition &amp; co-morbidities in Persons with SCD</vt:lpstr>
      <vt:lpstr>Summary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features and complications in hemoglobinopathies</dc:title>
  <dc:creator>Dr.Tulika Seth</dc:creator>
  <cp:lastModifiedBy>Tulika Seth</cp:lastModifiedBy>
  <cp:revision>105</cp:revision>
  <dcterms:created xsi:type="dcterms:W3CDTF">2006-08-16T00:00:00Z</dcterms:created>
  <dcterms:modified xsi:type="dcterms:W3CDTF">2024-10-20T10:23:56Z</dcterms:modified>
</cp:coreProperties>
</file>